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64" r:id="rId2"/>
    <p:sldId id="256" r:id="rId3"/>
    <p:sldId id="257" r:id="rId4"/>
    <p:sldId id="259" r:id="rId5"/>
    <p:sldId id="260" r:id="rId6"/>
    <p:sldId id="269" r:id="rId7"/>
    <p:sldId id="263" r:id="rId8"/>
    <p:sldId id="262" r:id="rId9"/>
    <p:sldId id="265" r:id="rId10"/>
    <p:sldId id="258" r:id="rId11"/>
    <p:sldId id="261" r:id="rId12"/>
    <p:sldId id="267" r:id="rId13"/>
    <p:sldId id="268" r:id="rId14"/>
    <p:sldId id="266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9E5D7-ACA2-4960-90D5-913BEE460C98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86D1D-3948-4FD5-BAC8-F84A9086BE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02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trained in Sept </a:t>
            </a:r>
            <a:r>
              <a:rPr lang="en-GB" dirty="0" smtClean="0"/>
              <a:t>16 – 3</a:t>
            </a:r>
            <a:r>
              <a:rPr lang="en-GB" baseline="30000" dirty="0" smtClean="0"/>
              <a:t>rd</a:t>
            </a:r>
            <a:r>
              <a:rPr lang="en-GB" dirty="0" smtClean="0"/>
              <a:t> attempt to complete!</a:t>
            </a:r>
            <a:endParaRPr lang="en-GB" dirty="0"/>
          </a:p>
          <a:p>
            <a:r>
              <a:rPr lang="en-GB" dirty="0"/>
              <a:t>This was the second family I had been </a:t>
            </a:r>
            <a:r>
              <a:rPr lang="en-GB" dirty="0" smtClean="0"/>
              <a:t>allocated so all was new to 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20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6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8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99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0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Family A is made up of mum. Mum is currently out of work due to anxiety and is financially responsible for all 3 children..</a:t>
            </a:r>
          </a:p>
          <a:p>
            <a:r>
              <a:rPr lang="en-GB" dirty="0"/>
              <a:t>Child A is 17 and is currently not in full time education or employment and lives at home. </a:t>
            </a:r>
          </a:p>
          <a:p>
            <a:r>
              <a:rPr lang="en-GB" dirty="0"/>
              <a:t>Child B is 15 and lives at home. He attends school full time and is doing well, working hard and has a good peer group. He supports his  mum by listening to her, looking after child c and being there when she needs him. He is her rock.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boys</a:t>
            </a:r>
            <a:r>
              <a:rPr lang="en-GB" dirty="0" smtClean="0"/>
              <a:t> </a:t>
            </a:r>
            <a:r>
              <a:rPr lang="en-GB" dirty="0"/>
              <a:t>birth father lives in a neighbouring city and does not have contact with child a however child b visits regularly. He offers little support when issues arise and mum is left to deal with it all alone. He feels like he doesn’t fit in and has not had a positive male role model.</a:t>
            </a:r>
          </a:p>
          <a:p>
            <a:r>
              <a:rPr lang="en-GB" dirty="0"/>
              <a:t>Child C is 5 and has recently been diagnosed with Autism. She is currently in nappies. </a:t>
            </a:r>
          </a:p>
          <a:p>
            <a:r>
              <a:rPr lang="en-GB" dirty="0"/>
              <a:t>Her father (step father to the boys) lived in the house up until recently when he moved out to live with his parents. This impacted on all concerned. Child A then felt he was the male of the house and in charge.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3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7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all involved with the family around the table </a:t>
            </a:r>
            <a:r>
              <a:rPr lang="en-GB" dirty="0" smtClean="0"/>
              <a:t>really helped </a:t>
            </a:r>
            <a:r>
              <a:rPr lang="en-GB" dirty="0"/>
              <a:t>us to gain a holistic view of the family </a:t>
            </a:r>
            <a:r>
              <a:rPr lang="en-GB" dirty="0" smtClean="0"/>
              <a:t>and the support that could </a:t>
            </a:r>
            <a:r>
              <a:rPr lang="en-GB" dirty="0"/>
              <a:t>be offered, shared and sought from the connected agencies</a:t>
            </a:r>
            <a:r>
              <a:rPr lang="en-GB" dirty="0" smtClean="0"/>
              <a:t>. This led to a plan being created with named people attached to the targets</a:t>
            </a:r>
            <a:r>
              <a:rPr lang="en-GB" baseline="0" dirty="0" smtClean="0"/>
              <a:t> 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4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4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70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discussed mum making contact with the rape crisis team. She said that she had contacted them. </a:t>
            </a:r>
            <a:r>
              <a:rPr lang="en-GB" dirty="0" smtClean="0"/>
              <a:t>She was informed</a:t>
            </a:r>
            <a:r>
              <a:rPr lang="en-GB" baseline="0" dirty="0" smtClean="0"/>
              <a:t> that t</a:t>
            </a:r>
            <a:r>
              <a:rPr lang="en-GB" dirty="0" smtClean="0"/>
              <a:t>hey would keep </a:t>
            </a:r>
            <a:r>
              <a:rPr lang="en-GB" dirty="0"/>
              <a:t>the information on record for future reference if mum ever changed her mind on reporting </a:t>
            </a:r>
            <a:r>
              <a:rPr lang="en-GB" dirty="0" smtClean="0"/>
              <a:t>this to the police.</a:t>
            </a:r>
            <a:endParaRPr lang="en-GB" dirty="0"/>
          </a:p>
          <a:p>
            <a:r>
              <a:rPr lang="en-GB" dirty="0"/>
              <a:t>Discussed the importance of reporting this crime so it doesn’t happen to others.</a:t>
            </a:r>
          </a:p>
          <a:p>
            <a:r>
              <a:rPr lang="en-GB" dirty="0"/>
              <a:t>Mum stated that she would contact her GP.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Mum was incredibly anxious during this meeting.</a:t>
            </a:r>
          </a:p>
          <a:p>
            <a:r>
              <a:rPr lang="en-GB" dirty="0"/>
              <a:t>She disclosed this information to myself.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He stated that he owed £800 to the dealer – he had a shortfall.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He then returned home and learnt that a £1000 had been placed on his 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They moved out and stayed away for a week. </a:t>
            </a:r>
            <a:endParaRPr lang="en-GB" dirty="0"/>
          </a:p>
          <a:p>
            <a:r>
              <a:rPr lang="en-GB" dirty="0"/>
              <a:t>I went on to discuss this with my headteacher who advised that I either phone the police or mum had to contact them herself and gain an incident number. I immediately rang mum and she stated that she would contact the police herself and bring me </a:t>
            </a:r>
            <a:r>
              <a:rPr lang="en-GB" dirty="0" smtClean="0"/>
              <a:t>the </a:t>
            </a:r>
            <a:r>
              <a:rPr lang="en-GB" dirty="0"/>
              <a:t>incident number. I also stated that a Marf would have to be completed as there were younger siblings in the house. Mum brought in the incident number in the following day and I checked this out by contacting the officer she disclosed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49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mic Sans MS" panose="030F0702030302020204" pitchFamily="66" charset="0"/>
              </a:rPr>
              <a:t>We discussed mum returning to the GP and an appointment was made. We always discussed mum re-referring back to ‘Let’s Talk Wellbeing’ as she had previously been supported by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6D1D-3948-4FD5-BAC8-F84A9086BE2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85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4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22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4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59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99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37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9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11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7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4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9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B6B-FFAF-429B-92CA-44FCE2C6E1A5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A70427-BD67-4A38-BC1D-523AA09D8F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620B-2248-41CF-BD75-D4E9AE0A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20" y="63773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Jo Warsop</a:t>
            </a:r>
            <a:br>
              <a:rPr lang="en-GB" sz="4800" b="1" dirty="0"/>
            </a:br>
            <a:r>
              <a:rPr lang="en-GB" sz="4800" b="1" dirty="0"/>
              <a:t>Cantrell Primary School</a:t>
            </a:r>
            <a:br>
              <a:rPr lang="en-GB" sz="4800" b="1" dirty="0"/>
            </a:br>
            <a:r>
              <a:rPr lang="en-GB" sz="4800" b="1" dirty="0"/>
              <a:t>Priority Family Lead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5892FB-94BD-44D2-B26F-0C1865001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7308" y="3309230"/>
            <a:ext cx="4186870" cy="20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3A9B1-19A2-4787-BD62-129691C9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575" y="829897"/>
            <a:ext cx="1921782" cy="1335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A4968-788F-43F9-8176-5E75E0CE09FB}"/>
              </a:ext>
            </a:extLst>
          </p:cNvPr>
          <p:cNvSpPr txBox="1"/>
          <p:nvPr/>
        </p:nvSpPr>
        <p:spPr>
          <a:xfrm>
            <a:off x="799514" y="2979553"/>
            <a:ext cx="10592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Child C was referred to </a:t>
            </a:r>
            <a:r>
              <a:rPr lang="en-GB" sz="2400" b="1" u="sng" dirty="0">
                <a:latin typeface="Comic Sans MS" panose="030F0702030302020204" pitchFamily="66" charset="0"/>
              </a:rPr>
              <a:t>‘Explore Families’ </a:t>
            </a:r>
            <a:r>
              <a:rPr lang="en-GB" sz="2400" dirty="0">
                <a:latin typeface="Comic Sans MS" panose="030F0702030302020204" pitchFamily="66" charset="0"/>
              </a:rPr>
              <a:t>due to the children being exposed to substance misuse in the family home.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Mum consented to this work taking place.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1:1 work has since been completed in school with Child C. This service is now closed to the family.</a:t>
            </a:r>
          </a:p>
        </p:txBody>
      </p:sp>
    </p:spTree>
    <p:extLst>
      <p:ext uri="{BB962C8B-B14F-4D97-AF65-F5344CB8AC3E}">
        <p14:creationId xmlns:p14="http://schemas.microsoft.com/office/powerpoint/2010/main" val="17767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947930-4FDA-4AD7-A619-D6A5282ECC0C}"/>
              </a:ext>
            </a:extLst>
          </p:cNvPr>
          <p:cNvSpPr txBox="1"/>
          <p:nvPr/>
        </p:nvSpPr>
        <p:spPr>
          <a:xfrm>
            <a:off x="801858" y="422030"/>
            <a:ext cx="108883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Life now after 5 meetings . . . 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A is now in paid employment working on a building site.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A has partaken in no further criminal activity.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A received information regarding local job and training opportunities.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B continues to thrive at school and still supports his mum.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has received support from ‘Explore Families’.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no longer wears nappies in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is happy and flourishing.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215C47-BF62-48D8-A3EF-45925AA80ABC}"/>
              </a:ext>
            </a:extLst>
          </p:cNvPr>
          <p:cNvSpPr/>
          <p:nvPr/>
        </p:nvSpPr>
        <p:spPr>
          <a:xfrm>
            <a:off x="698694" y="345558"/>
            <a:ext cx="1021783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Life now . . .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is being supported in school regarding her autism.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is happy and flourishing.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is being supported in school regarding her autism.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C is no longer working with ‘Explore Families’.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Mum and Child C’s father are reunited and co-habiting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DWP are working with mum to maximise her income.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2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220643-4DC5-4BED-B621-47FE2644013D}"/>
              </a:ext>
            </a:extLst>
          </p:cNvPr>
          <p:cNvSpPr/>
          <p:nvPr/>
        </p:nvSpPr>
        <p:spPr>
          <a:xfrm>
            <a:off x="642425" y="558579"/>
            <a:ext cx="102037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Life now . . . 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Mum is awaiting an appointment from ‘Let’s Talk Wellbeing’.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No further action regarding the rape has taken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No repercussions from the county lines allegation occurred.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9E07F-D4A7-4E97-8CBF-FE231A08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20" y="3498655"/>
            <a:ext cx="8607593" cy="4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F5B1A-A0C8-40D8-AEC6-EDB5C5BDAA1E}"/>
              </a:ext>
            </a:extLst>
          </p:cNvPr>
          <p:cNvSpPr/>
          <p:nvPr/>
        </p:nvSpPr>
        <p:spPr>
          <a:xfrm>
            <a:off x="1957552" y="1094326"/>
            <a:ext cx="874796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u="sng" dirty="0">
                <a:latin typeface="Comic Sans MS" panose="030F0702030302020204" pitchFamily="66" charset="0"/>
              </a:rPr>
              <a:t>The family are now closed to Priority Family’s.</a:t>
            </a:r>
          </a:p>
          <a:p>
            <a:pPr algn="ctr"/>
            <a:endParaRPr lang="en-GB" sz="4400" b="1" u="sng" dirty="0">
              <a:latin typeface="Comic Sans MS" panose="030F0702030302020204" pitchFamily="66" charset="0"/>
            </a:endParaRPr>
          </a:p>
          <a:p>
            <a:pPr algn="ctr"/>
            <a:endParaRPr lang="en-GB" sz="4400" b="1" u="sng" dirty="0">
              <a:latin typeface="Comic Sans MS" panose="030F0702030302020204" pitchFamily="66" charset="0"/>
            </a:endParaRPr>
          </a:p>
          <a:p>
            <a:pPr algn="ctr"/>
            <a:endParaRPr lang="en-GB" sz="4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Mum continues to stop by and catch up, as we have developed a positive working relationship throughout this whole family approach.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2843212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AAAD9A-9D13-4D57-B114-FEA63D3F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7" y="231796"/>
            <a:ext cx="2714031" cy="3680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1297D-ED5F-4B45-943E-C6F76928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59" y="211342"/>
            <a:ext cx="2006106" cy="3011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16E6C-570B-4DEB-BE44-22C813148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74" y="432093"/>
            <a:ext cx="1814884" cy="2569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6B959-59ED-4A43-AAEB-62021191B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366" y="108439"/>
            <a:ext cx="2444708" cy="4334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461C69-F86C-43FD-B838-56450577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744" y="191318"/>
            <a:ext cx="1814884" cy="4093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C1B768-1942-421D-9CA1-566843A191CA}"/>
              </a:ext>
            </a:extLst>
          </p:cNvPr>
          <p:cNvSpPr txBox="1"/>
          <p:nvPr/>
        </p:nvSpPr>
        <p:spPr>
          <a:xfrm>
            <a:off x="3742006" y="4568504"/>
            <a:ext cx="5439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00B0F0"/>
                </a:solidFill>
              </a:rPr>
              <a:t>Family A</a:t>
            </a:r>
          </a:p>
        </p:txBody>
      </p:sp>
    </p:spTree>
    <p:extLst>
      <p:ext uri="{BB962C8B-B14F-4D97-AF65-F5344CB8AC3E}">
        <p14:creationId xmlns:p14="http://schemas.microsoft.com/office/powerpoint/2010/main" val="26619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38F7B9-86D3-4069-A247-E59868E00E28}"/>
              </a:ext>
            </a:extLst>
          </p:cNvPr>
          <p:cNvSpPr txBox="1"/>
          <p:nvPr/>
        </p:nvSpPr>
        <p:spPr>
          <a:xfrm>
            <a:off x="2614246" y="450164"/>
            <a:ext cx="6963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Why did ‘Family A’ become a Priority Family?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4EED9-E8AD-4EBB-B651-43F55F8C95CA}"/>
              </a:ext>
            </a:extLst>
          </p:cNvPr>
          <p:cNvSpPr txBox="1"/>
          <p:nvPr/>
        </p:nvSpPr>
        <p:spPr>
          <a:xfrm>
            <a:off x="1368229" y="1977661"/>
            <a:ext cx="2616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Domestic Violence </a:t>
            </a:r>
            <a:r>
              <a:rPr lang="en-GB" dirty="0"/>
              <a:t>incident was reported. The police were called after an altercation between mum and dad.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4FC91-5A32-44BE-BA06-82B17EE8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16" y="4811434"/>
            <a:ext cx="1182143" cy="200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C9DCB-EB46-469B-B330-D9AE16B2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34" y="4718319"/>
            <a:ext cx="919469" cy="225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4858D-5479-4E01-B68A-B811AC2CE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393" y="3429000"/>
            <a:ext cx="1358502" cy="1289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5411D-6696-4FF1-9C74-D555AACA1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402" y="3974434"/>
            <a:ext cx="1182727" cy="1999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4E716-AA5A-4766-B77B-DEBE02F1A780}"/>
              </a:ext>
            </a:extLst>
          </p:cNvPr>
          <p:cNvSpPr txBox="1"/>
          <p:nvPr/>
        </p:nvSpPr>
        <p:spPr>
          <a:xfrm>
            <a:off x="7959402" y="2020236"/>
            <a:ext cx="377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Whilst at the job centre mum discussed her concerns about Child A and his </a:t>
            </a:r>
            <a:r>
              <a:rPr lang="en-GB" b="1" dirty="0"/>
              <a:t>drug use</a:t>
            </a:r>
            <a:r>
              <a:rPr lang="en-GB" dirty="0"/>
              <a:t>, choice of </a:t>
            </a:r>
            <a:r>
              <a:rPr lang="en-GB" b="1" dirty="0"/>
              <a:t>criminal </a:t>
            </a:r>
            <a:r>
              <a:rPr lang="en-GB" b="1" dirty="0" smtClean="0"/>
              <a:t>activities, anti-social behaviour </a:t>
            </a:r>
            <a:r>
              <a:rPr lang="en-GB" dirty="0"/>
              <a:t>and his </a:t>
            </a:r>
            <a:r>
              <a:rPr lang="en-GB" b="1" dirty="0"/>
              <a:t>controlling, demanding behaviour </a:t>
            </a:r>
            <a:r>
              <a:rPr lang="en-GB" dirty="0"/>
              <a:t>towards her.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66472-6E52-433D-8B37-E07A6496B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7459" y="4012854"/>
            <a:ext cx="1144047" cy="2031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B41A47-3821-4195-B445-9056B8354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8219" y="3790657"/>
            <a:ext cx="1116183" cy="1058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9768EA-FBBE-413C-8DEF-2815784A33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1506" y="5335987"/>
            <a:ext cx="1271987" cy="9719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238359-3D4C-4718-9935-452404CDC8BF}"/>
              </a:ext>
            </a:extLst>
          </p:cNvPr>
          <p:cNvCxnSpPr/>
          <p:nvPr/>
        </p:nvCxnSpPr>
        <p:spPr>
          <a:xfrm flipV="1">
            <a:off x="10410092" y="4319981"/>
            <a:ext cx="326744" cy="104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23154E-0BD9-4705-BAAB-E94140C01D47}"/>
              </a:ext>
            </a:extLst>
          </p:cNvPr>
          <p:cNvCxnSpPr>
            <a:cxnSpLocks/>
          </p:cNvCxnSpPr>
          <p:nvPr/>
        </p:nvCxnSpPr>
        <p:spPr>
          <a:xfrm>
            <a:off x="10348134" y="5124317"/>
            <a:ext cx="343605" cy="429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D0EDE19-4787-4546-A869-BBD832D0A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8336" y="1883741"/>
            <a:ext cx="1954446" cy="4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B2ADA-75BA-4327-9B0E-8BBAAC6B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83" y="1907381"/>
            <a:ext cx="4240341" cy="304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0C8E3B-FC9D-4B4C-A2BD-06184992B754}"/>
              </a:ext>
            </a:extLst>
          </p:cNvPr>
          <p:cNvSpPr txBox="1"/>
          <p:nvPr/>
        </p:nvSpPr>
        <p:spPr>
          <a:xfrm>
            <a:off x="2414315" y="1098609"/>
            <a:ext cx="27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 - Priority Family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28FED-4D53-4172-826D-52B3052C8F7D}"/>
              </a:ext>
            </a:extLst>
          </p:cNvPr>
          <p:cNvSpPr txBox="1"/>
          <p:nvPr/>
        </p:nvSpPr>
        <p:spPr>
          <a:xfrm>
            <a:off x="1547444" y="4950619"/>
            <a:ext cx="27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Department for Work and Pensions - DWP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D1886-8F87-410D-ACA9-B86FEA6A0429}"/>
              </a:ext>
            </a:extLst>
          </p:cNvPr>
          <p:cNvSpPr txBox="1"/>
          <p:nvPr/>
        </p:nvSpPr>
        <p:spPr>
          <a:xfrm>
            <a:off x="553327" y="2558337"/>
            <a:ext cx="277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Priority Family Accredited Practitioner – linked to Cantrell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B514E-DB84-422F-901A-C2774F8D9981}"/>
              </a:ext>
            </a:extLst>
          </p:cNvPr>
          <p:cNvSpPr txBox="1"/>
          <p:nvPr/>
        </p:nvSpPr>
        <p:spPr>
          <a:xfrm>
            <a:off x="8040323" y="1421775"/>
            <a:ext cx="27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Mums friend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F703A-5271-4F96-A369-CB0E11BE530F}"/>
              </a:ext>
            </a:extLst>
          </p:cNvPr>
          <p:cNvSpPr txBox="1"/>
          <p:nvPr/>
        </p:nvSpPr>
        <p:spPr>
          <a:xfrm>
            <a:off x="5920153" y="698416"/>
            <a:ext cx="27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FDA33-FBED-4321-A953-BDBC138ADECA}"/>
              </a:ext>
            </a:extLst>
          </p:cNvPr>
          <p:cNvSpPr txBox="1"/>
          <p:nvPr/>
        </p:nvSpPr>
        <p:spPr>
          <a:xfrm>
            <a:off x="8040324" y="3700436"/>
            <a:ext cx="27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Local Police Officer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38934-25CB-410C-98AE-DF474021B8D5}"/>
              </a:ext>
            </a:extLst>
          </p:cNvPr>
          <p:cNvSpPr txBox="1"/>
          <p:nvPr/>
        </p:nvSpPr>
        <p:spPr>
          <a:xfrm>
            <a:off x="6487553" y="5436225"/>
            <a:ext cx="27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Secondary School Year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2C96A-460C-47D8-87C3-42AAD22C59B0}"/>
              </a:ext>
            </a:extLst>
          </p:cNvPr>
          <p:cNvSpPr txBox="1"/>
          <p:nvPr/>
        </p:nvSpPr>
        <p:spPr>
          <a:xfrm>
            <a:off x="4881492" y="2445796"/>
            <a:ext cx="215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Meeting One – around the table</a:t>
            </a:r>
          </a:p>
        </p:txBody>
      </p:sp>
    </p:spTree>
    <p:extLst>
      <p:ext uri="{BB962C8B-B14F-4D97-AF65-F5344CB8AC3E}">
        <p14:creationId xmlns:p14="http://schemas.microsoft.com/office/powerpoint/2010/main" val="384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47817"/>
              </p:ext>
            </p:extLst>
          </p:nvPr>
        </p:nvGraphicFramePr>
        <p:xfrm>
          <a:off x="1216978" y="212433"/>
          <a:ext cx="9276274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0813">
                  <a:extLst>
                    <a:ext uri="{9D8B030D-6E8A-4147-A177-3AD203B41FA5}">
                      <a16:colId xmlns:a16="http://schemas.microsoft.com/office/drawing/2014/main" val="2581729525"/>
                    </a:ext>
                  </a:extLst>
                </a:gridCol>
                <a:gridCol w="1538469">
                  <a:extLst>
                    <a:ext uri="{9D8B030D-6E8A-4147-A177-3AD203B41FA5}">
                      <a16:colId xmlns:a16="http://schemas.microsoft.com/office/drawing/2014/main" val="26168938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362570835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974419075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3148043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321474148"/>
                    </a:ext>
                  </a:extLst>
                </a:gridCol>
                <a:gridCol w="1360682">
                  <a:extLst>
                    <a:ext uri="{9D8B030D-6E8A-4147-A177-3AD203B41FA5}">
                      <a16:colId xmlns:a16="http://schemas.microsoft.com/office/drawing/2014/main" val="2365868733"/>
                    </a:ext>
                  </a:extLst>
                </a:gridCol>
              </a:tblGrid>
              <a:tr h="663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do we need to see change?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are we going to do this?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Who do I need to help me?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When are we going to do this by?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will we know things have changed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could happen if Nothing changes?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are we doing?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extLst>
                  <a:ext uri="{0D108BD9-81ED-4DB2-BD59-A6C34878D82A}">
                    <a16:rowId xmlns:a16="http://schemas.microsoft.com/office/drawing/2014/main" val="29093994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9306" y="548810"/>
            <a:ext cx="13156377" cy="79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2501"/>
              </p:ext>
            </p:extLst>
          </p:nvPr>
        </p:nvGraphicFramePr>
        <p:xfrm>
          <a:off x="1234440" y="943953"/>
          <a:ext cx="9258812" cy="5812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5086">
                  <a:extLst>
                    <a:ext uri="{9D8B030D-6E8A-4147-A177-3AD203B41FA5}">
                      <a16:colId xmlns:a16="http://schemas.microsoft.com/office/drawing/2014/main" val="1280937531"/>
                    </a:ext>
                  </a:extLst>
                </a:gridCol>
                <a:gridCol w="1582574">
                  <a:extLst>
                    <a:ext uri="{9D8B030D-6E8A-4147-A177-3AD203B41FA5}">
                      <a16:colId xmlns:a16="http://schemas.microsoft.com/office/drawing/2014/main" val="3114123501"/>
                    </a:ext>
                  </a:extLst>
                </a:gridCol>
                <a:gridCol w="1000768">
                  <a:extLst>
                    <a:ext uri="{9D8B030D-6E8A-4147-A177-3AD203B41FA5}">
                      <a16:colId xmlns:a16="http://schemas.microsoft.com/office/drawing/2014/main" val="2601504511"/>
                    </a:ext>
                  </a:extLst>
                </a:gridCol>
                <a:gridCol w="1339144">
                  <a:extLst>
                    <a:ext uri="{9D8B030D-6E8A-4147-A177-3AD203B41FA5}">
                      <a16:colId xmlns:a16="http://schemas.microsoft.com/office/drawing/2014/main" val="1326824137"/>
                    </a:ext>
                  </a:extLst>
                </a:gridCol>
                <a:gridCol w="1339144">
                  <a:extLst>
                    <a:ext uri="{9D8B030D-6E8A-4147-A177-3AD203B41FA5}">
                      <a16:colId xmlns:a16="http://schemas.microsoft.com/office/drawing/2014/main" val="391326328"/>
                    </a:ext>
                  </a:extLst>
                </a:gridCol>
                <a:gridCol w="1092952">
                  <a:extLst>
                    <a:ext uri="{9D8B030D-6E8A-4147-A177-3AD203B41FA5}">
                      <a16:colId xmlns:a16="http://schemas.microsoft.com/office/drawing/2014/main" val="1231023592"/>
                    </a:ext>
                  </a:extLst>
                </a:gridCol>
                <a:gridCol w="1339144">
                  <a:extLst>
                    <a:ext uri="{9D8B030D-6E8A-4147-A177-3AD203B41FA5}">
                      <a16:colId xmlns:a16="http://schemas.microsoft.com/office/drawing/2014/main" val="3593860638"/>
                    </a:ext>
                  </a:extLst>
                </a:gridCol>
              </a:tblGrid>
              <a:tr h="1240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to become financially independent and receive the benefits and financial support he is entitled to.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DWP to work with him and mum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DWP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ASAP – dependent on how he co-operates and engages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will be in receipt of benefits.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will remain financially dependent on mum.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64754"/>
                  </a:ext>
                </a:extLst>
              </a:tr>
              <a:tr h="1240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takes part in education or employment.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Book an appointment at the job centre.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JWarsop to provide details of job and training opportunities.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ASAP – dependent on how he co-operates and engages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will be in full term employment or education.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completes job applications.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A will remain in the benefit system.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677067"/>
                  </a:ext>
                </a:extLst>
              </a:tr>
              <a:tr h="1240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C to be dry during the day.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Contact the incontinence nurse regarding this.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JWarsop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Incontinence nurse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week to make an appointment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C will be dry and no longer requiring nappies.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C will remain in nappies.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C could be prone to sores and infections.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8662"/>
                  </a:ext>
                </a:extLst>
              </a:tr>
              <a:tr h="886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B taking time for himself.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School to speak to Child B re. his role in the family and if he feels a need for further support.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Year manager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254805"/>
                  </a:ext>
                </a:extLst>
              </a:tr>
              <a:tr h="106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Mums mental health to improve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Make an appointment with the doctors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Within 1 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Mums anxiety will have reduced.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will deal with situations in a calmer manner.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could have a break down.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could attempt suicide.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3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26023"/>
              </p:ext>
            </p:extLst>
          </p:nvPr>
        </p:nvGraphicFramePr>
        <p:xfrm>
          <a:off x="1354138" y="297180"/>
          <a:ext cx="9276274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0813">
                  <a:extLst>
                    <a:ext uri="{9D8B030D-6E8A-4147-A177-3AD203B41FA5}">
                      <a16:colId xmlns:a16="http://schemas.microsoft.com/office/drawing/2014/main" val="2581729525"/>
                    </a:ext>
                  </a:extLst>
                </a:gridCol>
                <a:gridCol w="1538469">
                  <a:extLst>
                    <a:ext uri="{9D8B030D-6E8A-4147-A177-3AD203B41FA5}">
                      <a16:colId xmlns:a16="http://schemas.microsoft.com/office/drawing/2014/main" val="26168938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362570835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974419075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3148043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321474148"/>
                    </a:ext>
                  </a:extLst>
                </a:gridCol>
                <a:gridCol w="1360682">
                  <a:extLst>
                    <a:ext uri="{9D8B030D-6E8A-4147-A177-3AD203B41FA5}">
                      <a16:colId xmlns:a16="http://schemas.microsoft.com/office/drawing/2014/main" val="2365868733"/>
                    </a:ext>
                  </a:extLst>
                </a:gridCol>
              </a:tblGrid>
              <a:tr h="663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do we need to see change?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are we going to do this?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Who do I need to help me?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When are we going to do this by?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will we know things have changed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could happen if Nothing changes?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are we doing?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45" marR="61345" marT="0" marB="0"/>
                </a:tc>
                <a:extLst>
                  <a:ext uri="{0D108BD9-81ED-4DB2-BD59-A6C34878D82A}">
                    <a16:rowId xmlns:a16="http://schemas.microsoft.com/office/drawing/2014/main" val="29093994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9306" y="548810"/>
            <a:ext cx="13156377" cy="79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12875"/>
              </p:ext>
            </p:extLst>
          </p:nvPr>
        </p:nvGraphicFramePr>
        <p:xfrm>
          <a:off x="1383030" y="1025912"/>
          <a:ext cx="9232931" cy="53065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51213">
                  <a:extLst>
                    <a:ext uri="{9D8B030D-6E8A-4147-A177-3AD203B41FA5}">
                      <a16:colId xmlns:a16="http://schemas.microsoft.com/office/drawing/2014/main" val="1280937531"/>
                    </a:ext>
                  </a:extLst>
                </a:gridCol>
                <a:gridCol w="1580104">
                  <a:extLst>
                    <a:ext uri="{9D8B030D-6E8A-4147-A177-3AD203B41FA5}">
                      <a16:colId xmlns:a16="http://schemas.microsoft.com/office/drawing/2014/main" val="3114123501"/>
                    </a:ext>
                  </a:extLst>
                </a:gridCol>
                <a:gridCol w="999206">
                  <a:extLst>
                    <a:ext uri="{9D8B030D-6E8A-4147-A177-3AD203B41FA5}">
                      <a16:colId xmlns:a16="http://schemas.microsoft.com/office/drawing/2014/main" val="2601504511"/>
                    </a:ext>
                  </a:extLst>
                </a:gridCol>
                <a:gridCol w="1337054">
                  <a:extLst>
                    <a:ext uri="{9D8B030D-6E8A-4147-A177-3AD203B41FA5}">
                      <a16:colId xmlns:a16="http://schemas.microsoft.com/office/drawing/2014/main" val="1326824137"/>
                    </a:ext>
                  </a:extLst>
                </a:gridCol>
                <a:gridCol w="1337054">
                  <a:extLst>
                    <a:ext uri="{9D8B030D-6E8A-4147-A177-3AD203B41FA5}">
                      <a16:colId xmlns:a16="http://schemas.microsoft.com/office/drawing/2014/main" val="391326328"/>
                    </a:ext>
                  </a:extLst>
                </a:gridCol>
                <a:gridCol w="1091246">
                  <a:extLst>
                    <a:ext uri="{9D8B030D-6E8A-4147-A177-3AD203B41FA5}">
                      <a16:colId xmlns:a16="http://schemas.microsoft.com/office/drawing/2014/main" val="1231023592"/>
                    </a:ext>
                  </a:extLst>
                </a:gridCol>
                <a:gridCol w="1337054">
                  <a:extLst>
                    <a:ext uri="{9D8B030D-6E8A-4147-A177-3AD203B41FA5}">
                      <a16:colId xmlns:a16="http://schemas.microsoft.com/office/drawing/2014/main" val="3593860638"/>
                    </a:ext>
                  </a:extLst>
                </a:gridCol>
              </a:tblGrid>
              <a:tr h="1281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Regularly take prescribed medication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ASAP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64754"/>
                  </a:ext>
                </a:extLst>
              </a:tr>
              <a:tr h="1281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Have a safety plan for if mum ever feels low in the future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JWarsop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Mums friend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ASAP</a:t>
                      </a: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677067"/>
                  </a:ext>
                </a:extLst>
              </a:tr>
              <a:tr h="12812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Child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to refrain from criminal activity and anti-social behaviour.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Encourage Child A to apply for job or education opportunities.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DWP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JWarsop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There wont be any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anti-social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Mum will inform that his poor attitude has reduced and his admissions of anti-social behaviour lessens.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 arrested.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8662"/>
                  </a:ext>
                </a:extLst>
              </a:tr>
              <a:tr h="9151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Provide him with suitable social activities.</a:t>
                      </a: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200" dirty="0"/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JWarsop</a:t>
                      </a: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KEaves</a:t>
                      </a: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200" dirty="0"/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 partakes in an out of school time activity.</a:t>
                      </a: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200" dirty="0"/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48" marR="37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25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D5462-C168-461F-973C-6AEC5B830DEB}"/>
              </a:ext>
            </a:extLst>
          </p:cNvPr>
          <p:cNvSpPr txBox="1"/>
          <p:nvPr/>
        </p:nvSpPr>
        <p:spPr>
          <a:xfrm>
            <a:off x="605529" y="1620038"/>
            <a:ext cx="101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During the second meeting mum disclosed that she had been </a:t>
            </a:r>
            <a:r>
              <a:rPr lang="en-GB" sz="2400" b="1" u="sng" dirty="0">
                <a:latin typeface="Comic Sans MS" panose="030F0702030302020204" pitchFamily="66" charset="0"/>
              </a:rPr>
              <a:t>raped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1F3616-5CFF-4128-AB50-04B83C149B62}"/>
              </a:ext>
            </a:extLst>
          </p:cNvPr>
          <p:cNvSpPr/>
          <p:nvPr/>
        </p:nvSpPr>
        <p:spPr>
          <a:xfrm>
            <a:off x="3048000" y="474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E2223-A096-429F-847D-ADAB08CA6FA1}"/>
              </a:ext>
            </a:extLst>
          </p:cNvPr>
          <p:cNvSpPr txBox="1"/>
          <p:nvPr/>
        </p:nvSpPr>
        <p:spPr>
          <a:xfrm>
            <a:off x="3751784" y="4309715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Report it to the police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474345"/>
            <a:ext cx="287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mic Sans MS" panose="030F0702030302020204" pitchFamily="66" charset="0"/>
              </a:rPr>
              <a:t>Meeting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74849" y="2174488"/>
            <a:ext cx="925551" cy="982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03442" y="3288723"/>
            <a:ext cx="214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Rape Crisis Team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05061" y="2237679"/>
            <a:ext cx="656549" cy="1542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40351" y="2223090"/>
            <a:ext cx="1374" cy="1867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3259" y="3984768"/>
            <a:ext cx="162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GP referral for STD’s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40351" y="4857012"/>
            <a:ext cx="0" cy="869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6E2223-A096-429F-847D-ADAB08CA6FA1}"/>
              </a:ext>
            </a:extLst>
          </p:cNvPr>
          <p:cNvSpPr txBox="1"/>
          <p:nvPr/>
        </p:nvSpPr>
        <p:spPr>
          <a:xfrm>
            <a:off x="3534935" y="5904772"/>
            <a:ext cx="317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Mum did not want to do this as at this time as she did not felt strong enough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88448" y="3780264"/>
            <a:ext cx="218050" cy="898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6E2223-A096-429F-847D-ADAB08CA6FA1}"/>
              </a:ext>
            </a:extLst>
          </p:cNvPr>
          <p:cNvSpPr txBox="1"/>
          <p:nvPr/>
        </p:nvSpPr>
        <p:spPr>
          <a:xfrm>
            <a:off x="166956" y="4857012"/>
            <a:ext cx="317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Mum contacted them and made an appointment to visit</a:t>
            </a:r>
          </a:p>
        </p:txBody>
      </p:sp>
    </p:spTree>
    <p:extLst>
      <p:ext uri="{BB962C8B-B14F-4D97-AF65-F5344CB8AC3E}">
        <p14:creationId xmlns:p14="http://schemas.microsoft.com/office/powerpoint/2010/main" val="16740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A01A2-DBB7-44CE-8095-4FECBB6E939B}"/>
              </a:ext>
            </a:extLst>
          </p:cNvPr>
          <p:cNvSpPr txBox="1"/>
          <p:nvPr/>
        </p:nvSpPr>
        <p:spPr>
          <a:xfrm>
            <a:off x="2474702" y="1159965"/>
            <a:ext cx="624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Mum disclosed a </a:t>
            </a:r>
            <a:r>
              <a:rPr lang="en-GB" sz="2400" b="1" u="sng" dirty="0">
                <a:latin typeface="Comic Sans MS" panose="030F0702030302020204" pitchFamily="66" charset="0"/>
              </a:rPr>
              <a:t>county lines </a:t>
            </a:r>
            <a:r>
              <a:rPr lang="en-GB" sz="2400" dirty="0">
                <a:latin typeface="Comic Sans MS" panose="030F0702030302020204" pitchFamily="66" charset="0"/>
              </a:rPr>
              <a:t>allegation.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102" y="377579"/>
            <a:ext cx="354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Meeting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539" y="1963212"/>
            <a:ext cx="10907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Child A informed mum that he had been collecting and selling crack cocaine for money.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39" y="2782333"/>
            <a:ext cx="3273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Radford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DFF82-8BAD-48E3-9105-F78876DCEA3F}"/>
              </a:ext>
            </a:extLst>
          </p:cNvPr>
          <p:cNvSpPr/>
          <p:nvPr/>
        </p:nvSpPr>
        <p:spPr>
          <a:xfrm>
            <a:off x="7683190" y="2967335"/>
            <a:ext cx="3273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Loughborough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49B52-DBE1-4B04-A94F-C9A6145E4401}"/>
              </a:ext>
            </a:extLst>
          </p:cNvPr>
          <p:cNvSpPr txBox="1"/>
          <p:nvPr/>
        </p:nvSpPr>
        <p:spPr>
          <a:xfrm>
            <a:off x="312539" y="3852658"/>
            <a:ext cx="112026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He had a shortfall of £800 that he owed the dealer.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£1000 marker had been placed on him and he was unsure what to do.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Mum and Child C went to stop with the in-laws as she feared for their safety. Child B was at his birth fathers for the weekend and Child A went to stop with his girlfriend.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They lived away for a week.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002" y="2461838"/>
            <a:ext cx="2611012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4E26C-7D28-4574-BAEC-A615041A7ED4}"/>
              </a:ext>
            </a:extLst>
          </p:cNvPr>
          <p:cNvSpPr/>
          <p:nvPr/>
        </p:nvSpPr>
        <p:spPr>
          <a:xfrm>
            <a:off x="923778" y="658791"/>
            <a:ext cx="90642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Since the disclosure and returning home . . . 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Mum’s anxiety heightened as every time there was a knock on the door she feared who was on the other side.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No repercussions have occurred.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Child A now leaves the house infrequently.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School completed a MARF due to concerns around the safety of the younger siblings.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262" y="5263027"/>
            <a:ext cx="1330426" cy="14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0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1601</Words>
  <Application>Microsoft Office PowerPoint</Application>
  <PresentationFormat>Widescreen</PresentationFormat>
  <Paragraphs>211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Trebuchet MS</vt:lpstr>
      <vt:lpstr>Wingdings 3</vt:lpstr>
      <vt:lpstr>Facet</vt:lpstr>
      <vt:lpstr>Jo Warsop Cantrell Primary School Priority Family Lead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</dc:title>
  <dc:creator>Joanne Warsop</dc:creator>
  <cp:lastModifiedBy>Administrator</cp:lastModifiedBy>
  <cp:revision>34</cp:revision>
  <cp:lastPrinted>2018-10-10T12:19:31Z</cp:lastPrinted>
  <dcterms:created xsi:type="dcterms:W3CDTF">2018-10-01T17:36:00Z</dcterms:created>
  <dcterms:modified xsi:type="dcterms:W3CDTF">2018-10-10T14:24:05Z</dcterms:modified>
</cp:coreProperties>
</file>