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70" r:id="rId10"/>
    <p:sldId id="271" r:id="rId11"/>
    <p:sldId id="272" r:id="rId12"/>
    <p:sldId id="273" r:id="rId13"/>
    <p:sldId id="263" r:id="rId14"/>
    <p:sldId id="264" r:id="rId15"/>
    <p:sldId id="265" r:id="rId16"/>
    <p:sldId id="277" r:id="rId17"/>
    <p:sldId id="278" r:id="rId18"/>
    <p:sldId id="274" r:id="rId19"/>
    <p:sldId id="275" r:id="rId20"/>
    <p:sldId id="276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4C32E-C4B2-4B74-A313-5C864ECFAFC0}" type="doc">
      <dgm:prSet loTypeId="urn:microsoft.com/office/officeart/2008/layout/RadialCluster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5984C4-08AE-4B8B-BED7-DA3FB4ACC2F1}">
      <dgm:prSet phldrT="[Text]"/>
      <dgm:spPr/>
      <dgm:t>
        <a:bodyPr/>
        <a:lstStyle/>
        <a:p>
          <a:r>
            <a:rPr lang="en-US" dirty="0" smtClean="0"/>
            <a:t>Child A</a:t>
          </a:r>
          <a:endParaRPr lang="en-US" dirty="0"/>
        </a:p>
      </dgm:t>
    </dgm:pt>
    <dgm:pt modelId="{AE40246A-54DD-4CC9-8BBB-FC0EEF8A96DE}" type="parTrans" cxnId="{B35F9095-B3E5-4B4B-B46F-BF060B57E093}">
      <dgm:prSet/>
      <dgm:spPr/>
      <dgm:t>
        <a:bodyPr/>
        <a:lstStyle/>
        <a:p>
          <a:endParaRPr lang="en-US"/>
        </a:p>
      </dgm:t>
    </dgm:pt>
    <dgm:pt modelId="{F630273E-3D98-4260-BD92-93331C1C7703}" type="sibTrans" cxnId="{B35F9095-B3E5-4B4B-B46F-BF060B57E093}">
      <dgm:prSet/>
      <dgm:spPr/>
      <dgm:t>
        <a:bodyPr/>
        <a:lstStyle/>
        <a:p>
          <a:endParaRPr lang="en-US"/>
        </a:p>
      </dgm:t>
    </dgm:pt>
    <dgm:pt modelId="{6928BE8B-548B-49F8-97E8-3E1053F88A3D}">
      <dgm:prSet phldrT="[Text]"/>
      <dgm:spPr/>
      <dgm:t>
        <a:bodyPr/>
        <a:lstStyle/>
        <a:p>
          <a:r>
            <a:rPr lang="en-US" dirty="0" smtClean="0"/>
            <a:t>Poor school attendance</a:t>
          </a:r>
          <a:endParaRPr lang="en-US" dirty="0"/>
        </a:p>
      </dgm:t>
    </dgm:pt>
    <dgm:pt modelId="{71B860EF-ADE6-4181-BE14-FEB83138B666}" type="parTrans" cxnId="{0184EC49-B664-43E4-B924-F59F4864FCF9}">
      <dgm:prSet/>
      <dgm:spPr/>
      <dgm:t>
        <a:bodyPr/>
        <a:lstStyle/>
        <a:p>
          <a:endParaRPr lang="en-US"/>
        </a:p>
      </dgm:t>
    </dgm:pt>
    <dgm:pt modelId="{61D05E6B-611F-4532-83EB-8A3A5A9A28AE}" type="sibTrans" cxnId="{0184EC49-B664-43E4-B924-F59F4864FCF9}">
      <dgm:prSet/>
      <dgm:spPr/>
      <dgm:t>
        <a:bodyPr/>
        <a:lstStyle/>
        <a:p>
          <a:endParaRPr lang="en-US"/>
        </a:p>
      </dgm:t>
    </dgm:pt>
    <dgm:pt modelId="{160F7A2F-F8D8-4528-BE36-F2466DA5A0FB}">
      <dgm:prSet phldrT="[Text]"/>
      <dgm:spPr/>
      <dgm:t>
        <a:bodyPr/>
        <a:lstStyle/>
        <a:p>
          <a:r>
            <a:rPr lang="en-US" dirty="0" err="1" smtClean="0"/>
            <a:t>Behaviour</a:t>
          </a:r>
          <a:endParaRPr lang="en-US" dirty="0"/>
        </a:p>
      </dgm:t>
    </dgm:pt>
    <dgm:pt modelId="{66EA5E8E-0EA2-4A6D-BFF3-A26A0EE92563}" type="parTrans" cxnId="{048F6EF2-2DD5-46DC-B5C9-E5C09F2B0F0C}">
      <dgm:prSet/>
      <dgm:spPr/>
      <dgm:t>
        <a:bodyPr/>
        <a:lstStyle/>
        <a:p>
          <a:endParaRPr lang="en-US"/>
        </a:p>
      </dgm:t>
    </dgm:pt>
    <dgm:pt modelId="{FCC36E26-2718-4D9C-81FE-A9537B81C616}" type="sibTrans" cxnId="{048F6EF2-2DD5-46DC-B5C9-E5C09F2B0F0C}">
      <dgm:prSet/>
      <dgm:spPr/>
      <dgm:t>
        <a:bodyPr/>
        <a:lstStyle/>
        <a:p>
          <a:endParaRPr lang="en-US"/>
        </a:p>
      </dgm:t>
    </dgm:pt>
    <dgm:pt modelId="{AE5B104A-27AE-4793-8A67-B69CE60EC4C5}">
      <dgm:prSet/>
      <dgm:spPr/>
      <dgm:t>
        <a:bodyPr/>
        <a:lstStyle/>
        <a:p>
          <a:r>
            <a:rPr lang="en-US" dirty="0" smtClean="0"/>
            <a:t>Low self esteem</a:t>
          </a:r>
          <a:endParaRPr lang="en-US" dirty="0"/>
        </a:p>
      </dgm:t>
    </dgm:pt>
    <dgm:pt modelId="{7DE49912-FCB8-44CB-8890-68D8A9AE91E0}" type="parTrans" cxnId="{63A240E6-EEB6-483D-AB14-C1CE367D5F19}">
      <dgm:prSet/>
      <dgm:spPr/>
      <dgm:t>
        <a:bodyPr/>
        <a:lstStyle/>
        <a:p>
          <a:endParaRPr lang="en-US"/>
        </a:p>
      </dgm:t>
    </dgm:pt>
    <dgm:pt modelId="{36802599-987A-4B40-B1A6-986588782B6A}" type="sibTrans" cxnId="{63A240E6-EEB6-483D-AB14-C1CE367D5F19}">
      <dgm:prSet/>
      <dgm:spPr/>
      <dgm:t>
        <a:bodyPr/>
        <a:lstStyle/>
        <a:p>
          <a:endParaRPr lang="en-US"/>
        </a:p>
      </dgm:t>
    </dgm:pt>
    <dgm:pt modelId="{4405CE58-7AD3-42FB-96FD-63BCE5530A45}">
      <dgm:prSet/>
      <dgm:spPr/>
      <dgm:t>
        <a:bodyPr/>
        <a:lstStyle/>
        <a:p>
          <a:r>
            <a:rPr lang="en-US" dirty="0" smtClean="0"/>
            <a:t>Missing episodes</a:t>
          </a:r>
          <a:endParaRPr lang="en-US" dirty="0"/>
        </a:p>
      </dgm:t>
    </dgm:pt>
    <dgm:pt modelId="{5CA58D3F-5922-482D-8D0C-501B88E21337}" type="parTrans" cxnId="{E62A8397-3266-4517-801A-CE876CC934AE}">
      <dgm:prSet/>
      <dgm:spPr/>
      <dgm:t>
        <a:bodyPr/>
        <a:lstStyle/>
        <a:p>
          <a:endParaRPr lang="en-US"/>
        </a:p>
      </dgm:t>
    </dgm:pt>
    <dgm:pt modelId="{9D5035AC-4C19-468A-A6C4-AF442436224E}" type="sibTrans" cxnId="{E62A8397-3266-4517-801A-CE876CC934AE}">
      <dgm:prSet/>
      <dgm:spPr/>
      <dgm:t>
        <a:bodyPr/>
        <a:lstStyle/>
        <a:p>
          <a:endParaRPr lang="en-US"/>
        </a:p>
      </dgm:t>
    </dgm:pt>
    <dgm:pt modelId="{6D0ECA5F-EE65-44A1-AC0C-EB7F805670D5}" type="pres">
      <dgm:prSet presAssocID="{FF24C32E-C4B2-4B74-A313-5C864ECFAF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C51320-4258-46D0-9BB7-A18D48F1A69C}" type="pres">
      <dgm:prSet presAssocID="{E75984C4-08AE-4B8B-BED7-DA3FB4ACC2F1}" presName="singleCycle" presStyleCnt="0"/>
      <dgm:spPr/>
    </dgm:pt>
    <dgm:pt modelId="{695076F1-CB17-4047-83A0-8E38A5ACFDC6}" type="pres">
      <dgm:prSet presAssocID="{E75984C4-08AE-4B8B-BED7-DA3FB4ACC2F1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1EC00A4-A1A8-4029-A7E5-0D416F3BF3D7}" type="pres">
      <dgm:prSet presAssocID="{71B860EF-ADE6-4181-BE14-FEB83138B666}" presName="Name56" presStyleLbl="parChTrans1D2" presStyleIdx="0" presStyleCnt="4"/>
      <dgm:spPr/>
      <dgm:t>
        <a:bodyPr/>
        <a:lstStyle/>
        <a:p>
          <a:endParaRPr lang="en-US"/>
        </a:p>
      </dgm:t>
    </dgm:pt>
    <dgm:pt modelId="{512D4B18-83D1-44A1-85A4-98ADD191F13D}" type="pres">
      <dgm:prSet presAssocID="{6928BE8B-548B-49F8-97E8-3E1053F88A3D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CBFEE-9419-4C78-885B-BAC9CA6EE14C}" type="pres">
      <dgm:prSet presAssocID="{66EA5E8E-0EA2-4A6D-BFF3-A26A0EE92563}" presName="Name56" presStyleLbl="parChTrans1D2" presStyleIdx="1" presStyleCnt="4"/>
      <dgm:spPr/>
      <dgm:t>
        <a:bodyPr/>
        <a:lstStyle/>
        <a:p>
          <a:endParaRPr lang="en-US"/>
        </a:p>
      </dgm:t>
    </dgm:pt>
    <dgm:pt modelId="{4439473B-090A-4DA4-A0DF-0E41E0F902FE}" type="pres">
      <dgm:prSet presAssocID="{160F7A2F-F8D8-4528-BE36-F2466DA5A0FB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BC996-CF40-403A-874D-3DBA920A70CC}" type="pres">
      <dgm:prSet presAssocID="{7DE49912-FCB8-44CB-8890-68D8A9AE91E0}" presName="Name56" presStyleLbl="parChTrans1D2" presStyleIdx="2" presStyleCnt="4"/>
      <dgm:spPr/>
      <dgm:t>
        <a:bodyPr/>
        <a:lstStyle/>
        <a:p>
          <a:endParaRPr lang="en-US"/>
        </a:p>
      </dgm:t>
    </dgm:pt>
    <dgm:pt modelId="{561FB51E-B03A-4279-BBAF-44DB4A77AD98}" type="pres">
      <dgm:prSet presAssocID="{AE5B104A-27AE-4793-8A67-B69CE60EC4C5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17590-145D-4D09-B70A-A6B67B2D82CB}" type="pres">
      <dgm:prSet presAssocID="{5CA58D3F-5922-482D-8D0C-501B88E21337}" presName="Name56" presStyleLbl="parChTrans1D2" presStyleIdx="3" presStyleCnt="4"/>
      <dgm:spPr/>
      <dgm:t>
        <a:bodyPr/>
        <a:lstStyle/>
        <a:p>
          <a:endParaRPr lang="en-US"/>
        </a:p>
      </dgm:t>
    </dgm:pt>
    <dgm:pt modelId="{49EA9D51-B76B-45FC-A21C-DCE99846DF2A}" type="pres">
      <dgm:prSet presAssocID="{4405CE58-7AD3-42FB-96FD-63BCE5530A45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A240E6-EEB6-483D-AB14-C1CE367D5F19}" srcId="{E75984C4-08AE-4B8B-BED7-DA3FB4ACC2F1}" destId="{AE5B104A-27AE-4793-8A67-B69CE60EC4C5}" srcOrd="2" destOrd="0" parTransId="{7DE49912-FCB8-44CB-8890-68D8A9AE91E0}" sibTransId="{36802599-987A-4B40-B1A6-986588782B6A}"/>
    <dgm:cxn modelId="{F7E290F4-E0C2-4C97-BE9B-D7CE4039D3AF}" type="presOf" srcId="{AE5B104A-27AE-4793-8A67-B69CE60EC4C5}" destId="{561FB51E-B03A-4279-BBAF-44DB4A77AD98}" srcOrd="0" destOrd="0" presId="urn:microsoft.com/office/officeart/2008/layout/RadialCluster"/>
    <dgm:cxn modelId="{048F6EF2-2DD5-46DC-B5C9-E5C09F2B0F0C}" srcId="{E75984C4-08AE-4B8B-BED7-DA3FB4ACC2F1}" destId="{160F7A2F-F8D8-4528-BE36-F2466DA5A0FB}" srcOrd="1" destOrd="0" parTransId="{66EA5E8E-0EA2-4A6D-BFF3-A26A0EE92563}" sibTransId="{FCC36E26-2718-4D9C-81FE-A9537B81C616}"/>
    <dgm:cxn modelId="{8813C87E-A0B8-4882-BCEC-E5248D3A41FD}" type="presOf" srcId="{5CA58D3F-5922-482D-8D0C-501B88E21337}" destId="{F3017590-145D-4D09-B70A-A6B67B2D82CB}" srcOrd="0" destOrd="0" presId="urn:microsoft.com/office/officeart/2008/layout/RadialCluster"/>
    <dgm:cxn modelId="{F6CC30DF-84D1-49C0-B019-CFE26914C4DC}" type="presOf" srcId="{FF24C32E-C4B2-4B74-A313-5C864ECFAFC0}" destId="{6D0ECA5F-EE65-44A1-AC0C-EB7F805670D5}" srcOrd="0" destOrd="0" presId="urn:microsoft.com/office/officeart/2008/layout/RadialCluster"/>
    <dgm:cxn modelId="{B35F9095-B3E5-4B4B-B46F-BF060B57E093}" srcId="{FF24C32E-C4B2-4B74-A313-5C864ECFAFC0}" destId="{E75984C4-08AE-4B8B-BED7-DA3FB4ACC2F1}" srcOrd="0" destOrd="0" parTransId="{AE40246A-54DD-4CC9-8BBB-FC0EEF8A96DE}" sibTransId="{F630273E-3D98-4260-BD92-93331C1C7703}"/>
    <dgm:cxn modelId="{4B587C51-7825-4508-B612-4A9C4BE9818B}" type="presOf" srcId="{4405CE58-7AD3-42FB-96FD-63BCE5530A45}" destId="{49EA9D51-B76B-45FC-A21C-DCE99846DF2A}" srcOrd="0" destOrd="0" presId="urn:microsoft.com/office/officeart/2008/layout/RadialCluster"/>
    <dgm:cxn modelId="{633F407D-998D-48F8-8BB0-6CFF972F846B}" type="presOf" srcId="{E75984C4-08AE-4B8B-BED7-DA3FB4ACC2F1}" destId="{695076F1-CB17-4047-83A0-8E38A5ACFDC6}" srcOrd="0" destOrd="0" presId="urn:microsoft.com/office/officeart/2008/layout/RadialCluster"/>
    <dgm:cxn modelId="{E3D7A669-1C9E-4464-A092-B4EC58CA295C}" type="presOf" srcId="{66EA5E8E-0EA2-4A6D-BFF3-A26A0EE92563}" destId="{5F8CBFEE-9419-4C78-885B-BAC9CA6EE14C}" srcOrd="0" destOrd="0" presId="urn:microsoft.com/office/officeart/2008/layout/RadialCluster"/>
    <dgm:cxn modelId="{E62A8397-3266-4517-801A-CE876CC934AE}" srcId="{E75984C4-08AE-4B8B-BED7-DA3FB4ACC2F1}" destId="{4405CE58-7AD3-42FB-96FD-63BCE5530A45}" srcOrd="3" destOrd="0" parTransId="{5CA58D3F-5922-482D-8D0C-501B88E21337}" sibTransId="{9D5035AC-4C19-468A-A6C4-AF442436224E}"/>
    <dgm:cxn modelId="{6E281002-BE6E-4012-BFFA-F45155376175}" type="presOf" srcId="{6928BE8B-548B-49F8-97E8-3E1053F88A3D}" destId="{512D4B18-83D1-44A1-85A4-98ADD191F13D}" srcOrd="0" destOrd="0" presId="urn:microsoft.com/office/officeart/2008/layout/RadialCluster"/>
    <dgm:cxn modelId="{0184EC49-B664-43E4-B924-F59F4864FCF9}" srcId="{E75984C4-08AE-4B8B-BED7-DA3FB4ACC2F1}" destId="{6928BE8B-548B-49F8-97E8-3E1053F88A3D}" srcOrd="0" destOrd="0" parTransId="{71B860EF-ADE6-4181-BE14-FEB83138B666}" sibTransId="{61D05E6B-611F-4532-83EB-8A3A5A9A28AE}"/>
    <dgm:cxn modelId="{1D9308AD-CDB3-4CE4-8ADC-936C5E8FC9BD}" type="presOf" srcId="{71B860EF-ADE6-4181-BE14-FEB83138B666}" destId="{41EC00A4-A1A8-4029-A7E5-0D416F3BF3D7}" srcOrd="0" destOrd="0" presId="urn:microsoft.com/office/officeart/2008/layout/RadialCluster"/>
    <dgm:cxn modelId="{62E45A89-61B9-42C8-8B01-B97E915F14F6}" type="presOf" srcId="{160F7A2F-F8D8-4528-BE36-F2466DA5A0FB}" destId="{4439473B-090A-4DA4-A0DF-0E41E0F902FE}" srcOrd="0" destOrd="0" presId="urn:microsoft.com/office/officeart/2008/layout/RadialCluster"/>
    <dgm:cxn modelId="{8584C570-A409-4E11-A277-51ADEEB868FA}" type="presOf" srcId="{7DE49912-FCB8-44CB-8890-68D8A9AE91E0}" destId="{D37BC996-CF40-403A-874D-3DBA920A70CC}" srcOrd="0" destOrd="0" presId="urn:microsoft.com/office/officeart/2008/layout/RadialCluster"/>
    <dgm:cxn modelId="{DAE4F84A-64FC-4520-9114-D2FC15576912}" type="presParOf" srcId="{6D0ECA5F-EE65-44A1-AC0C-EB7F805670D5}" destId="{06C51320-4258-46D0-9BB7-A18D48F1A69C}" srcOrd="0" destOrd="0" presId="urn:microsoft.com/office/officeart/2008/layout/RadialCluster"/>
    <dgm:cxn modelId="{5AD87A39-5553-4669-B805-728AB3A200D1}" type="presParOf" srcId="{06C51320-4258-46D0-9BB7-A18D48F1A69C}" destId="{695076F1-CB17-4047-83A0-8E38A5ACFDC6}" srcOrd="0" destOrd="0" presId="urn:microsoft.com/office/officeart/2008/layout/RadialCluster"/>
    <dgm:cxn modelId="{B7A0DC31-3C91-47B3-A5B7-AD2F2AC89D58}" type="presParOf" srcId="{06C51320-4258-46D0-9BB7-A18D48F1A69C}" destId="{41EC00A4-A1A8-4029-A7E5-0D416F3BF3D7}" srcOrd="1" destOrd="0" presId="urn:microsoft.com/office/officeart/2008/layout/RadialCluster"/>
    <dgm:cxn modelId="{0A47DEF6-7B47-43C5-8C85-EA392FD66963}" type="presParOf" srcId="{06C51320-4258-46D0-9BB7-A18D48F1A69C}" destId="{512D4B18-83D1-44A1-85A4-98ADD191F13D}" srcOrd="2" destOrd="0" presId="urn:microsoft.com/office/officeart/2008/layout/RadialCluster"/>
    <dgm:cxn modelId="{7671E045-4BF0-4C02-B2EC-4EC878339FFD}" type="presParOf" srcId="{06C51320-4258-46D0-9BB7-A18D48F1A69C}" destId="{5F8CBFEE-9419-4C78-885B-BAC9CA6EE14C}" srcOrd="3" destOrd="0" presId="urn:microsoft.com/office/officeart/2008/layout/RadialCluster"/>
    <dgm:cxn modelId="{AB6C7F20-9A9F-4536-82CE-60DB67B88938}" type="presParOf" srcId="{06C51320-4258-46D0-9BB7-A18D48F1A69C}" destId="{4439473B-090A-4DA4-A0DF-0E41E0F902FE}" srcOrd="4" destOrd="0" presId="urn:microsoft.com/office/officeart/2008/layout/RadialCluster"/>
    <dgm:cxn modelId="{E82D0D45-076B-45AF-BC6B-90103531F1FE}" type="presParOf" srcId="{06C51320-4258-46D0-9BB7-A18D48F1A69C}" destId="{D37BC996-CF40-403A-874D-3DBA920A70CC}" srcOrd="5" destOrd="0" presId="urn:microsoft.com/office/officeart/2008/layout/RadialCluster"/>
    <dgm:cxn modelId="{53032690-BEF6-4EBD-AF55-13F673FA7876}" type="presParOf" srcId="{06C51320-4258-46D0-9BB7-A18D48F1A69C}" destId="{561FB51E-B03A-4279-BBAF-44DB4A77AD98}" srcOrd="6" destOrd="0" presId="urn:microsoft.com/office/officeart/2008/layout/RadialCluster"/>
    <dgm:cxn modelId="{36F55A4E-04B9-42A2-B4D5-4E8C90C18F49}" type="presParOf" srcId="{06C51320-4258-46D0-9BB7-A18D48F1A69C}" destId="{F3017590-145D-4D09-B70A-A6B67B2D82CB}" srcOrd="7" destOrd="0" presId="urn:microsoft.com/office/officeart/2008/layout/RadialCluster"/>
    <dgm:cxn modelId="{F2B29DCD-44A8-4E65-B91C-2EC869166674}" type="presParOf" srcId="{06C51320-4258-46D0-9BB7-A18D48F1A69C}" destId="{49EA9D51-B76B-45FC-A21C-DCE99846DF2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4C32E-C4B2-4B74-A313-5C864ECFAFC0}" type="doc">
      <dgm:prSet loTypeId="urn:microsoft.com/office/officeart/2008/layout/RadialCluster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5984C4-08AE-4B8B-BED7-DA3FB4ACC2F1}">
      <dgm:prSet phldrT="[Text]"/>
      <dgm:spPr/>
      <dgm:t>
        <a:bodyPr/>
        <a:lstStyle/>
        <a:p>
          <a:r>
            <a:rPr lang="en-US" dirty="0" smtClean="0"/>
            <a:t>Child B</a:t>
          </a:r>
          <a:endParaRPr lang="en-US" dirty="0"/>
        </a:p>
      </dgm:t>
    </dgm:pt>
    <dgm:pt modelId="{AE40246A-54DD-4CC9-8BBB-FC0EEF8A96DE}" type="parTrans" cxnId="{B35F9095-B3E5-4B4B-B46F-BF060B57E093}">
      <dgm:prSet/>
      <dgm:spPr/>
      <dgm:t>
        <a:bodyPr/>
        <a:lstStyle/>
        <a:p>
          <a:endParaRPr lang="en-US"/>
        </a:p>
      </dgm:t>
    </dgm:pt>
    <dgm:pt modelId="{F630273E-3D98-4260-BD92-93331C1C7703}" type="sibTrans" cxnId="{B35F9095-B3E5-4B4B-B46F-BF060B57E093}">
      <dgm:prSet/>
      <dgm:spPr/>
      <dgm:t>
        <a:bodyPr/>
        <a:lstStyle/>
        <a:p>
          <a:endParaRPr lang="en-US"/>
        </a:p>
      </dgm:t>
    </dgm:pt>
    <dgm:pt modelId="{6928BE8B-548B-49F8-97E8-3E1053F88A3D}">
      <dgm:prSet phldrT="[Text]"/>
      <dgm:spPr/>
      <dgm:t>
        <a:bodyPr/>
        <a:lstStyle/>
        <a:p>
          <a:r>
            <a:rPr lang="en-US" dirty="0" smtClean="0"/>
            <a:t>Poor school attendance</a:t>
          </a:r>
          <a:endParaRPr lang="en-US" dirty="0"/>
        </a:p>
      </dgm:t>
    </dgm:pt>
    <dgm:pt modelId="{71B860EF-ADE6-4181-BE14-FEB83138B666}" type="parTrans" cxnId="{0184EC49-B664-43E4-B924-F59F4864FCF9}">
      <dgm:prSet/>
      <dgm:spPr/>
      <dgm:t>
        <a:bodyPr/>
        <a:lstStyle/>
        <a:p>
          <a:endParaRPr lang="en-US"/>
        </a:p>
      </dgm:t>
    </dgm:pt>
    <dgm:pt modelId="{61D05E6B-611F-4532-83EB-8A3A5A9A28AE}" type="sibTrans" cxnId="{0184EC49-B664-43E4-B924-F59F4864FCF9}">
      <dgm:prSet/>
      <dgm:spPr/>
      <dgm:t>
        <a:bodyPr/>
        <a:lstStyle/>
        <a:p>
          <a:endParaRPr lang="en-US"/>
        </a:p>
      </dgm:t>
    </dgm:pt>
    <dgm:pt modelId="{160F7A2F-F8D8-4528-BE36-F2466DA5A0FB}">
      <dgm:prSet phldrT="[Text]"/>
      <dgm:spPr/>
      <dgm:t>
        <a:bodyPr/>
        <a:lstStyle/>
        <a:p>
          <a:r>
            <a:rPr lang="en-US" dirty="0" smtClean="0"/>
            <a:t>ASB/Crime</a:t>
          </a:r>
          <a:endParaRPr lang="en-US" dirty="0"/>
        </a:p>
      </dgm:t>
    </dgm:pt>
    <dgm:pt modelId="{66EA5E8E-0EA2-4A6D-BFF3-A26A0EE92563}" type="parTrans" cxnId="{048F6EF2-2DD5-46DC-B5C9-E5C09F2B0F0C}">
      <dgm:prSet/>
      <dgm:spPr/>
      <dgm:t>
        <a:bodyPr/>
        <a:lstStyle/>
        <a:p>
          <a:endParaRPr lang="en-US"/>
        </a:p>
      </dgm:t>
    </dgm:pt>
    <dgm:pt modelId="{FCC36E26-2718-4D9C-81FE-A9537B81C616}" type="sibTrans" cxnId="{048F6EF2-2DD5-46DC-B5C9-E5C09F2B0F0C}">
      <dgm:prSet/>
      <dgm:spPr/>
      <dgm:t>
        <a:bodyPr/>
        <a:lstStyle/>
        <a:p>
          <a:endParaRPr lang="en-US"/>
        </a:p>
      </dgm:t>
    </dgm:pt>
    <dgm:pt modelId="{AE5B104A-27AE-4793-8A67-B69CE60EC4C5}">
      <dgm:prSet/>
      <dgm:spPr/>
      <dgm:t>
        <a:bodyPr/>
        <a:lstStyle/>
        <a:p>
          <a:r>
            <a:rPr lang="en-US" dirty="0" smtClean="0"/>
            <a:t>Self harm</a:t>
          </a:r>
          <a:endParaRPr lang="en-US" dirty="0"/>
        </a:p>
      </dgm:t>
    </dgm:pt>
    <dgm:pt modelId="{7DE49912-FCB8-44CB-8890-68D8A9AE91E0}" type="parTrans" cxnId="{63A240E6-EEB6-483D-AB14-C1CE367D5F19}">
      <dgm:prSet/>
      <dgm:spPr/>
      <dgm:t>
        <a:bodyPr/>
        <a:lstStyle/>
        <a:p>
          <a:endParaRPr lang="en-US"/>
        </a:p>
      </dgm:t>
    </dgm:pt>
    <dgm:pt modelId="{36802599-987A-4B40-B1A6-986588782B6A}" type="sibTrans" cxnId="{63A240E6-EEB6-483D-AB14-C1CE367D5F19}">
      <dgm:prSet/>
      <dgm:spPr/>
      <dgm:t>
        <a:bodyPr/>
        <a:lstStyle/>
        <a:p>
          <a:endParaRPr lang="en-US"/>
        </a:p>
      </dgm:t>
    </dgm:pt>
    <dgm:pt modelId="{4405CE58-7AD3-42FB-96FD-63BCE5530A45}">
      <dgm:prSet/>
      <dgm:spPr/>
      <dgm:t>
        <a:bodyPr/>
        <a:lstStyle/>
        <a:p>
          <a:r>
            <a:rPr lang="en-US" dirty="0" smtClean="0"/>
            <a:t>CSE</a:t>
          </a:r>
          <a:endParaRPr lang="en-US" dirty="0"/>
        </a:p>
      </dgm:t>
    </dgm:pt>
    <dgm:pt modelId="{5CA58D3F-5922-482D-8D0C-501B88E21337}" type="parTrans" cxnId="{E62A8397-3266-4517-801A-CE876CC934AE}">
      <dgm:prSet/>
      <dgm:spPr/>
      <dgm:t>
        <a:bodyPr/>
        <a:lstStyle/>
        <a:p>
          <a:endParaRPr lang="en-US"/>
        </a:p>
      </dgm:t>
    </dgm:pt>
    <dgm:pt modelId="{9D5035AC-4C19-468A-A6C4-AF442436224E}" type="sibTrans" cxnId="{E62A8397-3266-4517-801A-CE876CC934AE}">
      <dgm:prSet/>
      <dgm:spPr/>
      <dgm:t>
        <a:bodyPr/>
        <a:lstStyle/>
        <a:p>
          <a:endParaRPr lang="en-US"/>
        </a:p>
      </dgm:t>
    </dgm:pt>
    <dgm:pt modelId="{6D0ECA5F-EE65-44A1-AC0C-EB7F805670D5}" type="pres">
      <dgm:prSet presAssocID="{FF24C32E-C4B2-4B74-A313-5C864ECFAF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C51320-4258-46D0-9BB7-A18D48F1A69C}" type="pres">
      <dgm:prSet presAssocID="{E75984C4-08AE-4B8B-BED7-DA3FB4ACC2F1}" presName="singleCycle" presStyleCnt="0"/>
      <dgm:spPr/>
    </dgm:pt>
    <dgm:pt modelId="{695076F1-CB17-4047-83A0-8E38A5ACFDC6}" type="pres">
      <dgm:prSet presAssocID="{E75984C4-08AE-4B8B-BED7-DA3FB4ACC2F1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1EC00A4-A1A8-4029-A7E5-0D416F3BF3D7}" type="pres">
      <dgm:prSet presAssocID="{71B860EF-ADE6-4181-BE14-FEB83138B666}" presName="Name56" presStyleLbl="parChTrans1D2" presStyleIdx="0" presStyleCnt="4"/>
      <dgm:spPr/>
      <dgm:t>
        <a:bodyPr/>
        <a:lstStyle/>
        <a:p>
          <a:endParaRPr lang="en-US"/>
        </a:p>
      </dgm:t>
    </dgm:pt>
    <dgm:pt modelId="{512D4B18-83D1-44A1-85A4-98ADD191F13D}" type="pres">
      <dgm:prSet presAssocID="{6928BE8B-548B-49F8-97E8-3E1053F88A3D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CBFEE-9419-4C78-885B-BAC9CA6EE14C}" type="pres">
      <dgm:prSet presAssocID="{66EA5E8E-0EA2-4A6D-BFF3-A26A0EE92563}" presName="Name56" presStyleLbl="parChTrans1D2" presStyleIdx="1" presStyleCnt="4"/>
      <dgm:spPr/>
      <dgm:t>
        <a:bodyPr/>
        <a:lstStyle/>
        <a:p>
          <a:endParaRPr lang="en-US"/>
        </a:p>
      </dgm:t>
    </dgm:pt>
    <dgm:pt modelId="{4439473B-090A-4DA4-A0DF-0E41E0F902FE}" type="pres">
      <dgm:prSet presAssocID="{160F7A2F-F8D8-4528-BE36-F2466DA5A0FB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BC996-CF40-403A-874D-3DBA920A70CC}" type="pres">
      <dgm:prSet presAssocID="{7DE49912-FCB8-44CB-8890-68D8A9AE91E0}" presName="Name56" presStyleLbl="parChTrans1D2" presStyleIdx="2" presStyleCnt="4"/>
      <dgm:spPr/>
      <dgm:t>
        <a:bodyPr/>
        <a:lstStyle/>
        <a:p>
          <a:endParaRPr lang="en-US"/>
        </a:p>
      </dgm:t>
    </dgm:pt>
    <dgm:pt modelId="{561FB51E-B03A-4279-BBAF-44DB4A77AD98}" type="pres">
      <dgm:prSet presAssocID="{AE5B104A-27AE-4793-8A67-B69CE60EC4C5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17590-145D-4D09-B70A-A6B67B2D82CB}" type="pres">
      <dgm:prSet presAssocID="{5CA58D3F-5922-482D-8D0C-501B88E21337}" presName="Name56" presStyleLbl="parChTrans1D2" presStyleIdx="3" presStyleCnt="4"/>
      <dgm:spPr/>
      <dgm:t>
        <a:bodyPr/>
        <a:lstStyle/>
        <a:p>
          <a:endParaRPr lang="en-US"/>
        </a:p>
      </dgm:t>
    </dgm:pt>
    <dgm:pt modelId="{49EA9D51-B76B-45FC-A21C-DCE99846DF2A}" type="pres">
      <dgm:prSet presAssocID="{4405CE58-7AD3-42FB-96FD-63BCE5530A45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A240E6-EEB6-483D-AB14-C1CE367D5F19}" srcId="{E75984C4-08AE-4B8B-BED7-DA3FB4ACC2F1}" destId="{AE5B104A-27AE-4793-8A67-B69CE60EC4C5}" srcOrd="2" destOrd="0" parTransId="{7DE49912-FCB8-44CB-8890-68D8A9AE91E0}" sibTransId="{36802599-987A-4B40-B1A6-986588782B6A}"/>
    <dgm:cxn modelId="{F7E290F4-E0C2-4C97-BE9B-D7CE4039D3AF}" type="presOf" srcId="{AE5B104A-27AE-4793-8A67-B69CE60EC4C5}" destId="{561FB51E-B03A-4279-BBAF-44DB4A77AD98}" srcOrd="0" destOrd="0" presId="urn:microsoft.com/office/officeart/2008/layout/RadialCluster"/>
    <dgm:cxn modelId="{048F6EF2-2DD5-46DC-B5C9-E5C09F2B0F0C}" srcId="{E75984C4-08AE-4B8B-BED7-DA3FB4ACC2F1}" destId="{160F7A2F-F8D8-4528-BE36-F2466DA5A0FB}" srcOrd="1" destOrd="0" parTransId="{66EA5E8E-0EA2-4A6D-BFF3-A26A0EE92563}" sibTransId="{FCC36E26-2718-4D9C-81FE-A9537B81C616}"/>
    <dgm:cxn modelId="{8813C87E-A0B8-4882-BCEC-E5248D3A41FD}" type="presOf" srcId="{5CA58D3F-5922-482D-8D0C-501B88E21337}" destId="{F3017590-145D-4D09-B70A-A6B67B2D82CB}" srcOrd="0" destOrd="0" presId="urn:microsoft.com/office/officeart/2008/layout/RadialCluster"/>
    <dgm:cxn modelId="{F6CC30DF-84D1-49C0-B019-CFE26914C4DC}" type="presOf" srcId="{FF24C32E-C4B2-4B74-A313-5C864ECFAFC0}" destId="{6D0ECA5F-EE65-44A1-AC0C-EB7F805670D5}" srcOrd="0" destOrd="0" presId="urn:microsoft.com/office/officeart/2008/layout/RadialCluster"/>
    <dgm:cxn modelId="{B35F9095-B3E5-4B4B-B46F-BF060B57E093}" srcId="{FF24C32E-C4B2-4B74-A313-5C864ECFAFC0}" destId="{E75984C4-08AE-4B8B-BED7-DA3FB4ACC2F1}" srcOrd="0" destOrd="0" parTransId="{AE40246A-54DD-4CC9-8BBB-FC0EEF8A96DE}" sibTransId="{F630273E-3D98-4260-BD92-93331C1C7703}"/>
    <dgm:cxn modelId="{4B587C51-7825-4508-B612-4A9C4BE9818B}" type="presOf" srcId="{4405CE58-7AD3-42FB-96FD-63BCE5530A45}" destId="{49EA9D51-B76B-45FC-A21C-DCE99846DF2A}" srcOrd="0" destOrd="0" presId="urn:microsoft.com/office/officeart/2008/layout/RadialCluster"/>
    <dgm:cxn modelId="{633F407D-998D-48F8-8BB0-6CFF972F846B}" type="presOf" srcId="{E75984C4-08AE-4B8B-BED7-DA3FB4ACC2F1}" destId="{695076F1-CB17-4047-83A0-8E38A5ACFDC6}" srcOrd="0" destOrd="0" presId="urn:microsoft.com/office/officeart/2008/layout/RadialCluster"/>
    <dgm:cxn modelId="{E3D7A669-1C9E-4464-A092-B4EC58CA295C}" type="presOf" srcId="{66EA5E8E-0EA2-4A6D-BFF3-A26A0EE92563}" destId="{5F8CBFEE-9419-4C78-885B-BAC9CA6EE14C}" srcOrd="0" destOrd="0" presId="urn:microsoft.com/office/officeart/2008/layout/RadialCluster"/>
    <dgm:cxn modelId="{E62A8397-3266-4517-801A-CE876CC934AE}" srcId="{E75984C4-08AE-4B8B-BED7-DA3FB4ACC2F1}" destId="{4405CE58-7AD3-42FB-96FD-63BCE5530A45}" srcOrd="3" destOrd="0" parTransId="{5CA58D3F-5922-482D-8D0C-501B88E21337}" sibTransId="{9D5035AC-4C19-468A-A6C4-AF442436224E}"/>
    <dgm:cxn modelId="{6E281002-BE6E-4012-BFFA-F45155376175}" type="presOf" srcId="{6928BE8B-548B-49F8-97E8-3E1053F88A3D}" destId="{512D4B18-83D1-44A1-85A4-98ADD191F13D}" srcOrd="0" destOrd="0" presId="urn:microsoft.com/office/officeart/2008/layout/RadialCluster"/>
    <dgm:cxn modelId="{0184EC49-B664-43E4-B924-F59F4864FCF9}" srcId="{E75984C4-08AE-4B8B-BED7-DA3FB4ACC2F1}" destId="{6928BE8B-548B-49F8-97E8-3E1053F88A3D}" srcOrd="0" destOrd="0" parTransId="{71B860EF-ADE6-4181-BE14-FEB83138B666}" sibTransId="{61D05E6B-611F-4532-83EB-8A3A5A9A28AE}"/>
    <dgm:cxn modelId="{1D9308AD-CDB3-4CE4-8ADC-936C5E8FC9BD}" type="presOf" srcId="{71B860EF-ADE6-4181-BE14-FEB83138B666}" destId="{41EC00A4-A1A8-4029-A7E5-0D416F3BF3D7}" srcOrd="0" destOrd="0" presId="urn:microsoft.com/office/officeart/2008/layout/RadialCluster"/>
    <dgm:cxn modelId="{62E45A89-61B9-42C8-8B01-B97E915F14F6}" type="presOf" srcId="{160F7A2F-F8D8-4528-BE36-F2466DA5A0FB}" destId="{4439473B-090A-4DA4-A0DF-0E41E0F902FE}" srcOrd="0" destOrd="0" presId="urn:microsoft.com/office/officeart/2008/layout/RadialCluster"/>
    <dgm:cxn modelId="{8584C570-A409-4E11-A277-51ADEEB868FA}" type="presOf" srcId="{7DE49912-FCB8-44CB-8890-68D8A9AE91E0}" destId="{D37BC996-CF40-403A-874D-3DBA920A70CC}" srcOrd="0" destOrd="0" presId="urn:microsoft.com/office/officeart/2008/layout/RadialCluster"/>
    <dgm:cxn modelId="{DAE4F84A-64FC-4520-9114-D2FC15576912}" type="presParOf" srcId="{6D0ECA5F-EE65-44A1-AC0C-EB7F805670D5}" destId="{06C51320-4258-46D0-9BB7-A18D48F1A69C}" srcOrd="0" destOrd="0" presId="urn:microsoft.com/office/officeart/2008/layout/RadialCluster"/>
    <dgm:cxn modelId="{5AD87A39-5553-4669-B805-728AB3A200D1}" type="presParOf" srcId="{06C51320-4258-46D0-9BB7-A18D48F1A69C}" destId="{695076F1-CB17-4047-83A0-8E38A5ACFDC6}" srcOrd="0" destOrd="0" presId="urn:microsoft.com/office/officeart/2008/layout/RadialCluster"/>
    <dgm:cxn modelId="{B7A0DC31-3C91-47B3-A5B7-AD2F2AC89D58}" type="presParOf" srcId="{06C51320-4258-46D0-9BB7-A18D48F1A69C}" destId="{41EC00A4-A1A8-4029-A7E5-0D416F3BF3D7}" srcOrd="1" destOrd="0" presId="urn:microsoft.com/office/officeart/2008/layout/RadialCluster"/>
    <dgm:cxn modelId="{0A47DEF6-7B47-43C5-8C85-EA392FD66963}" type="presParOf" srcId="{06C51320-4258-46D0-9BB7-A18D48F1A69C}" destId="{512D4B18-83D1-44A1-85A4-98ADD191F13D}" srcOrd="2" destOrd="0" presId="urn:microsoft.com/office/officeart/2008/layout/RadialCluster"/>
    <dgm:cxn modelId="{7671E045-4BF0-4C02-B2EC-4EC878339FFD}" type="presParOf" srcId="{06C51320-4258-46D0-9BB7-A18D48F1A69C}" destId="{5F8CBFEE-9419-4C78-885B-BAC9CA6EE14C}" srcOrd="3" destOrd="0" presId="urn:microsoft.com/office/officeart/2008/layout/RadialCluster"/>
    <dgm:cxn modelId="{AB6C7F20-9A9F-4536-82CE-60DB67B88938}" type="presParOf" srcId="{06C51320-4258-46D0-9BB7-A18D48F1A69C}" destId="{4439473B-090A-4DA4-A0DF-0E41E0F902FE}" srcOrd="4" destOrd="0" presId="urn:microsoft.com/office/officeart/2008/layout/RadialCluster"/>
    <dgm:cxn modelId="{E82D0D45-076B-45AF-BC6B-90103531F1FE}" type="presParOf" srcId="{06C51320-4258-46D0-9BB7-A18D48F1A69C}" destId="{D37BC996-CF40-403A-874D-3DBA920A70CC}" srcOrd="5" destOrd="0" presId="urn:microsoft.com/office/officeart/2008/layout/RadialCluster"/>
    <dgm:cxn modelId="{53032690-BEF6-4EBD-AF55-13F673FA7876}" type="presParOf" srcId="{06C51320-4258-46D0-9BB7-A18D48F1A69C}" destId="{561FB51E-B03A-4279-BBAF-44DB4A77AD98}" srcOrd="6" destOrd="0" presId="urn:microsoft.com/office/officeart/2008/layout/RadialCluster"/>
    <dgm:cxn modelId="{36F55A4E-04B9-42A2-B4D5-4E8C90C18F49}" type="presParOf" srcId="{06C51320-4258-46D0-9BB7-A18D48F1A69C}" destId="{F3017590-145D-4D09-B70A-A6B67B2D82CB}" srcOrd="7" destOrd="0" presId="urn:microsoft.com/office/officeart/2008/layout/RadialCluster"/>
    <dgm:cxn modelId="{F2B29DCD-44A8-4E65-B91C-2EC869166674}" type="presParOf" srcId="{06C51320-4258-46D0-9BB7-A18D48F1A69C}" destId="{49EA9D51-B76B-45FC-A21C-DCE99846DF2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28A40-4332-4BB3-B52C-C15D740BEC66}" type="doc">
      <dgm:prSet loTypeId="urn:microsoft.com/office/officeart/2008/layout/RadialCluster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CF382B-02A5-4F24-B520-BF08C14E9035}">
      <dgm:prSet phldrT="[Text]"/>
      <dgm:spPr/>
      <dgm:t>
        <a:bodyPr/>
        <a:lstStyle/>
        <a:p>
          <a:r>
            <a:rPr lang="en-US" dirty="0" smtClean="0"/>
            <a:t>Mum</a:t>
          </a:r>
          <a:endParaRPr lang="en-US" dirty="0"/>
        </a:p>
      </dgm:t>
    </dgm:pt>
    <dgm:pt modelId="{637A6D45-477F-4AF8-BF6A-B039DF0CCACC}" type="parTrans" cxnId="{B74DB108-05AA-4B9C-A718-381272FBADED}">
      <dgm:prSet/>
      <dgm:spPr/>
      <dgm:t>
        <a:bodyPr/>
        <a:lstStyle/>
        <a:p>
          <a:endParaRPr lang="en-US"/>
        </a:p>
      </dgm:t>
    </dgm:pt>
    <dgm:pt modelId="{C26BBCBA-2C8E-4000-92C2-AF9AB3AC13B7}" type="sibTrans" cxnId="{B74DB108-05AA-4B9C-A718-381272FBADED}">
      <dgm:prSet/>
      <dgm:spPr/>
      <dgm:t>
        <a:bodyPr/>
        <a:lstStyle/>
        <a:p>
          <a:endParaRPr lang="en-US"/>
        </a:p>
      </dgm:t>
    </dgm:pt>
    <dgm:pt modelId="{AC0EFF7E-DE86-409C-B15C-375D871A66CE}">
      <dgm:prSet phldrT="[Text]"/>
      <dgm:spPr/>
      <dgm:t>
        <a:bodyPr/>
        <a:lstStyle/>
        <a:p>
          <a:r>
            <a:rPr lang="en-US" dirty="0" smtClean="0"/>
            <a:t>Unemployed</a:t>
          </a:r>
          <a:endParaRPr lang="en-US" dirty="0"/>
        </a:p>
      </dgm:t>
    </dgm:pt>
    <dgm:pt modelId="{86CB61C4-C241-47D8-92C8-813CE07484CD}" type="parTrans" cxnId="{390EF382-2EEA-4E8E-AF39-6EB4A6382017}">
      <dgm:prSet/>
      <dgm:spPr/>
      <dgm:t>
        <a:bodyPr/>
        <a:lstStyle/>
        <a:p>
          <a:endParaRPr lang="en-US"/>
        </a:p>
      </dgm:t>
    </dgm:pt>
    <dgm:pt modelId="{C727CFA1-3779-4566-8992-252F3ADD2688}" type="sibTrans" cxnId="{390EF382-2EEA-4E8E-AF39-6EB4A6382017}">
      <dgm:prSet/>
      <dgm:spPr/>
      <dgm:t>
        <a:bodyPr/>
        <a:lstStyle/>
        <a:p>
          <a:endParaRPr lang="en-US"/>
        </a:p>
      </dgm:t>
    </dgm:pt>
    <dgm:pt modelId="{6C687128-BB35-4D76-B7B4-734D2C378DED}">
      <dgm:prSet phldrT="[Text]"/>
      <dgm:spPr/>
      <dgm:t>
        <a:bodyPr/>
        <a:lstStyle/>
        <a:p>
          <a:r>
            <a:rPr lang="en-US" dirty="0" smtClean="0"/>
            <a:t>Mental health </a:t>
          </a:r>
          <a:endParaRPr lang="en-US" dirty="0"/>
        </a:p>
      </dgm:t>
    </dgm:pt>
    <dgm:pt modelId="{5C4F607D-4A36-4275-B492-4B82FFDE1DD2}" type="parTrans" cxnId="{8A2F0252-7A6B-4C9D-80B9-1098DB84A65E}">
      <dgm:prSet/>
      <dgm:spPr/>
      <dgm:t>
        <a:bodyPr/>
        <a:lstStyle/>
        <a:p>
          <a:endParaRPr lang="en-US"/>
        </a:p>
      </dgm:t>
    </dgm:pt>
    <dgm:pt modelId="{1DBA2DBC-DA46-4351-90C6-59DAF441CDCF}" type="sibTrans" cxnId="{8A2F0252-7A6B-4C9D-80B9-1098DB84A65E}">
      <dgm:prSet/>
      <dgm:spPr/>
      <dgm:t>
        <a:bodyPr/>
        <a:lstStyle/>
        <a:p>
          <a:endParaRPr lang="en-US"/>
        </a:p>
      </dgm:t>
    </dgm:pt>
    <dgm:pt modelId="{C3C362B9-9BBB-4C4C-A79A-77FFC478D601}">
      <dgm:prSet phldrT="[Text]"/>
      <dgm:spPr/>
      <dgm:t>
        <a:bodyPr/>
        <a:lstStyle/>
        <a:p>
          <a:r>
            <a:rPr lang="en-US" dirty="0" smtClean="0"/>
            <a:t>In care as a child</a:t>
          </a:r>
          <a:endParaRPr lang="en-US" dirty="0"/>
        </a:p>
      </dgm:t>
    </dgm:pt>
    <dgm:pt modelId="{E2C28BAD-12B2-4BF5-A7CC-72D87806DB5E}" type="parTrans" cxnId="{D71F765D-EC84-4594-B98D-686D18CF67FC}">
      <dgm:prSet/>
      <dgm:spPr/>
      <dgm:t>
        <a:bodyPr/>
        <a:lstStyle/>
        <a:p>
          <a:endParaRPr lang="en-US"/>
        </a:p>
      </dgm:t>
    </dgm:pt>
    <dgm:pt modelId="{BE324FC1-C321-4FE2-84C7-C9264E02AFDE}" type="sibTrans" cxnId="{D71F765D-EC84-4594-B98D-686D18CF67FC}">
      <dgm:prSet/>
      <dgm:spPr/>
      <dgm:t>
        <a:bodyPr/>
        <a:lstStyle/>
        <a:p>
          <a:endParaRPr lang="en-US"/>
        </a:p>
      </dgm:t>
    </dgm:pt>
    <dgm:pt modelId="{0C2AEABB-80E7-494D-9610-305A92E4F91E}" type="pres">
      <dgm:prSet presAssocID="{6E128A40-4332-4BB3-B52C-C15D740BEC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5F23CB-D758-4989-A0FA-CB3F4B45F793}" type="pres">
      <dgm:prSet presAssocID="{CACF382B-02A5-4F24-B520-BF08C14E9035}" presName="singleCycle" presStyleCnt="0"/>
      <dgm:spPr/>
    </dgm:pt>
    <dgm:pt modelId="{0249B5A1-E554-40CC-9D6B-5DF86AA1FE0F}" type="pres">
      <dgm:prSet presAssocID="{CACF382B-02A5-4F24-B520-BF08C14E9035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DC22A2F-9A42-4F78-A038-2542991D83E0}" type="pres">
      <dgm:prSet presAssocID="{86CB61C4-C241-47D8-92C8-813CE07484C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7669A87-F7C0-4E8D-94AB-30502CD8C144}" type="pres">
      <dgm:prSet presAssocID="{AC0EFF7E-DE86-409C-B15C-375D871A66CE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7BA20-FB84-4D5F-A65B-4351016CF28F}" type="pres">
      <dgm:prSet presAssocID="{5C4F607D-4A36-4275-B492-4B82FFDE1DD2}" presName="Name56" presStyleLbl="parChTrans1D2" presStyleIdx="1" presStyleCnt="3"/>
      <dgm:spPr/>
      <dgm:t>
        <a:bodyPr/>
        <a:lstStyle/>
        <a:p>
          <a:endParaRPr lang="en-US"/>
        </a:p>
      </dgm:t>
    </dgm:pt>
    <dgm:pt modelId="{C1D6FCCD-50AB-42EE-82C4-CEC9298B254C}" type="pres">
      <dgm:prSet presAssocID="{6C687128-BB35-4D76-B7B4-734D2C378DED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FB950-CB02-4765-9B10-EAE767ED00D3}" type="pres">
      <dgm:prSet presAssocID="{E2C28BAD-12B2-4BF5-A7CC-72D87806DB5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D6181B9-FDB1-4721-90CB-61090B5D0807}" type="pres">
      <dgm:prSet presAssocID="{C3C362B9-9BBB-4C4C-A79A-77FFC478D601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BEF63-822D-48E3-9951-CCA92874FA13}" type="presOf" srcId="{6E128A40-4332-4BB3-B52C-C15D740BEC66}" destId="{0C2AEABB-80E7-494D-9610-305A92E4F91E}" srcOrd="0" destOrd="0" presId="urn:microsoft.com/office/officeart/2008/layout/RadialCluster"/>
    <dgm:cxn modelId="{635DD7A2-F999-47B0-A8D2-B3F1319C95F5}" type="presOf" srcId="{CACF382B-02A5-4F24-B520-BF08C14E9035}" destId="{0249B5A1-E554-40CC-9D6B-5DF86AA1FE0F}" srcOrd="0" destOrd="0" presId="urn:microsoft.com/office/officeart/2008/layout/RadialCluster"/>
    <dgm:cxn modelId="{EE23185D-5452-4AA4-83E3-B06358E28294}" type="presOf" srcId="{5C4F607D-4A36-4275-B492-4B82FFDE1DD2}" destId="{2E37BA20-FB84-4D5F-A65B-4351016CF28F}" srcOrd="0" destOrd="0" presId="urn:microsoft.com/office/officeart/2008/layout/RadialCluster"/>
    <dgm:cxn modelId="{B74DB108-05AA-4B9C-A718-381272FBADED}" srcId="{6E128A40-4332-4BB3-B52C-C15D740BEC66}" destId="{CACF382B-02A5-4F24-B520-BF08C14E9035}" srcOrd="0" destOrd="0" parTransId="{637A6D45-477F-4AF8-BF6A-B039DF0CCACC}" sibTransId="{C26BBCBA-2C8E-4000-92C2-AF9AB3AC13B7}"/>
    <dgm:cxn modelId="{ED59E218-F534-441C-93D2-3E9EC4B25C04}" type="presOf" srcId="{86CB61C4-C241-47D8-92C8-813CE07484CD}" destId="{EDC22A2F-9A42-4F78-A038-2542991D83E0}" srcOrd="0" destOrd="0" presId="urn:microsoft.com/office/officeart/2008/layout/RadialCluster"/>
    <dgm:cxn modelId="{B9F36149-E45C-4EBF-B471-25A067C00A5F}" type="presOf" srcId="{6C687128-BB35-4D76-B7B4-734D2C378DED}" destId="{C1D6FCCD-50AB-42EE-82C4-CEC9298B254C}" srcOrd="0" destOrd="0" presId="urn:microsoft.com/office/officeart/2008/layout/RadialCluster"/>
    <dgm:cxn modelId="{390EF382-2EEA-4E8E-AF39-6EB4A6382017}" srcId="{CACF382B-02A5-4F24-B520-BF08C14E9035}" destId="{AC0EFF7E-DE86-409C-B15C-375D871A66CE}" srcOrd="0" destOrd="0" parTransId="{86CB61C4-C241-47D8-92C8-813CE07484CD}" sibTransId="{C727CFA1-3779-4566-8992-252F3ADD2688}"/>
    <dgm:cxn modelId="{70C3B544-264D-467D-A100-52EE09079524}" type="presOf" srcId="{AC0EFF7E-DE86-409C-B15C-375D871A66CE}" destId="{A7669A87-F7C0-4E8D-94AB-30502CD8C144}" srcOrd="0" destOrd="0" presId="urn:microsoft.com/office/officeart/2008/layout/RadialCluster"/>
    <dgm:cxn modelId="{8A2F0252-7A6B-4C9D-80B9-1098DB84A65E}" srcId="{CACF382B-02A5-4F24-B520-BF08C14E9035}" destId="{6C687128-BB35-4D76-B7B4-734D2C378DED}" srcOrd="1" destOrd="0" parTransId="{5C4F607D-4A36-4275-B492-4B82FFDE1DD2}" sibTransId="{1DBA2DBC-DA46-4351-90C6-59DAF441CDCF}"/>
    <dgm:cxn modelId="{D71F765D-EC84-4594-B98D-686D18CF67FC}" srcId="{CACF382B-02A5-4F24-B520-BF08C14E9035}" destId="{C3C362B9-9BBB-4C4C-A79A-77FFC478D601}" srcOrd="2" destOrd="0" parTransId="{E2C28BAD-12B2-4BF5-A7CC-72D87806DB5E}" sibTransId="{BE324FC1-C321-4FE2-84C7-C9264E02AFDE}"/>
    <dgm:cxn modelId="{96D53C99-1DC9-4A4E-9A4D-BD6E32AA84B6}" type="presOf" srcId="{C3C362B9-9BBB-4C4C-A79A-77FFC478D601}" destId="{CD6181B9-FDB1-4721-90CB-61090B5D0807}" srcOrd="0" destOrd="0" presId="urn:microsoft.com/office/officeart/2008/layout/RadialCluster"/>
    <dgm:cxn modelId="{8D8FBE44-06B0-457C-9D4E-82499BBC95C5}" type="presOf" srcId="{E2C28BAD-12B2-4BF5-A7CC-72D87806DB5E}" destId="{492FB950-CB02-4765-9B10-EAE767ED00D3}" srcOrd="0" destOrd="0" presId="urn:microsoft.com/office/officeart/2008/layout/RadialCluster"/>
    <dgm:cxn modelId="{C0BCC614-D8E8-43D7-A0E4-1B8460A52BAB}" type="presParOf" srcId="{0C2AEABB-80E7-494D-9610-305A92E4F91E}" destId="{A45F23CB-D758-4989-A0FA-CB3F4B45F793}" srcOrd="0" destOrd="0" presId="urn:microsoft.com/office/officeart/2008/layout/RadialCluster"/>
    <dgm:cxn modelId="{CE4A4DD0-AF0E-45C7-BCE4-27C5A7314DBA}" type="presParOf" srcId="{A45F23CB-D758-4989-A0FA-CB3F4B45F793}" destId="{0249B5A1-E554-40CC-9D6B-5DF86AA1FE0F}" srcOrd="0" destOrd="0" presId="urn:microsoft.com/office/officeart/2008/layout/RadialCluster"/>
    <dgm:cxn modelId="{F222AD4E-A2CA-40E0-8B9D-0B3EBACF4426}" type="presParOf" srcId="{A45F23CB-D758-4989-A0FA-CB3F4B45F793}" destId="{EDC22A2F-9A42-4F78-A038-2542991D83E0}" srcOrd="1" destOrd="0" presId="urn:microsoft.com/office/officeart/2008/layout/RadialCluster"/>
    <dgm:cxn modelId="{5CA937EB-8185-45A4-B373-F471A8B36152}" type="presParOf" srcId="{A45F23CB-D758-4989-A0FA-CB3F4B45F793}" destId="{A7669A87-F7C0-4E8D-94AB-30502CD8C144}" srcOrd="2" destOrd="0" presId="urn:microsoft.com/office/officeart/2008/layout/RadialCluster"/>
    <dgm:cxn modelId="{099EB5C8-B65A-42FA-A5B8-926A589BEDAA}" type="presParOf" srcId="{A45F23CB-D758-4989-A0FA-CB3F4B45F793}" destId="{2E37BA20-FB84-4D5F-A65B-4351016CF28F}" srcOrd="3" destOrd="0" presId="urn:microsoft.com/office/officeart/2008/layout/RadialCluster"/>
    <dgm:cxn modelId="{C50C9528-76A1-40C0-A2C7-B984F29B0B03}" type="presParOf" srcId="{A45F23CB-D758-4989-A0FA-CB3F4B45F793}" destId="{C1D6FCCD-50AB-42EE-82C4-CEC9298B254C}" srcOrd="4" destOrd="0" presId="urn:microsoft.com/office/officeart/2008/layout/RadialCluster"/>
    <dgm:cxn modelId="{E25BD8F5-C347-4572-BC92-0C9487978DF5}" type="presParOf" srcId="{A45F23CB-D758-4989-A0FA-CB3F4B45F793}" destId="{492FB950-CB02-4765-9B10-EAE767ED00D3}" srcOrd="5" destOrd="0" presId="urn:microsoft.com/office/officeart/2008/layout/RadialCluster"/>
    <dgm:cxn modelId="{889A967E-9CAC-4376-97D1-39160A05445C}" type="presParOf" srcId="{A45F23CB-D758-4989-A0FA-CB3F4B45F793}" destId="{CD6181B9-FDB1-4721-90CB-61090B5D080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128A40-4332-4BB3-B52C-C15D740BEC66}" type="doc">
      <dgm:prSet loTypeId="urn:microsoft.com/office/officeart/2008/layout/RadialCluster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CF382B-02A5-4F24-B520-BF08C14E9035}">
      <dgm:prSet phldrT="[Text]"/>
      <dgm:spPr/>
      <dgm:t>
        <a:bodyPr/>
        <a:lstStyle/>
        <a:p>
          <a:r>
            <a:rPr lang="en-US" dirty="0" smtClean="0"/>
            <a:t>Absent dad</a:t>
          </a:r>
          <a:endParaRPr lang="en-US" dirty="0"/>
        </a:p>
      </dgm:t>
    </dgm:pt>
    <dgm:pt modelId="{637A6D45-477F-4AF8-BF6A-B039DF0CCACC}" type="parTrans" cxnId="{B74DB108-05AA-4B9C-A718-381272FBADED}">
      <dgm:prSet/>
      <dgm:spPr/>
      <dgm:t>
        <a:bodyPr/>
        <a:lstStyle/>
        <a:p>
          <a:endParaRPr lang="en-US"/>
        </a:p>
      </dgm:t>
    </dgm:pt>
    <dgm:pt modelId="{C26BBCBA-2C8E-4000-92C2-AF9AB3AC13B7}" type="sibTrans" cxnId="{B74DB108-05AA-4B9C-A718-381272FBADED}">
      <dgm:prSet/>
      <dgm:spPr/>
      <dgm:t>
        <a:bodyPr/>
        <a:lstStyle/>
        <a:p>
          <a:endParaRPr lang="en-US"/>
        </a:p>
      </dgm:t>
    </dgm:pt>
    <dgm:pt modelId="{6C687128-BB35-4D76-B7B4-734D2C378DED}">
      <dgm:prSet phldrT="[Text]"/>
      <dgm:spPr/>
      <dgm:t>
        <a:bodyPr/>
        <a:lstStyle/>
        <a:p>
          <a:r>
            <a:rPr lang="en-US" dirty="0" smtClean="0"/>
            <a:t>In prison</a:t>
          </a:r>
          <a:endParaRPr lang="en-US" dirty="0"/>
        </a:p>
      </dgm:t>
    </dgm:pt>
    <dgm:pt modelId="{5C4F607D-4A36-4275-B492-4B82FFDE1DD2}" type="parTrans" cxnId="{8A2F0252-7A6B-4C9D-80B9-1098DB84A65E}">
      <dgm:prSet/>
      <dgm:spPr/>
      <dgm:t>
        <a:bodyPr/>
        <a:lstStyle/>
        <a:p>
          <a:endParaRPr lang="en-US"/>
        </a:p>
      </dgm:t>
    </dgm:pt>
    <dgm:pt modelId="{1DBA2DBC-DA46-4351-90C6-59DAF441CDCF}" type="sibTrans" cxnId="{8A2F0252-7A6B-4C9D-80B9-1098DB84A65E}">
      <dgm:prSet/>
      <dgm:spPr/>
      <dgm:t>
        <a:bodyPr/>
        <a:lstStyle/>
        <a:p>
          <a:endParaRPr lang="en-US"/>
        </a:p>
      </dgm:t>
    </dgm:pt>
    <dgm:pt modelId="{C3C362B9-9BBB-4C4C-A79A-77FFC478D601}">
      <dgm:prSet phldrT="[Text]"/>
      <dgm:spPr/>
      <dgm:t>
        <a:bodyPr/>
        <a:lstStyle/>
        <a:p>
          <a:r>
            <a:rPr lang="en-US" dirty="0" smtClean="0"/>
            <a:t>Known gang member</a:t>
          </a:r>
          <a:endParaRPr lang="en-US" dirty="0"/>
        </a:p>
      </dgm:t>
    </dgm:pt>
    <dgm:pt modelId="{E2C28BAD-12B2-4BF5-A7CC-72D87806DB5E}" type="parTrans" cxnId="{D71F765D-EC84-4594-B98D-686D18CF67FC}">
      <dgm:prSet/>
      <dgm:spPr/>
      <dgm:t>
        <a:bodyPr/>
        <a:lstStyle/>
        <a:p>
          <a:endParaRPr lang="en-US"/>
        </a:p>
      </dgm:t>
    </dgm:pt>
    <dgm:pt modelId="{BE324FC1-C321-4FE2-84C7-C9264E02AFDE}" type="sibTrans" cxnId="{D71F765D-EC84-4594-B98D-686D18CF67FC}">
      <dgm:prSet/>
      <dgm:spPr/>
      <dgm:t>
        <a:bodyPr/>
        <a:lstStyle/>
        <a:p>
          <a:endParaRPr lang="en-US"/>
        </a:p>
      </dgm:t>
    </dgm:pt>
    <dgm:pt modelId="{78C2DD23-02AE-48A8-B20C-54FF5E2A6BCC}">
      <dgm:prSet/>
      <dgm:spPr/>
      <dgm:t>
        <a:bodyPr/>
        <a:lstStyle/>
        <a:p>
          <a:r>
            <a:rPr lang="en-US" dirty="0" smtClean="0"/>
            <a:t>Substance misuse</a:t>
          </a:r>
          <a:endParaRPr lang="en-US" dirty="0"/>
        </a:p>
      </dgm:t>
    </dgm:pt>
    <dgm:pt modelId="{C4FAE784-6C02-4984-83E5-8BE08678AE6A}" type="parTrans" cxnId="{FC47F268-F24B-42EE-8C88-FE07C49AF1B1}">
      <dgm:prSet/>
      <dgm:spPr/>
      <dgm:t>
        <a:bodyPr/>
        <a:lstStyle/>
        <a:p>
          <a:endParaRPr lang="en-US"/>
        </a:p>
      </dgm:t>
    </dgm:pt>
    <dgm:pt modelId="{F913E6A9-1CC5-46B5-9DC6-2AB708D0445E}" type="sibTrans" cxnId="{FC47F268-F24B-42EE-8C88-FE07C49AF1B1}">
      <dgm:prSet/>
      <dgm:spPr/>
      <dgm:t>
        <a:bodyPr/>
        <a:lstStyle/>
        <a:p>
          <a:endParaRPr lang="en-US"/>
        </a:p>
      </dgm:t>
    </dgm:pt>
    <dgm:pt modelId="{05531352-B755-4500-A556-38A79C42806E}">
      <dgm:prSet/>
      <dgm:spPr/>
      <dgm:t>
        <a:bodyPr/>
        <a:lstStyle/>
        <a:p>
          <a:r>
            <a:rPr lang="en-US" dirty="0" smtClean="0"/>
            <a:t>Perpetrator of domestic abuse</a:t>
          </a:r>
          <a:endParaRPr lang="en-US" dirty="0"/>
        </a:p>
      </dgm:t>
    </dgm:pt>
    <dgm:pt modelId="{A7B2C043-279F-424D-9E3F-90A5E9C9209B}" type="parTrans" cxnId="{AC81DCB5-9E16-48AF-B590-5AA12D75917D}">
      <dgm:prSet/>
      <dgm:spPr/>
      <dgm:t>
        <a:bodyPr/>
        <a:lstStyle/>
        <a:p>
          <a:endParaRPr lang="en-US"/>
        </a:p>
      </dgm:t>
    </dgm:pt>
    <dgm:pt modelId="{6EB8C8B0-C862-4EB0-B9E4-90DEE15916D1}" type="sibTrans" cxnId="{AC81DCB5-9E16-48AF-B590-5AA12D75917D}">
      <dgm:prSet/>
      <dgm:spPr/>
      <dgm:t>
        <a:bodyPr/>
        <a:lstStyle/>
        <a:p>
          <a:endParaRPr lang="en-US"/>
        </a:p>
      </dgm:t>
    </dgm:pt>
    <dgm:pt modelId="{0C2AEABB-80E7-494D-9610-305A92E4F91E}" type="pres">
      <dgm:prSet presAssocID="{6E128A40-4332-4BB3-B52C-C15D740BEC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5F23CB-D758-4989-A0FA-CB3F4B45F793}" type="pres">
      <dgm:prSet presAssocID="{CACF382B-02A5-4F24-B520-BF08C14E9035}" presName="singleCycle" presStyleCnt="0"/>
      <dgm:spPr/>
    </dgm:pt>
    <dgm:pt modelId="{0249B5A1-E554-40CC-9D6B-5DF86AA1FE0F}" type="pres">
      <dgm:prSet presAssocID="{CACF382B-02A5-4F24-B520-BF08C14E9035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E37BA20-FB84-4D5F-A65B-4351016CF28F}" type="pres">
      <dgm:prSet presAssocID="{5C4F607D-4A36-4275-B492-4B82FFDE1DD2}" presName="Name56" presStyleLbl="parChTrans1D2" presStyleIdx="0" presStyleCnt="4"/>
      <dgm:spPr/>
      <dgm:t>
        <a:bodyPr/>
        <a:lstStyle/>
        <a:p>
          <a:endParaRPr lang="en-US"/>
        </a:p>
      </dgm:t>
    </dgm:pt>
    <dgm:pt modelId="{C1D6FCCD-50AB-42EE-82C4-CEC9298B254C}" type="pres">
      <dgm:prSet presAssocID="{6C687128-BB35-4D76-B7B4-734D2C378DED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FB950-CB02-4765-9B10-EAE767ED00D3}" type="pres">
      <dgm:prSet presAssocID="{E2C28BAD-12B2-4BF5-A7CC-72D87806DB5E}" presName="Name56" presStyleLbl="parChTrans1D2" presStyleIdx="1" presStyleCnt="4"/>
      <dgm:spPr/>
      <dgm:t>
        <a:bodyPr/>
        <a:lstStyle/>
        <a:p>
          <a:endParaRPr lang="en-US"/>
        </a:p>
      </dgm:t>
    </dgm:pt>
    <dgm:pt modelId="{CD6181B9-FDB1-4721-90CB-61090B5D0807}" type="pres">
      <dgm:prSet presAssocID="{C3C362B9-9BBB-4C4C-A79A-77FFC478D60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B1D01-7F52-4CB6-8CAE-8CE9F8F0DB54}" type="pres">
      <dgm:prSet presAssocID="{C4FAE784-6C02-4984-83E5-8BE08678AE6A}" presName="Name56" presStyleLbl="parChTrans1D2" presStyleIdx="2" presStyleCnt="4"/>
      <dgm:spPr/>
      <dgm:t>
        <a:bodyPr/>
        <a:lstStyle/>
        <a:p>
          <a:endParaRPr lang="en-US"/>
        </a:p>
      </dgm:t>
    </dgm:pt>
    <dgm:pt modelId="{F95E1468-B3BB-4B56-ADEE-1B4A954E99A1}" type="pres">
      <dgm:prSet presAssocID="{78C2DD23-02AE-48A8-B20C-54FF5E2A6BCC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89E06-E231-4D44-AE72-9F56E531C67A}" type="pres">
      <dgm:prSet presAssocID="{A7B2C043-279F-424D-9E3F-90A5E9C9209B}" presName="Name56" presStyleLbl="parChTrans1D2" presStyleIdx="3" presStyleCnt="4"/>
      <dgm:spPr/>
      <dgm:t>
        <a:bodyPr/>
        <a:lstStyle/>
        <a:p>
          <a:endParaRPr lang="en-US"/>
        </a:p>
      </dgm:t>
    </dgm:pt>
    <dgm:pt modelId="{A031715D-8A7B-4FAB-A94A-D68AD9EA81E9}" type="pres">
      <dgm:prSet presAssocID="{05531352-B755-4500-A556-38A79C42806E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BEF63-822D-48E3-9951-CCA92874FA13}" type="presOf" srcId="{6E128A40-4332-4BB3-B52C-C15D740BEC66}" destId="{0C2AEABB-80E7-494D-9610-305A92E4F91E}" srcOrd="0" destOrd="0" presId="urn:microsoft.com/office/officeart/2008/layout/RadialCluster"/>
    <dgm:cxn modelId="{635DD7A2-F999-47B0-A8D2-B3F1319C95F5}" type="presOf" srcId="{CACF382B-02A5-4F24-B520-BF08C14E9035}" destId="{0249B5A1-E554-40CC-9D6B-5DF86AA1FE0F}" srcOrd="0" destOrd="0" presId="urn:microsoft.com/office/officeart/2008/layout/RadialCluster"/>
    <dgm:cxn modelId="{EE23185D-5452-4AA4-83E3-B06358E28294}" type="presOf" srcId="{5C4F607D-4A36-4275-B492-4B82FFDE1DD2}" destId="{2E37BA20-FB84-4D5F-A65B-4351016CF28F}" srcOrd="0" destOrd="0" presId="urn:microsoft.com/office/officeart/2008/layout/RadialCluster"/>
    <dgm:cxn modelId="{B74DB108-05AA-4B9C-A718-381272FBADED}" srcId="{6E128A40-4332-4BB3-B52C-C15D740BEC66}" destId="{CACF382B-02A5-4F24-B520-BF08C14E9035}" srcOrd="0" destOrd="0" parTransId="{637A6D45-477F-4AF8-BF6A-B039DF0CCACC}" sibTransId="{C26BBCBA-2C8E-4000-92C2-AF9AB3AC13B7}"/>
    <dgm:cxn modelId="{DBECA71D-F16D-431D-9C2A-ECD58A237691}" type="presOf" srcId="{C4FAE784-6C02-4984-83E5-8BE08678AE6A}" destId="{4D0B1D01-7F52-4CB6-8CAE-8CE9F8F0DB54}" srcOrd="0" destOrd="0" presId="urn:microsoft.com/office/officeart/2008/layout/RadialCluster"/>
    <dgm:cxn modelId="{4552CF04-2808-412C-9747-33316CDEFA36}" type="presOf" srcId="{A7B2C043-279F-424D-9E3F-90A5E9C9209B}" destId="{C6589E06-E231-4D44-AE72-9F56E531C67A}" srcOrd="0" destOrd="0" presId="urn:microsoft.com/office/officeart/2008/layout/RadialCluster"/>
    <dgm:cxn modelId="{013458CF-2C4C-4007-A861-DC9BE63B5B6E}" type="presOf" srcId="{05531352-B755-4500-A556-38A79C42806E}" destId="{A031715D-8A7B-4FAB-A94A-D68AD9EA81E9}" srcOrd="0" destOrd="0" presId="urn:microsoft.com/office/officeart/2008/layout/RadialCluster"/>
    <dgm:cxn modelId="{B9F36149-E45C-4EBF-B471-25A067C00A5F}" type="presOf" srcId="{6C687128-BB35-4D76-B7B4-734D2C378DED}" destId="{C1D6FCCD-50AB-42EE-82C4-CEC9298B254C}" srcOrd="0" destOrd="0" presId="urn:microsoft.com/office/officeart/2008/layout/RadialCluster"/>
    <dgm:cxn modelId="{8A2F0252-7A6B-4C9D-80B9-1098DB84A65E}" srcId="{CACF382B-02A5-4F24-B520-BF08C14E9035}" destId="{6C687128-BB35-4D76-B7B4-734D2C378DED}" srcOrd="0" destOrd="0" parTransId="{5C4F607D-4A36-4275-B492-4B82FFDE1DD2}" sibTransId="{1DBA2DBC-DA46-4351-90C6-59DAF441CDCF}"/>
    <dgm:cxn modelId="{D71F765D-EC84-4594-B98D-686D18CF67FC}" srcId="{CACF382B-02A5-4F24-B520-BF08C14E9035}" destId="{C3C362B9-9BBB-4C4C-A79A-77FFC478D601}" srcOrd="1" destOrd="0" parTransId="{E2C28BAD-12B2-4BF5-A7CC-72D87806DB5E}" sibTransId="{BE324FC1-C321-4FE2-84C7-C9264E02AFDE}"/>
    <dgm:cxn modelId="{96D53C99-1DC9-4A4E-9A4D-BD6E32AA84B6}" type="presOf" srcId="{C3C362B9-9BBB-4C4C-A79A-77FFC478D601}" destId="{CD6181B9-FDB1-4721-90CB-61090B5D0807}" srcOrd="0" destOrd="0" presId="urn:microsoft.com/office/officeart/2008/layout/RadialCluster"/>
    <dgm:cxn modelId="{9616AC6D-072D-4597-AB07-448CD25610A1}" type="presOf" srcId="{78C2DD23-02AE-48A8-B20C-54FF5E2A6BCC}" destId="{F95E1468-B3BB-4B56-ADEE-1B4A954E99A1}" srcOrd="0" destOrd="0" presId="urn:microsoft.com/office/officeart/2008/layout/RadialCluster"/>
    <dgm:cxn modelId="{8D8FBE44-06B0-457C-9D4E-82499BBC95C5}" type="presOf" srcId="{E2C28BAD-12B2-4BF5-A7CC-72D87806DB5E}" destId="{492FB950-CB02-4765-9B10-EAE767ED00D3}" srcOrd="0" destOrd="0" presId="urn:microsoft.com/office/officeart/2008/layout/RadialCluster"/>
    <dgm:cxn modelId="{FC47F268-F24B-42EE-8C88-FE07C49AF1B1}" srcId="{CACF382B-02A5-4F24-B520-BF08C14E9035}" destId="{78C2DD23-02AE-48A8-B20C-54FF5E2A6BCC}" srcOrd="2" destOrd="0" parTransId="{C4FAE784-6C02-4984-83E5-8BE08678AE6A}" sibTransId="{F913E6A9-1CC5-46B5-9DC6-2AB708D0445E}"/>
    <dgm:cxn modelId="{AC81DCB5-9E16-48AF-B590-5AA12D75917D}" srcId="{CACF382B-02A5-4F24-B520-BF08C14E9035}" destId="{05531352-B755-4500-A556-38A79C42806E}" srcOrd="3" destOrd="0" parTransId="{A7B2C043-279F-424D-9E3F-90A5E9C9209B}" sibTransId="{6EB8C8B0-C862-4EB0-B9E4-90DEE15916D1}"/>
    <dgm:cxn modelId="{C0BCC614-D8E8-43D7-A0E4-1B8460A52BAB}" type="presParOf" srcId="{0C2AEABB-80E7-494D-9610-305A92E4F91E}" destId="{A45F23CB-D758-4989-A0FA-CB3F4B45F793}" srcOrd="0" destOrd="0" presId="urn:microsoft.com/office/officeart/2008/layout/RadialCluster"/>
    <dgm:cxn modelId="{CE4A4DD0-AF0E-45C7-BCE4-27C5A7314DBA}" type="presParOf" srcId="{A45F23CB-D758-4989-A0FA-CB3F4B45F793}" destId="{0249B5A1-E554-40CC-9D6B-5DF86AA1FE0F}" srcOrd="0" destOrd="0" presId="urn:microsoft.com/office/officeart/2008/layout/RadialCluster"/>
    <dgm:cxn modelId="{099EB5C8-B65A-42FA-A5B8-926A589BEDAA}" type="presParOf" srcId="{A45F23CB-D758-4989-A0FA-CB3F4B45F793}" destId="{2E37BA20-FB84-4D5F-A65B-4351016CF28F}" srcOrd="1" destOrd="0" presId="urn:microsoft.com/office/officeart/2008/layout/RadialCluster"/>
    <dgm:cxn modelId="{C50C9528-76A1-40C0-A2C7-B984F29B0B03}" type="presParOf" srcId="{A45F23CB-D758-4989-A0FA-CB3F4B45F793}" destId="{C1D6FCCD-50AB-42EE-82C4-CEC9298B254C}" srcOrd="2" destOrd="0" presId="urn:microsoft.com/office/officeart/2008/layout/RadialCluster"/>
    <dgm:cxn modelId="{E25BD8F5-C347-4572-BC92-0C9487978DF5}" type="presParOf" srcId="{A45F23CB-D758-4989-A0FA-CB3F4B45F793}" destId="{492FB950-CB02-4765-9B10-EAE767ED00D3}" srcOrd="3" destOrd="0" presId="urn:microsoft.com/office/officeart/2008/layout/RadialCluster"/>
    <dgm:cxn modelId="{889A967E-9CAC-4376-97D1-39160A05445C}" type="presParOf" srcId="{A45F23CB-D758-4989-A0FA-CB3F4B45F793}" destId="{CD6181B9-FDB1-4721-90CB-61090B5D0807}" srcOrd="4" destOrd="0" presId="urn:microsoft.com/office/officeart/2008/layout/RadialCluster"/>
    <dgm:cxn modelId="{663CD425-2684-4B53-911E-4F357AF7CA5D}" type="presParOf" srcId="{A45F23CB-D758-4989-A0FA-CB3F4B45F793}" destId="{4D0B1D01-7F52-4CB6-8CAE-8CE9F8F0DB54}" srcOrd="5" destOrd="0" presId="urn:microsoft.com/office/officeart/2008/layout/RadialCluster"/>
    <dgm:cxn modelId="{6C3AB7C9-A121-41F9-8E6B-717408539902}" type="presParOf" srcId="{A45F23CB-D758-4989-A0FA-CB3F4B45F793}" destId="{F95E1468-B3BB-4B56-ADEE-1B4A954E99A1}" srcOrd="6" destOrd="0" presId="urn:microsoft.com/office/officeart/2008/layout/RadialCluster"/>
    <dgm:cxn modelId="{729A353D-F78E-482B-9551-2DAC7184E876}" type="presParOf" srcId="{A45F23CB-D758-4989-A0FA-CB3F4B45F793}" destId="{C6589E06-E231-4D44-AE72-9F56E531C67A}" srcOrd="7" destOrd="0" presId="urn:microsoft.com/office/officeart/2008/layout/RadialCluster"/>
    <dgm:cxn modelId="{22206C20-4B61-4B09-B788-416BF9E99DDE}" type="presParOf" srcId="{A45F23CB-D758-4989-A0FA-CB3F4B45F793}" destId="{A031715D-8A7B-4FAB-A94A-D68AD9EA81E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076F1-CB17-4047-83A0-8E38A5ACFDC6}">
      <dsp:nvSpPr>
        <dsp:cNvPr id="0" name=""/>
        <dsp:cNvSpPr/>
      </dsp:nvSpPr>
      <dsp:spPr>
        <a:xfrm>
          <a:off x="1758601" y="1209262"/>
          <a:ext cx="1036510" cy="1036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Child A</a:t>
          </a:r>
          <a:endParaRPr lang="en-US" sz="2800" kern="1200" dirty="0"/>
        </a:p>
      </dsp:txBody>
      <dsp:txXfrm>
        <a:off x="1809199" y="1259860"/>
        <a:ext cx="935314" cy="935314"/>
      </dsp:txXfrm>
    </dsp:sp>
    <dsp:sp modelId="{41EC00A4-A1A8-4029-A7E5-0D416F3BF3D7}">
      <dsp:nvSpPr>
        <dsp:cNvPr id="0" name=""/>
        <dsp:cNvSpPr/>
      </dsp:nvSpPr>
      <dsp:spPr>
        <a:xfrm rot="16200000">
          <a:off x="2019604" y="952010"/>
          <a:ext cx="514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50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D4B18-83D1-44A1-85A4-98ADD191F13D}">
      <dsp:nvSpPr>
        <dsp:cNvPr id="0" name=""/>
        <dsp:cNvSpPr/>
      </dsp:nvSpPr>
      <dsp:spPr>
        <a:xfrm>
          <a:off x="1929625" y="296"/>
          <a:ext cx="694462" cy="69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Poor school attendance</a:t>
          </a:r>
          <a:endParaRPr lang="en-US" sz="900" kern="1200" dirty="0"/>
        </a:p>
      </dsp:txBody>
      <dsp:txXfrm>
        <a:off x="1963526" y="34197"/>
        <a:ext cx="626660" cy="626660"/>
      </dsp:txXfrm>
    </dsp:sp>
    <dsp:sp modelId="{5F8CBFEE-9419-4C78-885B-BAC9CA6EE14C}">
      <dsp:nvSpPr>
        <dsp:cNvPr id="0" name=""/>
        <dsp:cNvSpPr/>
      </dsp:nvSpPr>
      <dsp:spPr>
        <a:xfrm>
          <a:off x="2795111" y="1727517"/>
          <a:ext cx="514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50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9473B-090A-4DA4-A0DF-0E41E0F902FE}">
      <dsp:nvSpPr>
        <dsp:cNvPr id="0" name=""/>
        <dsp:cNvSpPr/>
      </dsp:nvSpPr>
      <dsp:spPr>
        <a:xfrm>
          <a:off x="3309615" y="1380286"/>
          <a:ext cx="694462" cy="69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Behaviour</a:t>
          </a:r>
          <a:endParaRPr lang="en-US" sz="1000" kern="1200" dirty="0"/>
        </a:p>
      </dsp:txBody>
      <dsp:txXfrm>
        <a:off x="3343516" y="1414187"/>
        <a:ext cx="626660" cy="626660"/>
      </dsp:txXfrm>
    </dsp:sp>
    <dsp:sp modelId="{D37BC996-CF40-403A-874D-3DBA920A70CC}">
      <dsp:nvSpPr>
        <dsp:cNvPr id="0" name=""/>
        <dsp:cNvSpPr/>
      </dsp:nvSpPr>
      <dsp:spPr>
        <a:xfrm rot="5400000">
          <a:off x="2019604" y="2503024"/>
          <a:ext cx="514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50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FB51E-B03A-4279-BBAF-44DB4A77AD98}">
      <dsp:nvSpPr>
        <dsp:cNvPr id="0" name=""/>
        <dsp:cNvSpPr/>
      </dsp:nvSpPr>
      <dsp:spPr>
        <a:xfrm>
          <a:off x="1929625" y="2760276"/>
          <a:ext cx="694462" cy="69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Low self esteem</a:t>
          </a:r>
          <a:endParaRPr lang="en-US" sz="1300" kern="1200" dirty="0"/>
        </a:p>
      </dsp:txBody>
      <dsp:txXfrm>
        <a:off x="1963526" y="2794177"/>
        <a:ext cx="626660" cy="626660"/>
      </dsp:txXfrm>
    </dsp:sp>
    <dsp:sp modelId="{F3017590-145D-4D09-B70A-A6B67B2D82CB}">
      <dsp:nvSpPr>
        <dsp:cNvPr id="0" name=""/>
        <dsp:cNvSpPr/>
      </dsp:nvSpPr>
      <dsp:spPr>
        <a:xfrm rot="10800000">
          <a:off x="1244097" y="1727517"/>
          <a:ext cx="514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50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A9D51-B76B-45FC-A21C-DCE99846DF2A}">
      <dsp:nvSpPr>
        <dsp:cNvPr id="0" name=""/>
        <dsp:cNvSpPr/>
      </dsp:nvSpPr>
      <dsp:spPr>
        <a:xfrm>
          <a:off x="549635" y="1380286"/>
          <a:ext cx="694462" cy="69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Missing episodes</a:t>
          </a:r>
          <a:endParaRPr lang="en-US" sz="1100" kern="1200" dirty="0"/>
        </a:p>
      </dsp:txBody>
      <dsp:txXfrm>
        <a:off x="583536" y="1414187"/>
        <a:ext cx="626660" cy="626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076F1-CB17-4047-83A0-8E38A5ACFDC6}">
      <dsp:nvSpPr>
        <dsp:cNvPr id="0" name=""/>
        <dsp:cNvSpPr/>
      </dsp:nvSpPr>
      <dsp:spPr>
        <a:xfrm>
          <a:off x="1758601" y="1209262"/>
          <a:ext cx="1036510" cy="1036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Child B</a:t>
          </a:r>
          <a:endParaRPr lang="en-US" sz="2800" kern="1200" dirty="0"/>
        </a:p>
      </dsp:txBody>
      <dsp:txXfrm>
        <a:off x="1809199" y="1259860"/>
        <a:ext cx="935314" cy="935314"/>
      </dsp:txXfrm>
    </dsp:sp>
    <dsp:sp modelId="{41EC00A4-A1A8-4029-A7E5-0D416F3BF3D7}">
      <dsp:nvSpPr>
        <dsp:cNvPr id="0" name=""/>
        <dsp:cNvSpPr/>
      </dsp:nvSpPr>
      <dsp:spPr>
        <a:xfrm rot="16200000">
          <a:off x="2019604" y="952010"/>
          <a:ext cx="514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50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D4B18-83D1-44A1-85A4-98ADD191F13D}">
      <dsp:nvSpPr>
        <dsp:cNvPr id="0" name=""/>
        <dsp:cNvSpPr/>
      </dsp:nvSpPr>
      <dsp:spPr>
        <a:xfrm>
          <a:off x="1929625" y="296"/>
          <a:ext cx="694462" cy="69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Poor school attendance</a:t>
          </a:r>
          <a:endParaRPr lang="en-US" sz="900" kern="1200" dirty="0"/>
        </a:p>
      </dsp:txBody>
      <dsp:txXfrm>
        <a:off x="1963526" y="34197"/>
        <a:ext cx="626660" cy="626660"/>
      </dsp:txXfrm>
    </dsp:sp>
    <dsp:sp modelId="{5F8CBFEE-9419-4C78-885B-BAC9CA6EE14C}">
      <dsp:nvSpPr>
        <dsp:cNvPr id="0" name=""/>
        <dsp:cNvSpPr/>
      </dsp:nvSpPr>
      <dsp:spPr>
        <a:xfrm>
          <a:off x="2795111" y="1727517"/>
          <a:ext cx="514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50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9473B-090A-4DA4-A0DF-0E41E0F902FE}">
      <dsp:nvSpPr>
        <dsp:cNvPr id="0" name=""/>
        <dsp:cNvSpPr/>
      </dsp:nvSpPr>
      <dsp:spPr>
        <a:xfrm>
          <a:off x="3309615" y="1380286"/>
          <a:ext cx="694462" cy="69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ASB/Crime</a:t>
          </a:r>
          <a:endParaRPr lang="en-US" sz="1000" kern="1200" dirty="0"/>
        </a:p>
      </dsp:txBody>
      <dsp:txXfrm>
        <a:off x="3343516" y="1414187"/>
        <a:ext cx="626660" cy="626660"/>
      </dsp:txXfrm>
    </dsp:sp>
    <dsp:sp modelId="{D37BC996-CF40-403A-874D-3DBA920A70CC}">
      <dsp:nvSpPr>
        <dsp:cNvPr id="0" name=""/>
        <dsp:cNvSpPr/>
      </dsp:nvSpPr>
      <dsp:spPr>
        <a:xfrm rot="5400000">
          <a:off x="2019604" y="2503024"/>
          <a:ext cx="514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50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FB51E-B03A-4279-BBAF-44DB4A77AD98}">
      <dsp:nvSpPr>
        <dsp:cNvPr id="0" name=""/>
        <dsp:cNvSpPr/>
      </dsp:nvSpPr>
      <dsp:spPr>
        <a:xfrm>
          <a:off x="1929625" y="2760276"/>
          <a:ext cx="694462" cy="69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Self harm</a:t>
          </a:r>
          <a:endParaRPr lang="en-US" sz="1900" kern="1200" dirty="0"/>
        </a:p>
      </dsp:txBody>
      <dsp:txXfrm>
        <a:off x="1963526" y="2794177"/>
        <a:ext cx="626660" cy="626660"/>
      </dsp:txXfrm>
    </dsp:sp>
    <dsp:sp modelId="{F3017590-145D-4D09-B70A-A6B67B2D82CB}">
      <dsp:nvSpPr>
        <dsp:cNvPr id="0" name=""/>
        <dsp:cNvSpPr/>
      </dsp:nvSpPr>
      <dsp:spPr>
        <a:xfrm rot="10800000">
          <a:off x="1244097" y="1727517"/>
          <a:ext cx="514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50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A9D51-B76B-45FC-A21C-DCE99846DF2A}">
      <dsp:nvSpPr>
        <dsp:cNvPr id="0" name=""/>
        <dsp:cNvSpPr/>
      </dsp:nvSpPr>
      <dsp:spPr>
        <a:xfrm>
          <a:off x="549635" y="1380286"/>
          <a:ext cx="694462" cy="69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CSE</a:t>
          </a:r>
          <a:endParaRPr lang="en-US" sz="2600" kern="1200" dirty="0"/>
        </a:p>
      </dsp:txBody>
      <dsp:txXfrm>
        <a:off x="583536" y="1414187"/>
        <a:ext cx="626660" cy="626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9B5A1-E554-40CC-9D6B-5DF86AA1FE0F}">
      <dsp:nvSpPr>
        <dsp:cNvPr id="0" name=""/>
        <dsp:cNvSpPr/>
      </dsp:nvSpPr>
      <dsp:spPr>
        <a:xfrm>
          <a:off x="1727053" y="2088114"/>
          <a:ext cx="1346492" cy="1346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Mum</a:t>
          </a:r>
          <a:endParaRPr lang="en-US" sz="3600" kern="1200" dirty="0"/>
        </a:p>
      </dsp:txBody>
      <dsp:txXfrm>
        <a:off x="1792783" y="2153844"/>
        <a:ext cx="1215032" cy="1215032"/>
      </dsp:txXfrm>
    </dsp:sp>
    <dsp:sp modelId="{EDC22A2F-9A42-4F78-A038-2542991D83E0}">
      <dsp:nvSpPr>
        <dsp:cNvPr id="0" name=""/>
        <dsp:cNvSpPr/>
      </dsp:nvSpPr>
      <dsp:spPr>
        <a:xfrm rot="16200000">
          <a:off x="1928045" y="1615860"/>
          <a:ext cx="9445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450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69A87-F7C0-4E8D-94AB-30502CD8C144}">
      <dsp:nvSpPr>
        <dsp:cNvPr id="0" name=""/>
        <dsp:cNvSpPr/>
      </dsp:nvSpPr>
      <dsp:spPr>
        <a:xfrm>
          <a:off x="1949225" y="241456"/>
          <a:ext cx="902149" cy="90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Unemployed</a:t>
          </a:r>
          <a:endParaRPr lang="en-US" sz="1100" kern="1200" dirty="0"/>
        </a:p>
      </dsp:txBody>
      <dsp:txXfrm>
        <a:off x="1993264" y="285495"/>
        <a:ext cx="814071" cy="814071"/>
      </dsp:txXfrm>
    </dsp:sp>
    <dsp:sp modelId="{2E37BA20-FB84-4D5F-A65B-4351016CF28F}">
      <dsp:nvSpPr>
        <dsp:cNvPr id="0" name=""/>
        <dsp:cNvSpPr/>
      </dsp:nvSpPr>
      <dsp:spPr>
        <a:xfrm rot="1800000">
          <a:off x="3021927" y="3342703"/>
          <a:ext cx="7705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057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6FCCD-50AB-42EE-82C4-CEC9298B254C}">
      <dsp:nvSpPr>
        <dsp:cNvPr id="0" name=""/>
        <dsp:cNvSpPr/>
      </dsp:nvSpPr>
      <dsp:spPr>
        <a:xfrm>
          <a:off x="3740883" y="3344700"/>
          <a:ext cx="902149" cy="90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Mental health </a:t>
          </a:r>
          <a:endParaRPr lang="en-US" sz="1900" kern="1200" dirty="0"/>
        </a:p>
      </dsp:txBody>
      <dsp:txXfrm>
        <a:off x="3784922" y="3388739"/>
        <a:ext cx="814071" cy="814071"/>
      </dsp:txXfrm>
    </dsp:sp>
    <dsp:sp modelId="{492FB950-CB02-4765-9B10-EAE767ED00D3}">
      <dsp:nvSpPr>
        <dsp:cNvPr id="0" name=""/>
        <dsp:cNvSpPr/>
      </dsp:nvSpPr>
      <dsp:spPr>
        <a:xfrm rot="9000000">
          <a:off x="1008097" y="3342703"/>
          <a:ext cx="7705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057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181B9-FDB1-4721-90CB-61090B5D0807}">
      <dsp:nvSpPr>
        <dsp:cNvPr id="0" name=""/>
        <dsp:cNvSpPr/>
      </dsp:nvSpPr>
      <dsp:spPr>
        <a:xfrm>
          <a:off x="157566" y="3344700"/>
          <a:ext cx="902149" cy="90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 care as a child</a:t>
          </a:r>
          <a:endParaRPr lang="en-US" sz="1700" kern="1200" dirty="0"/>
        </a:p>
      </dsp:txBody>
      <dsp:txXfrm>
        <a:off x="201605" y="3388739"/>
        <a:ext cx="814071" cy="814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9B5A1-E554-40CC-9D6B-5DF86AA1FE0F}">
      <dsp:nvSpPr>
        <dsp:cNvPr id="0" name=""/>
        <dsp:cNvSpPr/>
      </dsp:nvSpPr>
      <dsp:spPr>
        <a:xfrm>
          <a:off x="1822304" y="1618913"/>
          <a:ext cx="1387639" cy="1387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Absent dad</a:t>
          </a:r>
          <a:endParaRPr lang="en-US" sz="3000" kern="1200" dirty="0"/>
        </a:p>
      </dsp:txBody>
      <dsp:txXfrm>
        <a:off x="1890043" y="1686652"/>
        <a:ext cx="1252161" cy="1252161"/>
      </dsp:txXfrm>
    </dsp:sp>
    <dsp:sp modelId="{2E37BA20-FB84-4D5F-A65B-4351016CF28F}">
      <dsp:nvSpPr>
        <dsp:cNvPr id="0" name=""/>
        <dsp:cNvSpPr/>
      </dsp:nvSpPr>
      <dsp:spPr>
        <a:xfrm rot="16200000">
          <a:off x="2171725" y="1274514"/>
          <a:ext cx="6887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879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6FCCD-50AB-42EE-82C4-CEC9298B254C}">
      <dsp:nvSpPr>
        <dsp:cNvPr id="0" name=""/>
        <dsp:cNvSpPr/>
      </dsp:nvSpPr>
      <dsp:spPr>
        <a:xfrm>
          <a:off x="2051264" y="397"/>
          <a:ext cx="929718" cy="92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 prison</a:t>
          </a:r>
          <a:endParaRPr lang="en-US" sz="2100" kern="1200" dirty="0"/>
        </a:p>
      </dsp:txBody>
      <dsp:txXfrm>
        <a:off x="2096649" y="45782"/>
        <a:ext cx="838948" cy="838948"/>
      </dsp:txXfrm>
    </dsp:sp>
    <dsp:sp modelId="{492FB950-CB02-4765-9B10-EAE767ED00D3}">
      <dsp:nvSpPr>
        <dsp:cNvPr id="0" name=""/>
        <dsp:cNvSpPr/>
      </dsp:nvSpPr>
      <dsp:spPr>
        <a:xfrm>
          <a:off x="3209943" y="2312733"/>
          <a:ext cx="6887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879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181B9-FDB1-4721-90CB-61090B5D0807}">
      <dsp:nvSpPr>
        <dsp:cNvPr id="0" name=""/>
        <dsp:cNvSpPr/>
      </dsp:nvSpPr>
      <dsp:spPr>
        <a:xfrm>
          <a:off x="3898740" y="1847873"/>
          <a:ext cx="929718" cy="92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Known gang member</a:t>
          </a:r>
          <a:endParaRPr lang="en-US" sz="1700" kern="1200" dirty="0"/>
        </a:p>
      </dsp:txBody>
      <dsp:txXfrm>
        <a:off x="3944125" y="1893258"/>
        <a:ext cx="838948" cy="838948"/>
      </dsp:txXfrm>
    </dsp:sp>
    <dsp:sp modelId="{4D0B1D01-7F52-4CB6-8CAE-8CE9F8F0DB54}">
      <dsp:nvSpPr>
        <dsp:cNvPr id="0" name=""/>
        <dsp:cNvSpPr/>
      </dsp:nvSpPr>
      <dsp:spPr>
        <a:xfrm rot="5400000">
          <a:off x="2171725" y="3350951"/>
          <a:ext cx="6887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879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E1468-B3BB-4B56-ADEE-1B4A954E99A1}">
      <dsp:nvSpPr>
        <dsp:cNvPr id="0" name=""/>
        <dsp:cNvSpPr/>
      </dsp:nvSpPr>
      <dsp:spPr>
        <a:xfrm>
          <a:off x="2051264" y="3695349"/>
          <a:ext cx="929718" cy="92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Substance misuse</a:t>
          </a:r>
          <a:endParaRPr lang="en-US" sz="1300" kern="1200" dirty="0"/>
        </a:p>
      </dsp:txBody>
      <dsp:txXfrm>
        <a:off x="2096649" y="3740734"/>
        <a:ext cx="838948" cy="838948"/>
      </dsp:txXfrm>
    </dsp:sp>
    <dsp:sp modelId="{C6589E06-E231-4D44-AE72-9F56E531C67A}">
      <dsp:nvSpPr>
        <dsp:cNvPr id="0" name=""/>
        <dsp:cNvSpPr/>
      </dsp:nvSpPr>
      <dsp:spPr>
        <a:xfrm rot="10800000">
          <a:off x="1133507" y="2312733"/>
          <a:ext cx="6887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879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1715D-8A7B-4FAB-A94A-D68AD9EA81E9}">
      <dsp:nvSpPr>
        <dsp:cNvPr id="0" name=""/>
        <dsp:cNvSpPr/>
      </dsp:nvSpPr>
      <dsp:spPr>
        <a:xfrm>
          <a:off x="203788" y="1847873"/>
          <a:ext cx="929718" cy="92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Perpetrator of domestic abuse</a:t>
          </a:r>
          <a:endParaRPr lang="en-US" sz="1200" kern="1200" dirty="0"/>
        </a:p>
      </dsp:txBody>
      <dsp:txXfrm>
        <a:off x="249173" y="1893258"/>
        <a:ext cx="838948" cy="838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98CA-4BF3-42D1-99B7-193DAE3C59C8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83AA-D4F7-4618-AA85-53518F70E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14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online-sign.com/build_sign.php?pic=216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hyperlink" Target="http://www.online-sign.com/signs/public%20information/thumbs/217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online-sign.com/signs/public%20information/thumbs/217.jpg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online-sign.com/build_sign.php?pic=216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hyperlink" Target="http://www.online-sign.com/signs/public%20information/thumbs/21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Assessment skills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Carla Middleton-Ross and Laura Green- Priority Families Accredited Practitioners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3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8"/>
          <p:cNvSpPr txBox="1">
            <a:spLocks noChangeArrowheads="1"/>
          </p:cNvSpPr>
          <p:nvPr/>
        </p:nvSpPr>
        <p:spPr bwMode="auto">
          <a:xfrm>
            <a:off x="3973514" y="1916113"/>
            <a:ext cx="18621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en-GB" altLang="en-US" sz="900">
                <a:latin typeface="Arial Black" pitchFamily="34" charset="0"/>
              </a:rPr>
              <a:t>Alcohol dependency</a:t>
            </a:r>
          </a:p>
          <a:p>
            <a:pPr algn="r" eaLnBrk="1" hangingPunct="1"/>
            <a:r>
              <a:rPr lang="en-GB" altLang="en-US" sz="900">
                <a:latin typeface="Arial Black" pitchFamily="34" charset="0"/>
              </a:rPr>
              <a:t>Domestic Violence</a:t>
            </a:r>
          </a:p>
          <a:p>
            <a:pPr algn="r" eaLnBrk="1" hangingPunct="1"/>
            <a:r>
              <a:rPr lang="en-GB" altLang="en-US" sz="900">
                <a:latin typeface="Arial Black" pitchFamily="34" charset="0"/>
              </a:rPr>
              <a:t>Worklessness</a:t>
            </a:r>
          </a:p>
          <a:p>
            <a:pPr algn="r" eaLnBrk="1" hangingPunct="1"/>
            <a:r>
              <a:rPr lang="en-GB" altLang="en-US" sz="900">
                <a:latin typeface="Arial Black" pitchFamily="34" charset="0"/>
              </a:rPr>
              <a:t>Depression</a:t>
            </a:r>
          </a:p>
          <a:p>
            <a:pPr algn="r" eaLnBrk="1" hangingPunct="1"/>
            <a:r>
              <a:rPr lang="en-GB" altLang="en-US" sz="900">
                <a:latin typeface="Arial Black" pitchFamily="34" charset="0"/>
              </a:rPr>
              <a:t>Eviction &amp; Debt</a:t>
            </a:r>
          </a:p>
          <a:p>
            <a:pPr algn="r" eaLnBrk="1" hangingPunct="1"/>
            <a:r>
              <a:rPr lang="en-GB" altLang="en-US" sz="900">
                <a:latin typeface="Arial Black" pitchFamily="34" charset="0"/>
              </a:rPr>
              <a:t>Parenting</a:t>
            </a:r>
          </a:p>
        </p:txBody>
      </p:sp>
      <p:sp>
        <p:nvSpPr>
          <p:cNvPr id="5" name="Text Box 69"/>
          <p:cNvSpPr txBox="1">
            <a:spLocks noChangeArrowheads="1"/>
          </p:cNvSpPr>
          <p:nvPr/>
        </p:nvSpPr>
        <p:spPr bwMode="auto">
          <a:xfrm>
            <a:off x="9229725" y="1557339"/>
            <a:ext cx="1136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GB" altLang="en-US" sz="1000">
                <a:latin typeface="Arial Black" pitchFamily="34" charset="0"/>
              </a:rPr>
              <a:t>Mental health</a:t>
            </a:r>
          </a:p>
          <a:p>
            <a:pPr algn="l" eaLnBrk="1" hangingPunct="1"/>
            <a:r>
              <a:rPr lang="en-GB" altLang="en-US" sz="1000">
                <a:latin typeface="Arial Black" pitchFamily="34" charset="0"/>
              </a:rPr>
              <a:t>Disability</a:t>
            </a:r>
          </a:p>
          <a:p>
            <a:pPr algn="l" eaLnBrk="1" hangingPunct="1"/>
            <a:r>
              <a:rPr lang="en-GB" altLang="en-US" sz="1000">
                <a:latin typeface="Arial Black" pitchFamily="34" charset="0"/>
              </a:rPr>
              <a:t>Parenting</a:t>
            </a:r>
          </a:p>
          <a:p>
            <a:pPr algn="l" eaLnBrk="1" hangingPunct="1"/>
            <a:endParaRPr lang="en-GB" altLang="en-US" sz="1000">
              <a:latin typeface="Arial Black" pitchFamily="34" charset="0"/>
            </a:endParaRPr>
          </a:p>
        </p:txBody>
      </p:sp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5634038" y="52324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7" name="Text Box 71"/>
          <p:cNvSpPr txBox="1">
            <a:spLocks noChangeArrowheads="1"/>
          </p:cNvSpPr>
          <p:nvPr/>
        </p:nvSpPr>
        <p:spPr bwMode="auto">
          <a:xfrm>
            <a:off x="4981576" y="5373689"/>
            <a:ext cx="18145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GB" altLang="en-US" sz="1000" dirty="0">
                <a:latin typeface="Arial Black" pitchFamily="34" charset="0"/>
              </a:rPr>
              <a:t>Pro-criminal peer group</a:t>
            </a:r>
          </a:p>
          <a:p>
            <a:pPr algn="l" eaLnBrk="1" hangingPunct="1"/>
            <a:r>
              <a:rPr lang="en-GB" altLang="en-US" sz="1000" dirty="0">
                <a:latin typeface="Arial Black" pitchFamily="34" charset="0"/>
              </a:rPr>
              <a:t>NEET</a:t>
            </a:r>
            <a:endParaRPr lang="en-GB" altLang="en-US" sz="1000" dirty="0">
              <a:latin typeface="Arial Black" pitchFamily="34" charset="0"/>
            </a:endParaRPr>
          </a:p>
          <a:p>
            <a:pPr algn="l" eaLnBrk="1" hangingPunct="1"/>
            <a:r>
              <a:rPr lang="en-GB" altLang="en-US" sz="1000" dirty="0">
                <a:latin typeface="Arial Black" pitchFamily="34" charset="0"/>
              </a:rPr>
              <a:t>ASB</a:t>
            </a:r>
          </a:p>
          <a:p>
            <a:pPr algn="l" eaLnBrk="1" hangingPunct="1"/>
            <a:r>
              <a:rPr lang="en-GB" altLang="en-US" sz="1000" dirty="0">
                <a:latin typeface="Arial Black" pitchFamily="34" charset="0"/>
              </a:rPr>
              <a:t>Cannabis habit</a:t>
            </a:r>
          </a:p>
          <a:p>
            <a:pPr algn="l" eaLnBrk="1" hangingPunct="1"/>
            <a:r>
              <a:rPr lang="en-GB" altLang="en-US" sz="1000" dirty="0">
                <a:latin typeface="Arial Black" pitchFamily="34" charset="0"/>
              </a:rPr>
              <a:t>Teenage pregnancy</a:t>
            </a:r>
          </a:p>
        </p:txBody>
      </p:sp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4405314" y="2997201"/>
            <a:ext cx="8707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GB" altLang="en-US" sz="900">
                <a:latin typeface="Arial Black" pitchFamily="34" charset="0"/>
              </a:rPr>
              <a:t>Exclusions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Behaviour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ASB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Anger</a:t>
            </a:r>
          </a:p>
        </p:txBody>
      </p:sp>
      <p:sp>
        <p:nvSpPr>
          <p:cNvPr id="9" name="Rectangle 73"/>
          <p:cNvSpPr>
            <a:spLocks noChangeArrowheads="1"/>
          </p:cNvSpPr>
          <p:nvPr/>
        </p:nvSpPr>
        <p:spPr bwMode="auto">
          <a:xfrm>
            <a:off x="4189413" y="4005263"/>
            <a:ext cx="14542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GB" altLang="en-US" sz="900">
                <a:latin typeface="Arial Black" pitchFamily="34" charset="0"/>
              </a:rPr>
              <a:t>Truanting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Obesity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Diabetes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Aggression/violence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Emotional health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Smoking</a:t>
            </a:r>
          </a:p>
        </p:txBody>
      </p:sp>
      <p:pic>
        <p:nvPicPr>
          <p:cNvPr id="10" name="Picture 74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32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1916114"/>
            <a:ext cx="4508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5"/>
          <p:cNvSpPr txBox="1">
            <a:spLocks noChangeArrowheads="1"/>
          </p:cNvSpPr>
          <p:nvPr/>
        </p:nvSpPr>
        <p:spPr bwMode="auto">
          <a:xfrm>
            <a:off x="5340351" y="2781301"/>
            <a:ext cx="13458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200" i="1">
                <a:solidFill>
                  <a:srgbClr val="FF0066"/>
                </a:solidFill>
                <a:latin typeface="Arial Black" pitchFamily="34" charset="0"/>
              </a:rPr>
              <a:t>Mother</a:t>
            </a:r>
            <a:r>
              <a:rPr lang="en-GB" altLang="en-US" sz="1200" b="1" i="1">
                <a:solidFill>
                  <a:srgbClr val="FF0066"/>
                </a:solidFill>
                <a:latin typeface="Arial Black" pitchFamily="34" charset="0"/>
              </a:rPr>
              <a:t> 46 yrs</a:t>
            </a:r>
          </a:p>
        </p:txBody>
      </p:sp>
      <p:pic>
        <p:nvPicPr>
          <p:cNvPr id="12" name="Picture 76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8000" contras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2997201"/>
            <a:ext cx="504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7" descr="21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26000" contras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4652964"/>
            <a:ext cx="5588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8" descr="21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26000" contras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06863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9"/>
          <p:cNvSpPr>
            <a:spLocks noChangeArrowheads="1"/>
          </p:cNvSpPr>
          <p:nvPr/>
        </p:nvSpPr>
        <p:spPr bwMode="auto">
          <a:xfrm>
            <a:off x="9013826" y="2276475"/>
            <a:ext cx="1368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200" b="1" i="1" dirty="0">
                <a:solidFill>
                  <a:srgbClr val="FF0000"/>
                </a:solidFill>
                <a:latin typeface="Arial Black" pitchFamily="34" charset="0"/>
              </a:rPr>
              <a:t>Father 51 </a:t>
            </a:r>
            <a:r>
              <a:rPr lang="en-GB" altLang="en-US" sz="1200" b="1" i="1" dirty="0" err="1">
                <a:solidFill>
                  <a:srgbClr val="FF0000"/>
                </a:solidFill>
                <a:latin typeface="Arial Black" pitchFamily="34" charset="0"/>
              </a:rPr>
              <a:t>yrs</a:t>
            </a:r>
            <a:endParaRPr lang="en-GB" altLang="en-US" sz="1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Rectangle 80"/>
          <p:cNvSpPr>
            <a:spLocks noChangeArrowheads="1"/>
          </p:cNvSpPr>
          <p:nvPr/>
        </p:nvSpPr>
        <p:spPr bwMode="auto">
          <a:xfrm>
            <a:off x="8364538" y="6165851"/>
            <a:ext cx="7030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200" b="1" i="1">
                <a:solidFill>
                  <a:srgbClr val="FF0066"/>
                </a:solidFill>
                <a:latin typeface="Arial Black" pitchFamily="34" charset="0"/>
              </a:rPr>
              <a:t>17 yrs</a:t>
            </a:r>
          </a:p>
        </p:txBody>
      </p:sp>
      <p:sp>
        <p:nvSpPr>
          <p:cNvPr id="17" name="Rectangle 81"/>
          <p:cNvSpPr>
            <a:spLocks noChangeArrowheads="1"/>
          </p:cNvSpPr>
          <p:nvPr/>
        </p:nvSpPr>
        <p:spPr bwMode="auto">
          <a:xfrm>
            <a:off x="5916614" y="4797426"/>
            <a:ext cx="560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 dirty="0">
                <a:solidFill>
                  <a:srgbClr val="FF0000"/>
                </a:solidFill>
                <a:latin typeface="Arial Black" pitchFamily="34" charset="0"/>
              </a:rPr>
              <a:t>16 </a:t>
            </a:r>
            <a:r>
              <a:rPr lang="en-GB" altLang="en-US" sz="1000" b="1" i="1" dirty="0" err="1">
                <a:solidFill>
                  <a:srgbClr val="FF0000"/>
                </a:solidFill>
                <a:latin typeface="Arial Black" pitchFamily="34" charset="0"/>
              </a:rPr>
              <a:t>yrs</a:t>
            </a:r>
            <a:endParaRPr lang="en-GB" altLang="en-US" sz="1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Rectangle 82"/>
          <p:cNvSpPr>
            <a:spLocks noChangeArrowheads="1"/>
          </p:cNvSpPr>
          <p:nvPr/>
        </p:nvSpPr>
        <p:spPr bwMode="auto">
          <a:xfrm>
            <a:off x="3900488" y="3644901"/>
            <a:ext cx="608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>
                <a:solidFill>
                  <a:srgbClr val="FF0066"/>
                </a:solidFill>
                <a:latin typeface="Arial Black" pitchFamily="34" charset="0"/>
              </a:rPr>
              <a:t>12 yrs</a:t>
            </a:r>
          </a:p>
        </p:txBody>
      </p:sp>
      <p:sp>
        <p:nvSpPr>
          <p:cNvPr id="19" name="Rectangle 83"/>
          <p:cNvSpPr>
            <a:spLocks noChangeArrowheads="1"/>
          </p:cNvSpPr>
          <p:nvPr/>
        </p:nvSpPr>
        <p:spPr bwMode="auto">
          <a:xfrm>
            <a:off x="6492876" y="3573464"/>
            <a:ext cx="608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 dirty="0">
                <a:solidFill>
                  <a:srgbClr val="FF0000"/>
                </a:solidFill>
                <a:latin typeface="Arial Black" pitchFamily="34" charset="0"/>
              </a:rPr>
              <a:t>10 </a:t>
            </a:r>
            <a:r>
              <a:rPr lang="en-GB" altLang="en-US" sz="1000" b="1" i="1" dirty="0" err="1">
                <a:solidFill>
                  <a:srgbClr val="FF0000"/>
                </a:solidFill>
                <a:latin typeface="Arial Black" pitchFamily="34" charset="0"/>
              </a:rPr>
              <a:t>yrs</a:t>
            </a:r>
            <a:endParaRPr lang="en-GB" altLang="en-US" sz="1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" name="Picture 84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8000" contras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6" y="4076700"/>
            <a:ext cx="460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85"/>
          <p:cNvSpPr>
            <a:spLocks noChangeArrowheads="1"/>
          </p:cNvSpPr>
          <p:nvPr/>
        </p:nvSpPr>
        <p:spPr bwMode="auto">
          <a:xfrm>
            <a:off x="3829051" y="4868864"/>
            <a:ext cx="608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>
                <a:solidFill>
                  <a:srgbClr val="FF0066"/>
                </a:solidFill>
                <a:latin typeface="Arial Black" pitchFamily="34" charset="0"/>
              </a:rPr>
              <a:t>14 yrs</a:t>
            </a:r>
          </a:p>
        </p:txBody>
      </p:sp>
      <p:pic>
        <p:nvPicPr>
          <p:cNvPr id="22" name="Picture 86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8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4" y="3429000"/>
            <a:ext cx="460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87"/>
          <p:cNvSpPr>
            <a:spLocks noChangeArrowheads="1"/>
          </p:cNvSpPr>
          <p:nvPr/>
        </p:nvSpPr>
        <p:spPr bwMode="auto">
          <a:xfrm>
            <a:off x="5629276" y="4076701"/>
            <a:ext cx="608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>
                <a:solidFill>
                  <a:srgbClr val="FF0066"/>
                </a:solidFill>
                <a:latin typeface="Arial Black" pitchFamily="34" charset="0"/>
              </a:rPr>
              <a:t>15 yrs</a:t>
            </a:r>
          </a:p>
        </p:txBody>
      </p:sp>
      <p:sp>
        <p:nvSpPr>
          <p:cNvPr id="24" name="Oval 88"/>
          <p:cNvSpPr>
            <a:spLocks noChangeArrowheads="1"/>
          </p:cNvSpPr>
          <p:nvPr/>
        </p:nvSpPr>
        <p:spPr bwMode="auto">
          <a:xfrm>
            <a:off x="8582025" y="1196975"/>
            <a:ext cx="1944688" cy="1727200"/>
          </a:xfrm>
          <a:prstGeom prst="ellipse">
            <a:avLst/>
          </a:prstGeom>
          <a:noFill/>
          <a:ln w="9525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89"/>
          <p:cNvSpPr>
            <a:spLocks noChangeArrowheads="1"/>
          </p:cNvSpPr>
          <p:nvPr/>
        </p:nvSpPr>
        <p:spPr bwMode="auto">
          <a:xfrm>
            <a:off x="3540125" y="1484314"/>
            <a:ext cx="4319588" cy="4992687"/>
          </a:xfrm>
          <a:prstGeom prst="ellipse">
            <a:avLst/>
          </a:prstGeom>
          <a:noFill/>
          <a:ln w="25400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Rectangle 90"/>
          <p:cNvSpPr>
            <a:spLocks noChangeArrowheads="1"/>
          </p:cNvSpPr>
          <p:nvPr/>
        </p:nvSpPr>
        <p:spPr bwMode="auto">
          <a:xfrm>
            <a:off x="9372601" y="4508501"/>
            <a:ext cx="608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>
                <a:solidFill>
                  <a:srgbClr val="FF0066"/>
                </a:solidFill>
                <a:latin typeface="Arial Black" pitchFamily="34" charset="0"/>
              </a:rPr>
              <a:t>23 yrs</a:t>
            </a:r>
          </a:p>
        </p:txBody>
      </p:sp>
      <p:pic>
        <p:nvPicPr>
          <p:cNvPr id="27" name="Picture 91" descr="21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6000" contras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55165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92"/>
          <p:cNvSpPr>
            <a:spLocks noChangeShapeType="1"/>
          </p:cNvSpPr>
          <p:nvPr/>
        </p:nvSpPr>
        <p:spPr bwMode="auto">
          <a:xfrm>
            <a:off x="8724900" y="57340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9" name="Picture 93" descr="21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14000" contras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3657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4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>
            <a:lum bright="8000" contras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4495800"/>
            <a:ext cx="381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95"/>
          <p:cNvSpPr>
            <a:spLocks noChangeArrowheads="1"/>
          </p:cNvSpPr>
          <p:nvPr/>
        </p:nvSpPr>
        <p:spPr bwMode="auto">
          <a:xfrm>
            <a:off x="8940801" y="4797426"/>
            <a:ext cx="523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>
                <a:solidFill>
                  <a:srgbClr val="FF0066"/>
                </a:solidFill>
                <a:latin typeface="Arial Black" pitchFamily="34" charset="0"/>
              </a:rPr>
              <a:t>2 yrs</a:t>
            </a:r>
          </a:p>
        </p:txBody>
      </p:sp>
      <p:sp>
        <p:nvSpPr>
          <p:cNvPr id="32" name="Rectangle 96"/>
          <p:cNvSpPr>
            <a:spLocks noChangeArrowheads="1"/>
          </p:cNvSpPr>
          <p:nvPr/>
        </p:nvSpPr>
        <p:spPr bwMode="auto">
          <a:xfrm>
            <a:off x="8940801" y="6021389"/>
            <a:ext cx="498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200" b="1" i="1">
                <a:solidFill>
                  <a:schemeClr val="accent2"/>
                </a:solidFill>
                <a:latin typeface="Arial Black" pitchFamily="34" charset="0"/>
              </a:rPr>
              <a:t>1 yr</a:t>
            </a:r>
          </a:p>
        </p:txBody>
      </p:sp>
      <p:sp>
        <p:nvSpPr>
          <p:cNvPr id="33" name="Rectangle 97"/>
          <p:cNvSpPr>
            <a:spLocks noChangeArrowheads="1"/>
          </p:cNvSpPr>
          <p:nvPr/>
        </p:nvSpPr>
        <p:spPr bwMode="auto">
          <a:xfrm>
            <a:off x="8848726" y="4065589"/>
            <a:ext cx="523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>
                <a:solidFill>
                  <a:schemeClr val="accent2"/>
                </a:solidFill>
                <a:latin typeface="Arial Black" pitchFamily="34" charset="0"/>
              </a:rPr>
              <a:t>4 yrs</a:t>
            </a:r>
          </a:p>
        </p:txBody>
      </p:sp>
      <p:sp>
        <p:nvSpPr>
          <p:cNvPr id="34" name="Line 98"/>
          <p:cNvSpPr>
            <a:spLocks noChangeShapeType="1"/>
          </p:cNvSpPr>
          <p:nvPr/>
        </p:nvSpPr>
        <p:spPr bwMode="auto">
          <a:xfrm flipH="1" flipV="1">
            <a:off x="9248775" y="3886200"/>
            <a:ext cx="268288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Line 99"/>
          <p:cNvSpPr>
            <a:spLocks noChangeShapeType="1"/>
          </p:cNvSpPr>
          <p:nvPr/>
        </p:nvSpPr>
        <p:spPr bwMode="auto">
          <a:xfrm flipH="1">
            <a:off x="9248776" y="4221164"/>
            <a:ext cx="341313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Rectangle 100"/>
          <p:cNvSpPr>
            <a:spLocks noChangeArrowheads="1"/>
          </p:cNvSpPr>
          <p:nvPr/>
        </p:nvSpPr>
        <p:spPr bwMode="auto">
          <a:xfrm>
            <a:off x="9858375" y="3962401"/>
            <a:ext cx="839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GB" altLang="en-US" sz="1000">
                <a:latin typeface="Arial Black" pitchFamily="34" charset="0"/>
              </a:rPr>
              <a:t>Domestic</a:t>
            </a:r>
          </a:p>
          <a:p>
            <a:pPr algn="l" eaLnBrk="1" hangingPunct="1"/>
            <a:r>
              <a:rPr lang="en-GB" altLang="en-US" sz="1000">
                <a:latin typeface="Arial Black" pitchFamily="34" charset="0"/>
              </a:rPr>
              <a:t>Violence</a:t>
            </a:r>
          </a:p>
          <a:p>
            <a:pPr algn="l" eaLnBrk="1" hangingPunct="1"/>
            <a:r>
              <a:rPr lang="en-GB" altLang="en-US" sz="1000">
                <a:latin typeface="Arial Black" pitchFamily="34" charset="0"/>
              </a:rPr>
              <a:t>NEET</a:t>
            </a:r>
          </a:p>
        </p:txBody>
      </p:sp>
      <p:sp>
        <p:nvSpPr>
          <p:cNvPr id="37" name="Oval 101"/>
          <p:cNvSpPr>
            <a:spLocks noChangeArrowheads="1"/>
          </p:cNvSpPr>
          <p:nvPr/>
        </p:nvSpPr>
        <p:spPr bwMode="auto">
          <a:xfrm>
            <a:off x="8437563" y="3213100"/>
            <a:ext cx="2209800" cy="1981200"/>
          </a:xfrm>
          <a:prstGeom prst="ellipse">
            <a:avLst/>
          </a:prstGeom>
          <a:noFill/>
          <a:ln w="9525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Oval 102"/>
          <p:cNvSpPr>
            <a:spLocks noChangeArrowheads="1"/>
          </p:cNvSpPr>
          <p:nvPr/>
        </p:nvSpPr>
        <p:spPr bwMode="auto">
          <a:xfrm>
            <a:off x="7861300" y="5229225"/>
            <a:ext cx="1600200" cy="1447800"/>
          </a:xfrm>
          <a:prstGeom prst="ellipse">
            <a:avLst/>
          </a:prstGeom>
          <a:noFill/>
          <a:ln w="9525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9" name="Picture 103" descr="21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1" y="1052513"/>
            <a:ext cx="481013" cy="792162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" name="Rectangle 104"/>
          <p:cNvSpPr>
            <a:spLocks noChangeArrowheads="1"/>
          </p:cNvSpPr>
          <p:nvPr/>
        </p:nvSpPr>
        <p:spPr bwMode="auto">
          <a:xfrm>
            <a:off x="7069139" y="1844676"/>
            <a:ext cx="1520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>
                <a:solidFill>
                  <a:schemeClr val="accent2"/>
                </a:solidFill>
                <a:latin typeface="Arial Black" pitchFamily="34" charset="0"/>
              </a:rPr>
              <a:t>New Partner 53 yrs</a:t>
            </a:r>
          </a:p>
        </p:txBody>
      </p:sp>
      <p:sp>
        <p:nvSpPr>
          <p:cNvPr id="41" name="Text Box 105"/>
          <p:cNvSpPr txBox="1">
            <a:spLocks noChangeArrowheads="1"/>
          </p:cNvSpPr>
          <p:nvPr/>
        </p:nvSpPr>
        <p:spPr bwMode="auto">
          <a:xfrm>
            <a:off x="5197475" y="3644901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>
                <a:latin typeface="Arial Black" pitchFamily="34" charset="0"/>
              </a:rPr>
              <a:t>Carer role</a:t>
            </a:r>
          </a:p>
        </p:txBody>
      </p:sp>
      <p:pic>
        <p:nvPicPr>
          <p:cNvPr id="42" name="Picture 106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9" y="1412876"/>
            <a:ext cx="3905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07" descr="21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237541"/>
            <a:ext cx="43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8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20" y="2264212"/>
            <a:ext cx="2873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09" descr="21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1412875"/>
            <a:ext cx="563563" cy="833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110"/>
          <p:cNvSpPr>
            <a:spLocks noChangeArrowheads="1"/>
          </p:cNvSpPr>
          <p:nvPr/>
        </p:nvSpPr>
        <p:spPr bwMode="auto">
          <a:xfrm>
            <a:off x="1857376" y="1143000"/>
            <a:ext cx="1827213" cy="1925638"/>
          </a:xfrm>
          <a:prstGeom prst="ellipse">
            <a:avLst/>
          </a:prstGeom>
          <a:noFill/>
          <a:ln w="9525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1"/>
          <p:cNvSpPr>
            <a:spLocks noChangeArrowheads="1"/>
          </p:cNvSpPr>
          <p:nvPr/>
        </p:nvSpPr>
        <p:spPr bwMode="auto">
          <a:xfrm>
            <a:off x="3108325" y="1773239"/>
            <a:ext cx="565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 dirty="0">
                <a:solidFill>
                  <a:srgbClr val="FF0066"/>
                </a:solidFill>
                <a:latin typeface="Arial Black" pitchFamily="34" charset="0"/>
              </a:rPr>
              <a:t>24yrs</a:t>
            </a:r>
          </a:p>
        </p:txBody>
      </p:sp>
      <p:pic>
        <p:nvPicPr>
          <p:cNvPr id="48" name="Picture 112" descr="21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22000" contras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9" y="5013325"/>
            <a:ext cx="409575" cy="7000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13" descr="21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500438"/>
            <a:ext cx="419100" cy="774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114"/>
          <p:cNvSpPr txBox="1">
            <a:spLocks noChangeArrowheads="1"/>
          </p:cNvSpPr>
          <p:nvPr/>
        </p:nvSpPr>
        <p:spPr bwMode="auto">
          <a:xfrm>
            <a:off x="2389188" y="3789363"/>
            <a:ext cx="78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900">
                <a:latin typeface="Arial Black" pitchFamily="34" charset="0"/>
              </a:rPr>
              <a:t>Probation</a:t>
            </a:r>
          </a:p>
        </p:txBody>
      </p:sp>
      <p:sp>
        <p:nvSpPr>
          <p:cNvPr id="51" name="Rectangle 115"/>
          <p:cNvSpPr>
            <a:spLocks noChangeArrowheads="1"/>
          </p:cNvSpPr>
          <p:nvPr/>
        </p:nvSpPr>
        <p:spPr bwMode="auto">
          <a:xfrm>
            <a:off x="2173288" y="4292601"/>
            <a:ext cx="608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dirty="0">
                <a:solidFill>
                  <a:srgbClr val="FF0000"/>
                </a:solidFill>
                <a:latin typeface="Arial Black" pitchFamily="34" charset="0"/>
              </a:rPr>
              <a:t>29</a:t>
            </a:r>
            <a:r>
              <a:rPr lang="en-GB" altLang="en-US" sz="1000" b="1" i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GB" altLang="en-US" sz="1000" b="1" i="1" dirty="0" err="1">
                <a:solidFill>
                  <a:srgbClr val="FF0000"/>
                </a:solidFill>
                <a:latin typeface="Arial Black" pitchFamily="34" charset="0"/>
              </a:rPr>
              <a:t>yrs</a:t>
            </a:r>
            <a:endParaRPr lang="en-GB" altLang="en-US" sz="1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2" name="Rectangle 116"/>
          <p:cNvSpPr>
            <a:spLocks noChangeArrowheads="1"/>
          </p:cNvSpPr>
          <p:nvPr/>
        </p:nvSpPr>
        <p:spPr bwMode="auto">
          <a:xfrm>
            <a:off x="2173288" y="5734051"/>
            <a:ext cx="608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dirty="0">
                <a:solidFill>
                  <a:srgbClr val="FF0000"/>
                </a:solidFill>
                <a:latin typeface="Arial Black" pitchFamily="34" charset="0"/>
              </a:rPr>
              <a:t>19 </a:t>
            </a:r>
            <a:r>
              <a:rPr lang="en-GB" altLang="en-US" sz="1000" b="1" dirty="0" err="1">
                <a:solidFill>
                  <a:srgbClr val="FF0000"/>
                </a:solidFill>
                <a:latin typeface="Arial Black" pitchFamily="34" charset="0"/>
              </a:rPr>
              <a:t>yrs</a:t>
            </a:r>
            <a:endParaRPr lang="en-GB" altLang="en-US" sz="1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3" name="Oval 117"/>
          <p:cNvSpPr>
            <a:spLocks noChangeArrowheads="1"/>
          </p:cNvSpPr>
          <p:nvPr/>
        </p:nvSpPr>
        <p:spPr bwMode="auto">
          <a:xfrm>
            <a:off x="1884364" y="3213100"/>
            <a:ext cx="1284287" cy="1436688"/>
          </a:xfrm>
          <a:prstGeom prst="ellipse">
            <a:avLst/>
          </a:prstGeom>
          <a:noFill/>
          <a:ln w="9525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Oval 118"/>
          <p:cNvSpPr>
            <a:spLocks noChangeArrowheads="1"/>
          </p:cNvSpPr>
          <p:nvPr/>
        </p:nvSpPr>
        <p:spPr bwMode="auto">
          <a:xfrm>
            <a:off x="1884364" y="4868864"/>
            <a:ext cx="1368425" cy="1150937"/>
          </a:xfrm>
          <a:prstGeom prst="ellipse">
            <a:avLst/>
          </a:prstGeom>
          <a:noFill/>
          <a:ln w="9525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Line 119"/>
          <p:cNvSpPr>
            <a:spLocks noChangeShapeType="1"/>
          </p:cNvSpPr>
          <p:nvPr/>
        </p:nvSpPr>
        <p:spPr bwMode="auto">
          <a:xfrm>
            <a:off x="2460625" y="17732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Line 120"/>
          <p:cNvSpPr>
            <a:spLocks noChangeShapeType="1"/>
          </p:cNvSpPr>
          <p:nvPr/>
        </p:nvSpPr>
        <p:spPr bwMode="auto">
          <a:xfrm flipH="1">
            <a:off x="2820989" y="1989138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Line 121"/>
          <p:cNvSpPr>
            <a:spLocks noChangeShapeType="1"/>
          </p:cNvSpPr>
          <p:nvPr/>
        </p:nvSpPr>
        <p:spPr bwMode="auto">
          <a:xfrm flipV="1">
            <a:off x="2605089" y="1916114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Line 122"/>
          <p:cNvSpPr>
            <a:spLocks noChangeShapeType="1"/>
          </p:cNvSpPr>
          <p:nvPr/>
        </p:nvSpPr>
        <p:spPr bwMode="auto">
          <a:xfrm flipV="1">
            <a:off x="6276976" y="1557339"/>
            <a:ext cx="9366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Line 123"/>
          <p:cNvSpPr>
            <a:spLocks noChangeShapeType="1"/>
          </p:cNvSpPr>
          <p:nvPr/>
        </p:nvSpPr>
        <p:spPr bwMode="auto">
          <a:xfrm>
            <a:off x="6564314" y="4581526"/>
            <a:ext cx="1584325" cy="1008063"/>
          </a:xfrm>
          <a:prstGeom prst="line">
            <a:avLst/>
          </a:prstGeom>
          <a:noFill/>
          <a:ln w="127000">
            <a:solidFill>
              <a:srgbClr val="0000FF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GB"/>
          </a:p>
        </p:txBody>
      </p:sp>
      <p:sp>
        <p:nvSpPr>
          <p:cNvPr id="60" name="Line 124"/>
          <p:cNvSpPr>
            <a:spLocks noChangeShapeType="1"/>
          </p:cNvSpPr>
          <p:nvPr/>
        </p:nvSpPr>
        <p:spPr bwMode="auto">
          <a:xfrm flipH="1" flipV="1">
            <a:off x="6708776" y="4076700"/>
            <a:ext cx="2232025" cy="215900"/>
          </a:xfrm>
          <a:prstGeom prst="line">
            <a:avLst/>
          </a:prstGeom>
          <a:noFill/>
          <a:ln w="127000">
            <a:solidFill>
              <a:srgbClr val="0000FF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GB"/>
          </a:p>
        </p:txBody>
      </p:sp>
      <p:sp>
        <p:nvSpPr>
          <p:cNvPr id="61" name="Text Box 125"/>
          <p:cNvSpPr txBox="1">
            <a:spLocks noChangeArrowheads="1"/>
          </p:cNvSpPr>
          <p:nvPr/>
        </p:nvSpPr>
        <p:spPr bwMode="auto">
          <a:xfrm>
            <a:off x="2460625" y="5300663"/>
            <a:ext cx="78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900">
                <a:latin typeface="Arial Black" pitchFamily="34" charset="0"/>
              </a:rPr>
              <a:t>Offending</a:t>
            </a:r>
          </a:p>
        </p:txBody>
      </p:sp>
      <p:sp>
        <p:nvSpPr>
          <p:cNvPr id="62" name="Text Box 126"/>
          <p:cNvSpPr txBox="1">
            <a:spLocks noChangeArrowheads="1"/>
          </p:cNvSpPr>
          <p:nvPr/>
        </p:nvSpPr>
        <p:spPr bwMode="auto">
          <a:xfrm>
            <a:off x="7861301" y="5661026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GB" altLang="en-US" sz="900">
                <a:latin typeface="Arial Black" pitchFamily="34" charset="0"/>
              </a:rPr>
              <a:t>Self 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Esteem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NEET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Housing</a:t>
            </a:r>
          </a:p>
        </p:txBody>
      </p:sp>
      <p:sp>
        <p:nvSpPr>
          <p:cNvPr id="63" name="Text Box 127"/>
          <p:cNvSpPr txBox="1">
            <a:spLocks noChangeArrowheads="1"/>
          </p:cNvSpPr>
          <p:nvPr/>
        </p:nvSpPr>
        <p:spPr bwMode="auto">
          <a:xfrm>
            <a:off x="6781801" y="3213100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GB" altLang="en-US" sz="900">
                <a:latin typeface="Arial Black" pitchFamily="34" charset="0"/>
              </a:rPr>
              <a:t>Attendance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Behaviour</a:t>
            </a:r>
          </a:p>
        </p:txBody>
      </p:sp>
      <p:pic>
        <p:nvPicPr>
          <p:cNvPr id="64" name="Picture 128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8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9" y="5373689"/>
            <a:ext cx="460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29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8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6" y="3789364"/>
            <a:ext cx="460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30" descr="21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26000" contras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1557339"/>
            <a:ext cx="5588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31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276476"/>
            <a:ext cx="2873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132"/>
          <p:cNvSpPr>
            <a:spLocks noChangeArrowheads="1"/>
          </p:cNvSpPr>
          <p:nvPr/>
        </p:nvSpPr>
        <p:spPr bwMode="auto">
          <a:xfrm>
            <a:off x="2100264" y="2636839"/>
            <a:ext cx="523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 dirty="0">
                <a:solidFill>
                  <a:srgbClr val="FF0000"/>
                </a:solidFill>
                <a:latin typeface="Arial Black" pitchFamily="34" charset="0"/>
              </a:rPr>
              <a:t>9 </a:t>
            </a:r>
            <a:r>
              <a:rPr lang="en-GB" altLang="en-US" sz="1000" b="1" i="1" dirty="0" err="1">
                <a:solidFill>
                  <a:srgbClr val="FF0000"/>
                </a:solidFill>
                <a:latin typeface="Arial Black" pitchFamily="34" charset="0"/>
              </a:rPr>
              <a:t>yrs</a:t>
            </a:r>
            <a:endParaRPr lang="en-GB" altLang="en-US" sz="1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9" name="Rectangle 133"/>
          <p:cNvSpPr>
            <a:spLocks noChangeArrowheads="1"/>
          </p:cNvSpPr>
          <p:nvPr/>
        </p:nvSpPr>
        <p:spPr bwMode="auto">
          <a:xfrm>
            <a:off x="2532064" y="2636839"/>
            <a:ext cx="523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 dirty="0">
                <a:solidFill>
                  <a:srgbClr val="FF0000"/>
                </a:solidFill>
                <a:latin typeface="Arial Black" pitchFamily="34" charset="0"/>
              </a:rPr>
              <a:t>5 </a:t>
            </a:r>
            <a:r>
              <a:rPr lang="en-GB" altLang="en-US" sz="1000" b="1" i="1" dirty="0" err="1">
                <a:solidFill>
                  <a:srgbClr val="FF0000"/>
                </a:solidFill>
                <a:latin typeface="Arial Black" pitchFamily="34" charset="0"/>
              </a:rPr>
              <a:t>yrs</a:t>
            </a:r>
            <a:endParaRPr lang="en-GB" altLang="en-US" sz="1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0" name="Rectangle 134"/>
          <p:cNvSpPr>
            <a:spLocks noChangeArrowheads="1"/>
          </p:cNvSpPr>
          <p:nvPr/>
        </p:nvSpPr>
        <p:spPr bwMode="auto">
          <a:xfrm>
            <a:off x="2963863" y="2624575"/>
            <a:ext cx="709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 dirty="0">
                <a:solidFill>
                  <a:srgbClr val="FF0000"/>
                </a:solidFill>
                <a:latin typeface="Arial Black" pitchFamily="34" charset="0"/>
              </a:rPr>
              <a:t>4 </a:t>
            </a:r>
            <a:r>
              <a:rPr lang="en-GB" altLang="en-US" sz="1000" b="1" i="1" dirty="0" err="1">
                <a:solidFill>
                  <a:srgbClr val="FF0000"/>
                </a:solidFill>
                <a:latin typeface="Arial Black" pitchFamily="34" charset="0"/>
              </a:rPr>
              <a:t>yrs</a:t>
            </a:r>
            <a:endParaRPr lang="en-GB" altLang="en-US" sz="1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1" name="Line 135"/>
          <p:cNvSpPr>
            <a:spLocks noChangeShapeType="1"/>
          </p:cNvSpPr>
          <p:nvPr/>
        </p:nvSpPr>
        <p:spPr bwMode="auto">
          <a:xfrm flipH="1" flipV="1">
            <a:off x="3108326" y="1844676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GB"/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3942506" y="260648"/>
            <a:ext cx="39846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i="1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‘</a:t>
            </a:r>
            <a:r>
              <a:rPr lang="en-GB" altLang="en-US" sz="3200" b="1" i="1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Think Family’ approach</a:t>
            </a:r>
          </a:p>
        </p:txBody>
      </p:sp>
    </p:spTree>
    <p:extLst>
      <p:ext uri="{BB962C8B-B14F-4D97-AF65-F5344CB8AC3E}">
        <p14:creationId xmlns:p14="http://schemas.microsoft.com/office/powerpoint/2010/main" val="1278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317461" y="3106253"/>
            <a:ext cx="1524000" cy="1219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-100000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2000" b="1" dirty="0"/>
              <a:t>THE</a:t>
            </a:r>
          </a:p>
          <a:p>
            <a:pPr eaLnBrk="1" hangingPunct="1"/>
            <a:r>
              <a:rPr lang="en-GB" altLang="en-US" sz="2000" b="1" dirty="0"/>
              <a:t>FAMILY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15001" y="1219200"/>
            <a:ext cx="1997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Emotional Health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9226" y="1524001"/>
            <a:ext cx="1166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Eviction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38401" y="2667000"/>
            <a:ext cx="1837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Mental Health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756525" y="24003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257800" y="1905001"/>
            <a:ext cx="2001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Physical Health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162801" y="3581401"/>
            <a:ext cx="1058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Neglect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380414" y="3657601"/>
            <a:ext cx="1931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Poor Nutrition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88089" y="5257801"/>
            <a:ext cx="2916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Non School Attendance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09800" y="3810001"/>
            <a:ext cx="2109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Drugs &amp; Alcohol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578351" y="5867401"/>
            <a:ext cx="2613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Offending Behaviour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537326" y="4800601"/>
            <a:ext cx="2747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Anti-Social Behaviour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691438" y="2209800"/>
            <a:ext cx="2625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Learning Difficulties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667001" y="5334001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Worklessness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041525" y="4343401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School Exclusion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7561263" y="4114801"/>
            <a:ext cx="1954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Poor Parenting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200401" y="3048001"/>
            <a:ext cx="1298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Smoking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2070101" y="1258670"/>
            <a:ext cx="1706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 dirty="0"/>
              <a:t>Domestic Violence</a:t>
            </a:r>
            <a:endParaRPr lang="en-GB" altLang="en-US" b="1" dirty="0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7688263" y="1524001"/>
            <a:ext cx="2500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 dirty="0"/>
              <a:t>S**</a:t>
            </a:r>
            <a:r>
              <a:rPr lang="en-GB" altLang="en-US" b="1" dirty="0" err="1"/>
              <a:t>ual</a:t>
            </a:r>
            <a:r>
              <a:rPr lang="en-GB" altLang="en-US" b="1" dirty="0"/>
              <a:t> Exploitation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362201" y="2057401"/>
            <a:ext cx="2652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 dirty="0"/>
              <a:t>Persistent Runaways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810000" y="4800601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School Exclusion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8161339" y="2667001"/>
            <a:ext cx="73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Debt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2057401" y="4876801"/>
            <a:ext cx="1298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NEET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543801" y="3124201"/>
            <a:ext cx="2411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b="1"/>
              <a:t>Teenage Pregnancy</a:t>
            </a:r>
          </a:p>
        </p:txBody>
      </p:sp>
      <p:cxnSp>
        <p:nvCxnSpPr>
          <p:cNvPr id="28" name="AutoShape 38"/>
          <p:cNvCxnSpPr>
            <a:cxnSpLocks noChangeShapeType="1"/>
            <a:stCxn id="5" idx="0"/>
            <a:endCxn id="4" idx="7"/>
          </p:cNvCxnSpPr>
          <p:nvPr/>
        </p:nvCxnSpPr>
        <p:spPr bwMode="auto">
          <a:xfrm rot="16200000" flipH="1" flipV="1">
            <a:off x="5633107" y="2204369"/>
            <a:ext cx="2065601" cy="95262"/>
          </a:xfrm>
          <a:prstGeom prst="curvedConnector5">
            <a:avLst>
              <a:gd name="adj1" fmla="val -11067"/>
              <a:gd name="adj2" fmla="val -1288172"/>
              <a:gd name="adj3" fmla="val 612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39"/>
          <p:cNvCxnSpPr>
            <a:cxnSpLocks noChangeShapeType="1"/>
            <a:endCxn id="4" idx="1"/>
          </p:cNvCxnSpPr>
          <p:nvPr/>
        </p:nvCxnSpPr>
        <p:spPr bwMode="auto">
          <a:xfrm>
            <a:off x="3564861" y="2496653"/>
            <a:ext cx="1976438" cy="787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40"/>
          <p:cNvCxnSpPr>
            <a:cxnSpLocks noChangeShapeType="1"/>
            <a:stCxn id="6" idx="2"/>
            <a:endCxn id="4" idx="1"/>
          </p:cNvCxnSpPr>
          <p:nvPr/>
        </p:nvCxnSpPr>
        <p:spPr bwMode="auto">
          <a:xfrm rot="16200000" flipH="1">
            <a:off x="4344595" y="2088750"/>
            <a:ext cx="1394088" cy="99801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42"/>
          <p:cNvCxnSpPr>
            <a:cxnSpLocks noChangeShapeType="1"/>
            <a:endCxn id="4" idx="2"/>
          </p:cNvCxnSpPr>
          <p:nvPr/>
        </p:nvCxnSpPr>
        <p:spPr bwMode="auto">
          <a:xfrm>
            <a:off x="3336261" y="1963253"/>
            <a:ext cx="1981200" cy="1752600"/>
          </a:xfrm>
          <a:prstGeom prst="curvedConnector3">
            <a:avLst>
              <a:gd name="adj1" fmla="val -7884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43"/>
          <p:cNvCxnSpPr>
            <a:cxnSpLocks noChangeShapeType="1"/>
            <a:stCxn id="9" idx="2"/>
            <a:endCxn id="4" idx="0"/>
          </p:cNvCxnSpPr>
          <p:nvPr/>
        </p:nvCxnSpPr>
        <p:spPr bwMode="auto">
          <a:xfrm rot="5400000">
            <a:off x="5751820" y="2599354"/>
            <a:ext cx="834540" cy="17925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44"/>
          <p:cNvCxnSpPr>
            <a:cxnSpLocks noChangeShapeType="1"/>
            <a:stCxn id="7" idx="3"/>
            <a:endCxn id="4" idx="1"/>
          </p:cNvCxnSpPr>
          <p:nvPr/>
        </p:nvCxnSpPr>
        <p:spPr bwMode="auto">
          <a:xfrm>
            <a:off x="4257676" y="2850357"/>
            <a:ext cx="1282971" cy="43444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45"/>
          <p:cNvCxnSpPr>
            <a:cxnSpLocks noChangeShapeType="1"/>
            <a:stCxn id="20" idx="3"/>
            <a:endCxn id="4" idx="2"/>
          </p:cNvCxnSpPr>
          <p:nvPr/>
        </p:nvCxnSpPr>
        <p:spPr bwMode="auto">
          <a:xfrm>
            <a:off x="4498975" y="3231357"/>
            <a:ext cx="818486" cy="4844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46"/>
          <p:cNvCxnSpPr>
            <a:cxnSpLocks noChangeShapeType="1"/>
            <a:stCxn id="22" idx="2"/>
            <a:endCxn id="4" idx="7"/>
          </p:cNvCxnSpPr>
          <p:nvPr/>
        </p:nvCxnSpPr>
        <p:spPr bwMode="auto">
          <a:xfrm rot="5400000">
            <a:off x="7081304" y="1427687"/>
            <a:ext cx="1394088" cy="232014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47"/>
          <p:cNvCxnSpPr>
            <a:cxnSpLocks noChangeShapeType="1"/>
            <a:endCxn id="4" idx="7"/>
          </p:cNvCxnSpPr>
          <p:nvPr/>
        </p:nvCxnSpPr>
        <p:spPr bwMode="auto">
          <a:xfrm rot="10800000" flipV="1">
            <a:off x="6617625" y="2725253"/>
            <a:ext cx="2281237" cy="558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48"/>
          <p:cNvCxnSpPr>
            <a:cxnSpLocks noChangeShapeType="1"/>
            <a:stCxn id="25" idx="2"/>
            <a:endCxn id="4" idx="7"/>
          </p:cNvCxnSpPr>
          <p:nvPr/>
        </p:nvCxnSpPr>
        <p:spPr bwMode="auto">
          <a:xfrm rot="5400000">
            <a:off x="7449207" y="2202782"/>
            <a:ext cx="251088" cy="19129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49"/>
          <p:cNvCxnSpPr>
            <a:cxnSpLocks noChangeShapeType="1"/>
            <a:endCxn id="4" idx="6"/>
          </p:cNvCxnSpPr>
          <p:nvPr/>
        </p:nvCxnSpPr>
        <p:spPr bwMode="auto">
          <a:xfrm rot="10800000" flipV="1">
            <a:off x="6841461" y="3563453"/>
            <a:ext cx="1828800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50"/>
          <p:cNvCxnSpPr>
            <a:cxnSpLocks noChangeShapeType="1"/>
            <a:stCxn id="11" idx="3"/>
            <a:endCxn id="4" idx="5"/>
          </p:cNvCxnSpPr>
          <p:nvPr/>
        </p:nvCxnSpPr>
        <p:spPr bwMode="auto">
          <a:xfrm flipH="1">
            <a:off x="6618276" y="3840957"/>
            <a:ext cx="3694124" cy="305948"/>
          </a:xfrm>
          <a:prstGeom prst="curvedConnector4">
            <a:avLst>
              <a:gd name="adj1" fmla="val -6188"/>
              <a:gd name="adj2" fmla="val 2330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51"/>
          <p:cNvCxnSpPr>
            <a:cxnSpLocks noChangeShapeType="1"/>
            <a:stCxn id="10" idx="2"/>
            <a:endCxn id="4" idx="6"/>
          </p:cNvCxnSpPr>
          <p:nvPr/>
        </p:nvCxnSpPr>
        <p:spPr bwMode="auto">
          <a:xfrm rot="5400000" flipH="1">
            <a:off x="7150717" y="3406599"/>
            <a:ext cx="232260" cy="850771"/>
          </a:xfrm>
          <a:prstGeom prst="curvedConnector4">
            <a:avLst>
              <a:gd name="adj1" fmla="val -98424"/>
              <a:gd name="adj2" fmla="val 8111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52"/>
          <p:cNvCxnSpPr>
            <a:cxnSpLocks noChangeShapeType="1"/>
            <a:stCxn id="19" idx="1"/>
            <a:endCxn id="4" idx="6"/>
          </p:cNvCxnSpPr>
          <p:nvPr/>
        </p:nvCxnSpPr>
        <p:spPr bwMode="auto">
          <a:xfrm rot="10800000">
            <a:off x="6841461" y="3715853"/>
            <a:ext cx="719802" cy="58230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53"/>
          <p:cNvCxnSpPr>
            <a:cxnSpLocks noChangeShapeType="1"/>
            <a:stCxn id="14" idx="0"/>
            <a:endCxn id="4" idx="4"/>
          </p:cNvCxnSpPr>
          <p:nvPr/>
        </p:nvCxnSpPr>
        <p:spPr bwMode="auto">
          <a:xfrm rot="5400000" flipH="1" flipV="1">
            <a:off x="5211190" y="4999128"/>
            <a:ext cx="1541947" cy="19459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54"/>
          <p:cNvCxnSpPr>
            <a:cxnSpLocks noChangeShapeType="1"/>
            <a:endCxn id="4" idx="4"/>
          </p:cNvCxnSpPr>
          <p:nvPr/>
        </p:nvCxnSpPr>
        <p:spPr bwMode="auto">
          <a:xfrm rot="5400000" flipH="1">
            <a:off x="5660361" y="4744553"/>
            <a:ext cx="914400" cy="76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55"/>
          <p:cNvCxnSpPr>
            <a:cxnSpLocks noChangeShapeType="1"/>
            <a:stCxn id="15" idx="0"/>
            <a:endCxn id="4" idx="5"/>
          </p:cNvCxnSpPr>
          <p:nvPr/>
        </p:nvCxnSpPr>
        <p:spPr bwMode="auto">
          <a:xfrm rot="16200000" flipV="1">
            <a:off x="6937946" y="3827238"/>
            <a:ext cx="653695" cy="12930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56"/>
          <p:cNvCxnSpPr>
            <a:cxnSpLocks noChangeShapeType="1"/>
            <a:stCxn id="17" idx="0"/>
            <a:endCxn id="4" idx="3"/>
          </p:cNvCxnSpPr>
          <p:nvPr/>
        </p:nvCxnSpPr>
        <p:spPr bwMode="auto">
          <a:xfrm rot="5400000" flipH="1" flipV="1">
            <a:off x="3952396" y="3745749"/>
            <a:ext cx="1187095" cy="198940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57"/>
          <p:cNvCxnSpPr>
            <a:cxnSpLocks noChangeShapeType="1"/>
            <a:stCxn id="24" idx="0"/>
            <a:endCxn id="4" idx="4"/>
          </p:cNvCxnSpPr>
          <p:nvPr/>
        </p:nvCxnSpPr>
        <p:spPr bwMode="auto">
          <a:xfrm rot="5400000" flipH="1" flipV="1">
            <a:off x="5248496" y="3969634"/>
            <a:ext cx="475147" cy="118678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58"/>
          <p:cNvCxnSpPr>
            <a:cxnSpLocks noChangeShapeType="1"/>
            <a:stCxn id="26" idx="0"/>
            <a:endCxn id="4" idx="3"/>
          </p:cNvCxnSpPr>
          <p:nvPr/>
        </p:nvCxnSpPr>
        <p:spPr bwMode="auto">
          <a:xfrm rot="5400000" flipH="1" flipV="1">
            <a:off x="3758721" y="3094874"/>
            <a:ext cx="729895" cy="283395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59"/>
          <p:cNvCxnSpPr>
            <a:cxnSpLocks noChangeShapeType="1"/>
            <a:endCxn id="4" idx="3"/>
          </p:cNvCxnSpPr>
          <p:nvPr/>
        </p:nvCxnSpPr>
        <p:spPr bwMode="auto">
          <a:xfrm flipV="1">
            <a:off x="3031461" y="4147653"/>
            <a:ext cx="2509838" cy="177800"/>
          </a:xfrm>
          <a:prstGeom prst="curvedConnector4">
            <a:avLst>
              <a:gd name="adj1" fmla="val 45542"/>
              <a:gd name="adj2" fmla="val -12856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60"/>
          <p:cNvCxnSpPr>
            <a:cxnSpLocks noChangeShapeType="1"/>
            <a:stCxn id="13" idx="3"/>
            <a:endCxn id="4" idx="2"/>
          </p:cNvCxnSpPr>
          <p:nvPr/>
        </p:nvCxnSpPr>
        <p:spPr bwMode="auto">
          <a:xfrm flipV="1">
            <a:off x="4319589" y="3715853"/>
            <a:ext cx="997873" cy="27750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/>
          <p:cNvSpPr/>
          <p:nvPr/>
        </p:nvSpPr>
        <p:spPr>
          <a:xfrm>
            <a:off x="5050011" y="332657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i="1" kern="0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The Issues</a:t>
            </a:r>
            <a:endParaRPr lang="en-GB" altLang="en-US" sz="3200" b="1" i="1" kern="0" dirty="0">
              <a:solidFill>
                <a:schemeClr val="tx2">
                  <a:lumMod val="40000"/>
                  <a:lumOff val="6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24095" y="332657"/>
            <a:ext cx="4047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i="1" kern="0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The Agencies Involved </a:t>
            </a:r>
            <a:endParaRPr lang="en-GB" altLang="en-US" sz="3200" b="1" i="1" kern="0" dirty="0">
              <a:solidFill>
                <a:schemeClr val="tx2">
                  <a:lumMod val="40000"/>
                  <a:lumOff val="6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17" name="Diagram 9"/>
          <p:cNvGrpSpPr>
            <a:grpSpLocks/>
          </p:cNvGrpSpPr>
          <p:nvPr/>
        </p:nvGrpSpPr>
        <p:grpSpPr bwMode="auto">
          <a:xfrm>
            <a:off x="2144713" y="1295400"/>
            <a:ext cx="8280400" cy="4800600"/>
            <a:chOff x="1828" y="-63"/>
            <a:chExt cx="8266" cy="8993"/>
          </a:xfrm>
        </p:grpSpPr>
        <p:sp>
          <p:nvSpPr>
            <p:cNvPr id="18" name="_s5167"/>
            <p:cNvSpPr>
              <a:spLocks noChangeShapeType="1"/>
            </p:cNvSpPr>
            <p:nvPr/>
          </p:nvSpPr>
          <p:spPr bwMode="auto">
            <a:xfrm flipH="1" flipV="1">
              <a:off x="4802" y="1634"/>
              <a:ext cx="988" cy="2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_s5168"/>
            <p:cNvSpPr>
              <a:spLocks noChangeArrowheads="1"/>
            </p:cNvSpPr>
            <p:nvPr/>
          </p:nvSpPr>
          <p:spPr bwMode="auto">
            <a:xfrm>
              <a:off x="4182" y="772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Social Care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(Referrer)</a:t>
              </a:r>
            </a:p>
          </p:txBody>
        </p:sp>
        <p:sp>
          <p:nvSpPr>
            <p:cNvPr id="20" name="_s5169"/>
            <p:cNvSpPr>
              <a:spLocks noChangeShapeType="1"/>
            </p:cNvSpPr>
            <p:nvPr/>
          </p:nvSpPr>
          <p:spPr bwMode="auto">
            <a:xfrm flipH="1" flipV="1">
              <a:off x="3820" y="2291"/>
              <a:ext cx="1825" cy="182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_s5170"/>
            <p:cNvSpPr>
              <a:spLocks noChangeArrowheads="1"/>
            </p:cNvSpPr>
            <p:nvPr/>
          </p:nvSpPr>
          <p:spPr bwMode="auto">
            <a:xfrm>
              <a:off x="3054" y="1526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Elected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Member</a:t>
              </a:r>
            </a:p>
          </p:txBody>
        </p:sp>
        <p:sp>
          <p:nvSpPr>
            <p:cNvPr id="22" name="_s5171"/>
            <p:cNvSpPr>
              <a:spLocks noChangeShapeType="1"/>
            </p:cNvSpPr>
            <p:nvPr/>
          </p:nvSpPr>
          <p:spPr bwMode="auto">
            <a:xfrm flipH="1" flipV="1">
              <a:off x="3164" y="3274"/>
              <a:ext cx="2384" cy="98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_s5172"/>
            <p:cNvSpPr>
              <a:spLocks noChangeArrowheads="1"/>
            </p:cNvSpPr>
            <p:nvPr/>
          </p:nvSpPr>
          <p:spPr bwMode="auto">
            <a:xfrm>
              <a:off x="2301" y="2654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Job Centre Plus</a:t>
              </a:r>
            </a:p>
          </p:txBody>
        </p:sp>
        <p:sp>
          <p:nvSpPr>
            <p:cNvPr id="24" name="_s5173"/>
            <p:cNvSpPr>
              <a:spLocks noChangeShapeType="1"/>
            </p:cNvSpPr>
            <p:nvPr/>
          </p:nvSpPr>
          <p:spPr bwMode="auto">
            <a:xfrm flipH="1">
              <a:off x="2934" y="4431"/>
              <a:ext cx="258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_s5174"/>
            <p:cNvSpPr>
              <a:spLocks noChangeArrowheads="1"/>
            </p:cNvSpPr>
            <p:nvPr/>
          </p:nvSpPr>
          <p:spPr bwMode="auto">
            <a:xfrm>
              <a:off x="2037" y="3985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Primary School</a:t>
              </a:r>
            </a:p>
          </p:txBody>
        </p:sp>
        <p:sp>
          <p:nvSpPr>
            <p:cNvPr id="26" name="_s5175"/>
            <p:cNvSpPr>
              <a:spLocks noChangeShapeType="1"/>
            </p:cNvSpPr>
            <p:nvPr/>
          </p:nvSpPr>
          <p:spPr bwMode="auto">
            <a:xfrm flipH="1">
              <a:off x="3165" y="4602"/>
              <a:ext cx="2383" cy="99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_s5176"/>
            <p:cNvSpPr>
              <a:spLocks noChangeArrowheads="1"/>
            </p:cNvSpPr>
            <p:nvPr/>
          </p:nvSpPr>
          <p:spPr bwMode="auto">
            <a:xfrm>
              <a:off x="2302" y="5316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Education Welfare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(Referrer</a:t>
              </a:r>
              <a:r>
                <a:rPr lang="en-GB" altLang="en-US" sz="1200" b="1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)</a:t>
              </a:r>
              <a:endParaRPr lang="en-GB" altLang="en-US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_s5177"/>
            <p:cNvSpPr>
              <a:spLocks noChangeShapeType="1"/>
            </p:cNvSpPr>
            <p:nvPr/>
          </p:nvSpPr>
          <p:spPr bwMode="auto">
            <a:xfrm flipH="1">
              <a:off x="3822" y="4747"/>
              <a:ext cx="1823" cy="182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_s5178"/>
            <p:cNvSpPr>
              <a:spLocks noChangeArrowheads="1"/>
            </p:cNvSpPr>
            <p:nvPr/>
          </p:nvSpPr>
          <p:spPr bwMode="auto">
            <a:xfrm>
              <a:off x="3057" y="6444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Womens Aid</a:t>
              </a:r>
            </a:p>
          </p:txBody>
        </p:sp>
        <p:sp>
          <p:nvSpPr>
            <p:cNvPr id="30" name="_s5179"/>
            <p:cNvSpPr>
              <a:spLocks noChangeShapeType="1"/>
            </p:cNvSpPr>
            <p:nvPr/>
          </p:nvSpPr>
          <p:spPr bwMode="auto">
            <a:xfrm flipH="1">
              <a:off x="4805" y="4844"/>
              <a:ext cx="985" cy="238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_s5180"/>
            <p:cNvSpPr>
              <a:spLocks noChangeArrowheads="1"/>
            </p:cNvSpPr>
            <p:nvPr/>
          </p:nvSpPr>
          <p:spPr bwMode="auto">
            <a:xfrm>
              <a:off x="4186" y="7197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Behaviour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Support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Team</a:t>
              </a:r>
            </a:p>
          </p:txBody>
        </p:sp>
        <p:sp>
          <p:nvSpPr>
            <p:cNvPr id="32" name="_s5181"/>
            <p:cNvSpPr>
              <a:spLocks noChangeShapeType="1"/>
            </p:cNvSpPr>
            <p:nvPr/>
          </p:nvSpPr>
          <p:spPr bwMode="auto">
            <a:xfrm>
              <a:off x="5961" y="4878"/>
              <a:ext cx="3" cy="258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_s5182"/>
            <p:cNvSpPr>
              <a:spLocks noChangeArrowheads="1"/>
            </p:cNvSpPr>
            <p:nvPr/>
          </p:nvSpPr>
          <p:spPr bwMode="auto">
            <a:xfrm>
              <a:off x="5517" y="7460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Youth Offending Team</a:t>
              </a:r>
              <a:endParaRPr lang="en-GB" alt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_s5183"/>
            <p:cNvSpPr>
              <a:spLocks noChangeShapeType="1"/>
            </p:cNvSpPr>
            <p:nvPr/>
          </p:nvSpPr>
          <p:spPr bwMode="auto">
            <a:xfrm>
              <a:off x="6132" y="4844"/>
              <a:ext cx="991" cy="238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_s5184"/>
            <p:cNvSpPr>
              <a:spLocks noChangeArrowheads="1"/>
            </p:cNvSpPr>
            <p:nvPr/>
          </p:nvSpPr>
          <p:spPr bwMode="auto">
            <a:xfrm>
              <a:off x="6847" y="7194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Private Landlord</a:t>
              </a:r>
              <a:endParaRPr lang="en-GB" altLang="en-US" sz="1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_s5185"/>
            <p:cNvSpPr>
              <a:spLocks noChangeShapeType="1"/>
            </p:cNvSpPr>
            <p:nvPr/>
          </p:nvSpPr>
          <p:spPr bwMode="auto">
            <a:xfrm>
              <a:off x="6277" y="4747"/>
              <a:ext cx="1828" cy="18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_s5186"/>
            <p:cNvSpPr>
              <a:spLocks noChangeArrowheads="1"/>
            </p:cNvSpPr>
            <p:nvPr/>
          </p:nvSpPr>
          <p:spPr bwMode="auto">
            <a:xfrm>
              <a:off x="7974" y="6440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Youth Inclusion Project</a:t>
              </a:r>
            </a:p>
          </p:txBody>
        </p:sp>
        <p:sp>
          <p:nvSpPr>
            <p:cNvPr id="38" name="_s5187"/>
            <p:cNvSpPr>
              <a:spLocks noChangeShapeType="1"/>
            </p:cNvSpPr>
            <p:nvPr/>
          </p:nvSpPr>
          <p:spPr bwMode="auto">
            <a:xfrm>
              <a:off x="6374" y="4602"/>
              <a:ext cx="2387" cy="98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_s5188"/>
            <p:cNvSpPr>
              <a:spLocks noChangeArrowheads="1"/>
            </p:cNvSpPr>
            <p:nvPr/>
          </p:nvSpPr>
          <p:spPr bwMode="auto">
            <a:xfrm>
              <a:off x="8727" y="5312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Environmental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Health</a:t>
              </a:r>
            </a:p>
          </p:txBody>
        </p:sp>
        <p:sp>
          <p:nvSpPr>
            <p:cNvPr id="40" name="_s5189"/>
            <p:cNvSpPr>
              <a:spLocks noChangeShapeType="1"/>
            </p:cNvSpPr>
            <p:nvPr/>
          </p:nvSpPr>
          <p:spPr bwMode="auto">
            <a:xfrm>
              <a:off x="6408" y="4430"/>
              <a:ext cx="2583" cy="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_s5190"/>
            <p:cNvSpPr>
              <a:spLocks noChangeArrowheads="1"/>
            </p:cNvSpPr>
            <p:nvPr/>
          </p:nvSpPr>
          <p:spPr bwMode="auto">
            <a:xfrm>
              <a:off x="8991" y="3981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Paediatrician </a:t>
              </a:r>
              <a:endParaRPr lang="en-GB" altLang="en-US" sz="1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_s5191"/>
            <p:cNvSpPr>
              <a:spLocks noChangeShapeType="1"/>
            </p:cNvSpPr>
            <p:nvPr/>
          </p:nvSpPr>
          <p:spPr bwMode="auto">
            <a:xfrm flipV="1">
              <a:off x="6374" y="3271"/>
              <a:ext cx="2386" cy="98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_s5192"/>
            <p:cNvSpPr>
              <a:spLocks noChangeArrowheads="1"/>
            </p:cNvSpPr>
            <p:nvPr/>
          </p:nvSpPr>
          <p:spPr bwMode="auto">
            <a:xfrm>
              <a:off x="8725" y="2651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Welfare &amp; Debt Advice Service</a:t>
              </a:r>
            </a:p>
          </p:txBody>
        </p:sp>
        <p:sp>
          <p:nvSpPr>
            <p:cNvPr id="44" name="_s5193"/>
            <p:cNvSpPr>
              <a:spLocks noChangeShapeType="1"/>
            </p:cNvSpPr>
            <p:nvPr/>
          </p:nvSpPr>
          <p:spPr bwMode="auto">
            <a:xfrm flipV="1">
              <a:off x="6277" y="2289"/>
              <a:ext cx="1826" cy="182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_s5194"/>
            <p:cNvSpPr>
              <a:spLocks noChangeArrowheads="1"/>
            </p:cNvSpPr>
            <p:nvPr/>
          </p:nvSpPr>
          <p:spPr bwMode="auto">
            <a:xfrm>
              <a:off x="7971" y="1524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Connexions</a:t>
              </a:r>
            </a:p>
          </p:txBody>
        </p:sp>
        <p:sp>
          <p:nvSpPr>
            <p:cNvPr id="46" name="_s5195"/>
            <p:cNvSpPr>
              <a:spLocks noChangeShapeType="1"/>
            </p:cNvSpPr>
            <p:nvPr/>
          </p:nvSpPr>
          <p:spPr bwMode="auto">
            <a:xfrm flipV="1">
              <a:off x="6132" y="1633"/>
              <a:ext cx="988" cy="238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_s5196"/>
            <p:cNvSpPr>
              <a:spLocks noChangeArrowheads="1"/>
            </p:cNvSpPr>
            <p:nvPr/>
          </p:nvSpPr>
          <p:spPr bwMode="auto">
            <a:xfrm>
              <a:off x="6843" y="771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APAS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 (Alcohol Service)</a:t>
              </a:r>
            </a:p>
          </p:txBody>
        </p:sp>
        <p:sp>
          <p:nvSpPr>
            <p:cNvPr id="48" name="_s5197"/>
            <p:cNvSpPr>
              <a:spLocks noChangeShapeType="1"/>
            </p:cNvSpPr>
            <p:nvPr/>
          </p:nvSpPr>
          <p:spPr bwMode="auto">
            <a:xfrm flipV="1">
              <a:off x="5961" y="1403"/>
              <a:ext cx="0" cy="258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_s5198"/>
            <p:cNvSpPr>
              <a:spLocks noChangeArrowheads="1"/>
            </p:cNvSpPr>
            <p:nvPr/>
          </p:nvSpPr>
          <p:spPr bwMode="auto">
            <a:xfrm>
              <a:off x="5513" y="507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Police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(Referrer)</a:t>
              </a:r>
            </a:p>
          </p:txBody>
        </p:sp>
        <p:sp>
          <p:nvSpPr>
            <p:cNvPr id="50" name="_s5199"/>
            <p:cNvSpPr>
              <a:spLocks noChangeArrowheads="1"/>
            </p:cNvSpPr>
            <p:nvPr/>
          </p:nvSpPr>
          <p:spPr bwMode="auto">
            <a:xfrm>
              <a:off x="5513" y="3985"/>
              <a:ext cx="896" cy="89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folHlink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>
                  <a:solidFill>
                    <a:schemeClr val="accent2"/>
                  </a:solidFill>
                  <a:latin typeface="Cooper Black" pitchFamily="18" charset="0"/>
                  <a:cs typeface="Times New Roman" pitchFamily="18" charset="0"/>
                </a:rPr>
                <a:t>Family</a:t>
              </a:r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5502" y="1912"/>
              <a:ext cx="935" cy="93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ASB Team</a:t>
              </a:r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6879" y="2316"/>
              <a:ext cx="936" cy="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Further Education</a:t>
              </a:r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6879" y="5418"/>
              <a:ext cx="937" cy="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Youth Service</a:t>
              </a:r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5502" y="5688"/>
              <a:ext cx="935" cy="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Probation</a:t>
              </a:r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7646" y="3934"/>
              <a:ext cx="935" cy="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Diabetes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Nurse</a:t>
              </a:r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4046" y="2450"/>
              <a:ext cx="1073" cy="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Neighbours</a:t>
              </a:r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3434" y="3934"/>
              <a:ext cx="937" cy="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Secondary School</a:t>
              </a:r>
              <a:endParaRPr lang="en-GB" alt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4122" y="5284"/>
              <a:ext cx="937" cy="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b="1">
                  <a:latin typeface="Arial" charset="0"/>
                  <a:cs typeface="Times New Roman" pitchFamily="18" charset="0"/>
                </a:rPr>
                <a:t>Counselling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8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Look at the bigger picture- consider the whole family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04126996"/>
              </p:ext>
            </p:extLst>
          </p:nvPr>
        </p:nvGraphicFramePr>
        <p:xfrm>
          <a:off x="685799" y="1920240"/>
          <a:ext cx="4553713" cy="345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959645"/>
              </p:ext>
            </p:extLst>
          </p:nvPr>
        </p:nvGraphicFramePr>
        <p:xfrm>
          <a:off x="5730239" y="1920239"/>
          <a:ext cx="4553713" cy="345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68186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0344481"/>
              </p:ext>
            </p:extLst>
          </p:nvPr>
        </p:nvGraphicFramePr>
        <p:xfrm>
          <a:off x="685800" y="886968"/>
          <a:ext cx="4800600" cy="4488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533195"/>
              </p:ext>
            </p:extLst>
          </p:nvPr>
        </p:nvGraphicFramePr>
        <p:xfrm>
          <a:off x="5830824" y="749808"/>
          <a:ext cx="5032248" cy="462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2870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Making sure the child’s voice is heard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Berlin Sans FB" panose="020E0602020502020306" pitchFamily="34" charset="0"/>
              </a:rPr>
              <a:t>Ensure that the child has a positive relationship with the worker 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Be creative about how you gather the child’s wishes and feelings.  Use tools, games, general discussion, engaging them in ACTIVITIES THAT ARE OF INTEREST TO THEM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Be honest with them by giving the child accurate information about what is happening 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Do not make any promises to the child/young person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Invite the children to make recommendations about what they think needs to happen or who needs to be involved to make positive changes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02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Questions to consider in planning assessments: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Berlin Sans FB" panose="020E0602020502020306" pitchFamily="34" charset="0"/>
              </a:rPr>
              <a:t>Who will undertake the assessment and what resources will be needed?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Who in the family will be included and how will they be involved- including absent or wider family and other significant to the child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What other agencies can contribute towards the assessment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Are there any communication needs- if so what are they?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What method of collecting information  will be used?  What tools will you use?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What information have you already got?</a:t>
            </a:r>
          </a:p>
        </p:txBody>
      </p:sp>
    </p:spTree>
    <p:extLst>
      <p:ext uri="{BB962C8B-B14F-4D97-AF65-F5344CB8AC3E}">
        <p14:creationId xmlns:p14="http://schemas.microsoft.com/office/powerpoint/2010/main" val="2938878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457200"/>
            <a:ext cx="10394707" cy="4917385"/>
          </a:xfrm>
        </p:spPr>
        <p:txBody>
          <a:bodyPr/>
          <a:lstStyle/>
          <a:p>
            <a:r>
              <a:rPr lang="en-GB" dirty="0">
                <a:latin typeface="Berlin Sans FB" panose="020E0602020502020306" pitchFamily="34" charset="0"/>
              </a:rPr>
              <a:t>What other sources of knowledge about the child and family are available and how will other agencies and professionals who know the family be involved</a:t>
            </a:r>
            <a:r>
              <a:rPr lang="en-GB" dirty="0" smtClean="0">
                <a:latin typeface="Berlin Sans FB" panose="020E0602020502020306" pitchFamily="34" charset="0"/>
              </a:rPr>
              <a:t>?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What are the timescales for the assessment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How will the information be recorded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How will it be analysed- and how will this formulate the action plan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When will the outcomes be discussed and how will this information be shared with the family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86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Please watch the following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Berlin Sans FB" panose="020E0602020502020306" pitchFamily="34" charset="0"/>
              </a:rPr>
              <a:t>If this was your first assessment session/ meeting with the parent you are working with what questions would you ask the mother to gather further information?</a:t>
            </a:r>
            <a:endParaRPr lang="en-GB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649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we do once the assessment is complete?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latin typeface="Berlin Sans FB" panose="020E0602020502020306" pitchFamily="34" charset="0"/>
              </a:rPr>
              <a:t>Analyse the information and reach a professional judgement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Make decisions based on the information in order to plan interventions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Intervene, or signpost to relevant services to complete the required work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Ascertain whether a further assessment is necessary depending on the issues that have been identified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Evaluate and review the progress</a:t>
            </a:r>
          </a:p>
        </p:txBody>
      </p:sp>
    </p:spTree>
    <p:extLst>
      <p:ext uri="{BB962C8B-B14F-4D97-AF65-F5344CB8AC3E}">
        <p14:creationId xmlns:p14="http://schemas.microsoft.com/office/powerpoint/2010/main" val="388822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latin typeface="Berlin Sans FB" panose="020E0602020502020306" pitchFamily="34" charset="0"/>
                <a:ea typeface="Batang" panose="02030600000101010101" pitchFamily="18" charset="-127"/>
              </a:rPr>
              <a:t>Knowledge of what needs to be included in order to write a good assessment</a:t>
            </a:r>
          </a:p>
          <a:p>
            <a:r>
              <a:rPr lang="en-GB" dirty="0" smtClean="0">
                <a:latin typeface="Berlin Sans FB" panose="020E0602020502020306" pitchFamily="34" charset="0"/>
                <a:ea typeface="Batang" panose="02030600000101010101" pitchFamily="18" charset="-127"/>
              </a:rPr>
              <a:t>Tools of how to get information to inform assessments </a:t>
            </a:r>
          </a:p>
          <a:p>
            <a:r>
              <a:rPr lang="en-GB" dirty="0" smtClean="0">
                <a:latin typeface="Berlin Sans FB" panose="020E0602020502020306" pitchFamily="34" charset="0"/>
                <a:ea typeface="Batang" panose="02030600000101010101" pitchFamily="18" charset="-127"/>
              </a:rPr>
              <a:t>Capturing the voice of the child and creative ways to do this</a:t>
            </a:r>
          </a:p>
          <a:p>
            <a:r>
              <a:rPr lang="en-GB" dirty="0" smtClean="0">
                <a:latin typeface="Berlin Sans FB" panose="020E0602020502020306" pitchFamily="34" charset="0"/>
                <a:ea typeface="Batang" panose="02030600000101010101" pitchFamily="18" charset="-127"/>
              </a:rPr>
              <a:t>How to write an effective analysis</a:t>
            </a:r>
          </a:p>
          <a:p>
            <a:endParaRPr lang="en-GB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70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to consider when writing an analysis?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Berlin Sans FB" panose="020E0602020502020306" pitchFamily="34" charset="0"/>
              </a:rPr>
              <a:t>The overall level of concerns/harm and impairment to the child's development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Using your professional judgement to make recommendations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Acknowledges any progress and change that has occurred in the family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Seeks to understand why key behaviours and conditions are occurring or persisting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Identifies the underlying conditions and contributing factors, and what is necessary to bring about real and lasting change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924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548640"/>
            <a:ext cx="10394707" cy="4825945"/>
          </a:xfrm>
        </p:spPr>
        <p:txBody>
          <a:bodyPr/>
          <a:lstStyle/>
          <a:p>
            <a:r>
              <a:rPr lang="en-GB" dirty="0" smtClean="0">
                <a:latin typeface="Berlin Sans FB" panose="020E0602020502020306" pitchFamily="34" charset="0"/>
              </a:rPr>
              <a:t>Examines the families readiness for change by assessing the conditions for creating change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Seeks out motivators and opportunities for change, while establishing priorities for further progress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Includes various points of view from the family members and others involved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70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 to take away….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latin typeface="Berlin Sans FB" panose="020E0602020502020306" pitchFamily="34" charset="0"/>
              </a:rPr>
              <a:t>Family timeline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Wheel of life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Wishes and feelings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Signs of safety worksheets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87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we need to consider when writing assessments?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Berlin Sans FB" panose="020E0602020502020306" pitchFamily="34" charset="0"/>
              </a:rPr>
              <a:t>QUIZ-What are the 20 domains to consider when writing a whole family assessment</a:t>
            </a:r>
          </a:p>
        </p:txBody>
      </p:sp>
    </p:spTree>
    <p:extLst>
      <p:ext uri="{BB962C8B-B14F-4D97-AF65-F5344CB8AC3E}">
        <p14:creationId xmlns:p14="http://schemas.microsoft.com/office/powerpoint/2010/main" val="29960280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84048"/>
            <a:ext cx="10394707" cy="4990537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>
                <a:latin typeface="Berlin Sans FB" panose="020E0602020502020306" pitchFamily="34" charset="0"/>
              </a:rPr>
              <a:t>Children’s developmental needs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Health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Education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Emotional and behavioural development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Identity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Family and social relationships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Social presentation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Self care skills</a:t>
            </a:r>
            <a:endParaRPr lang="en-GB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03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512064"/>
            <a:ext cx="10394707" cy="4862521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Berlin Sans FB" panose="020E0602020502020306" pitchFamily="34" charset="0"/>
              </a:rPr>
              <a:t>Parenting capacity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Basic care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Ensuring safety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Emotional warmth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Stimulation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Guidance and boundaries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2963948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585216"/>
            <a:ext cx="10394707" cy="4789369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>
                <a:latin typeface="Berlin Sans FB" panose="020E0602020502020306" pitchFamily="34" charset="0"/>
              </a:rPr>
              <a:t>Family and environmental factors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Family history and functioning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Wider family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Housing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Employment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Income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Family’s social integration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Community resources</a:t>
            </a:r>
          </a:p>
        </p:txBody>
      </p:sp>
    </p:spTree>
    <p:extLst>
      <p:ext uri="{BB962C8B-B14F-4D97-AF65-F5344CB8AC3E}">
        <p14:creationId xmlns:p14="http://schemas.microsoft.com/office/powerpoint/2010/main" val="1480068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Where do we get information from to feed into our assessments?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79476799"/>
              </p:ext>
            </p:extLst>
          </p:nvPr>
        </p:nvGraphicFramePr>
        <p:xfrm>
          <a:off x="685800" y="2063750"/>
          <a:ext cx="1039495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475">
                  <a:extLst>
                    <a:ext uri="{9D8B030D-6E8A-4147-A177-3AD203B41FA5}">
                      <a16:colId xmlns:a16="http://schemas.microsoft.com/office/drawing/2014/main" val="3612897863"/>
                    </a:ext>
                  </a:extLst>
                </a:gridCol>
                <a:gridCol w="5197475">
                  <a:extLst>
                    <a:ext uri="{9D8B030D-6E8A-4147-A177-3AD203B41FA5}">
                      <a16:colId xmlns:a16="http://schemas.microsoft.com/office/drawing/2014/main" val="1090910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Child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Direct work 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During home visits</a:t>
                      </a:r>
                      <a:endParaRPr lang="en-GB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Family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Extended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 family- paternal, maternal</a:t>
                      </a:r>
                      <a:endParaRPr lang="en-GB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6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Partner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 agencies. 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What has led to this family being assessed?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Systems</a:t>
                      </a:r>
                      <a:endParaRPr lang="en-GB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Observations by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 the worker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During home visits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Participation at meetings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697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6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605463" y="52324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kern="0">
              <a:solidFill>
                <a:srgbClr val="000000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64300" y="5060951"/>
            <a:ext cx="36477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Arial Black" pitchFamily="34" charset="0"/>
              </a:rPr>
              <a:t>Pro-criminal peer group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Arial Black" pitchFamily="34" charset="0"/>
              </a:rPr>
              <a:t>Not in Education, employment or Training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Arial Black" pitchFamily="34" charset="0"/>
              </a:rPr>
              <a:t>ASB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Arial Black" pitchFamily="34" charset="0"/>
              </a:rPr>
              <a:t>Cannabis habit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Arial Black" pitchFamily="34" charset="0"/>
              </a:rPr>
              <a:t>Teenage pregnancy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7162800" y="4267201"/>
            <a:ext cx="12374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i="1" dirty="0">
                <a:solidFill>
                  <a:srgbClr val="FF0000"/>
                </a:solidFill>
                <a:latin typeface="Arial Black" pitchFamily="34" charset="0"/>
              </a:rPr>
              <a:t>16 years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8969375" y="40386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1" i="1" kern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566091" y="2643982"/>
            <a:ext cx="3368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i="1" dirty="0">
                <a:solidFill>
                  <a:srgbClr val="CC0000"/>
                </a:solidFill>
                <a:latin typeface="Arial Black" pitchFamily="34" charset="0"/>
              </a:rPr>
              <a:t>Problems of the Individual do not exist in isolation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935761" y="260648"/>
            <a:ext cx="39846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i="1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‘</a:t>
            </a:r>
            <a:r>
              <a:rPr lang="en-GB" altLang="en-US" sz="3200" b="1" i="1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Think Family’ approach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1240536" y="2865438"/>
            <a:ext cx="4114800" cy="685800"/>
          </a:xfrm>
          <a:prstGeom prst="homePlate">
            <a:avLst>
              <a:gd name="adj" fmla="val 150000"/>
            </a:avLst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Black" pitchFamily="34" charset="0"/>
              </a:rPr>
              <a:t>Referral from Anti-Social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Black" pitchFamily="34" charset="0"/>
              </a:rPr>
              <a:t>Behaviour Team</a:t>
            </a:r>
          </a:p>
        </p:txBody>
      </p:sp>
      <p:pic>
        <p:nvPicPr>
          <p:cNvPr id="13" name="Picture 21" descr="2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6000" contras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4076700"/>
            <a:ext cx="5588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8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3973514" y="1916113"/>
            <a:ext cx="18621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en-GB" altLang="en-US" sz="900">
                <a:latin typeface="Arial Black" pitchFamily="34" charset="0"/>
              </a:rPr>
              <a:t>Alcohol dependency</a:t>
            </a:r>
          </a:p>
          <a:p>
            <a:pPr algn="r" eaLnBrk="1" hangingPunct="1"/>
            <a:r>
              <a:rPr lang="en-GB" altLang="en-US" sz="900">
                <a:latin typeface="Arial Black" pitchFamily="34" charset="0"/>
              </a:rPr>
              <a:t>Domestic Violence</a:t>
            </a:r>
          </a:p>
          <a:p>
            <a:pPr algn="r" eaLnBrk="1" hangingPunct="1"/>
            <a:r>
              <a:rPr lang="en-GB" altLang="en-US" sz="900">
                <a:latin typeface="Arial Black" pitchFamily="34" charset="0"/>
              </a:rPr>
              <a:t>Worklessness</a:t>
            </a:r>
          </a:p>
          <a:p>
            <a:pPr algn="r" eaLnBrk="1" hangingPunct="1"/>
            <a:r>
              <a:rPr lang="en-GB" altLang="en-US" sz="900">
                <a:latin typeface="Arial Black" pitchFamily="34" charset="0"/>
              </a:rPr>
              <a:t>Depression</a:t>
            </a:r>
          </a:p>
          <a:p>
            <a:pPr algn="r" eaLnBrk="1" hangingPunct="1"/>
            <a:r>
              <a:rPr lang="en-GB" altLang="en-US" sz="900">
                <a:latin typeface="Arial Black" pitchFamily="34" charset="0"/>
              </a:rPr>
              <a:t>Eviction &amp; Debt</a:t>
            </a:r>
          </a:p>
          <a:p>
            <a:pPr algn="r" eaLnBrk="1" hangingPunct="1"/>
            <a:r>
              <a:rPr lang="en-GB" altLang="en-US" sz="900">
                <a:latin typeface="Arial Black" pitchFamily="34" charset="0"/>
              </a:rPr>
              <a:t>Parenting</a:t>
            </a:r>
          </a:p>
        </p:txBody>
      </p:sp>
      <p:sp>
        <p:nvSpPr>
          <p:cNvPr id="5" name="Text Box 61"/>
          <p:cNvSpPr txBox="1">
            <a:spLocks noChangeArrowheads="1"/>
          </p:cNvSpPr>
          <p:nvPr/>
        </p:nvSpPr>
        <p:spPr bwMode="auto">
          <a:xfrm>
            <a:off x="5634038" y="52324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6" name="Text Box 62"/>
          <p:cNvSpPr txBox="1">
            <a:spLocks noChangeArrowheads="1"/>
          </p:cNvSpPr>
          <p:nvPr/>
        </p:nvSpPr>
        <p:spPr bwMode="auto">
          <a:xfrm>
            <a:off x="4981576" y="5373689"/>
            <a:ext cx="18145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GB" altLang="en-US" sz="1000" dirty="0">
                <a:latin typeface="Arial Black" pitchFamily="34" charset="0"/>
              </a:rPr>
              <a:t>Pro-criminal peer group</a:t>
            </a:r>
          </a:p>
          <a:p>
            <a:pPr algn="l" eaLnBrk="1" hangingPunct="1"/>
            <a:r>
              <a:rPr lang="en-GB" altLang="en-US" sz="1000" dirty="0">
                <a:latin typeface="Arial Black" pitchFamily="34" charset="0"/>
              </a:rPr>
              <a:t>NEET</a:t>
            </a:r>
            <a:endParaRPr lang="en-GB" altLang="en-US" sz="1000" dirty="0">
              <a:latin typeface="Arial Black" pitchFamily="34" charset="0"/>
            </a:endParaRPr>
          </a:p>
          <a:p>
            <a:pPr algn="l" eaLnBrk="1" hangingPunct="1"/>
            <a:r>
              <a:rPr lang="en-GB" altLang="en-US" sz="1000" dirty="0">
                <a:latin typeface="Arial Black" pitchFamily="34" charset="0"/>
              </a:rPr>
              <a:t>ASB</a:t>
            </a:r>
          </a:p>
          <a:p>
            <a:pPr algn="l" eaLnBrk="1" hangingPunct="1"/>
            <a:r>
              <a:rPr lang="en-GB" altLang="en-US" sz="1000" dirty="0">
                <a:latin typeface="Arial Black" pitchFamily="34" charset="0"/>
              </a:rPr>
              <a:t>Cannabis habit</a:t>
            </a:r>
          </a:p>
          <a:p>
            <a:pPr algn="l" eaLnBrk="1" hangingPunct="1"/>
            <a:r>
              <a:rPr lang="en-GB" altLang="en-US" sz="1000" dirty="0">
                <a:latin typeface="Arial Black" pitchFamily="34" charset="0"/>
              </a:rPr>
              <a:t>Teenage pregnancy</a:t>
            </a: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05314" y="2997201"/>
            <a:ext cx="8707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GB" altLang="en-US" sz="900">
                <a:latin typeface="Arial Black" pitchFamily="34" charset="0"/>
              </a:rPr>
              <a:t>Exclusions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Behaviour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ASB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Anger</a:t>
            </a:r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4189413" y="4005263"/>
            <a:ext cx="14542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GB" altLang="en-US" sz="900">
                <a:latin typeface="Arial Black" pitchFamily="34" charset="0"/>
              </a:rPr>
              <a:t>Truanting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Obesity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Diabetes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Aggression/violence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Emotional health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Smoking</a:t>
            </a:r>
          </a:p>
        </p:txBody>
      </p:sp>
      <p:pic>
        <p:nvPicPr>
          <p:cNvPr id="9" name="Picture 65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32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1916114"/>
            <a:ext cx="4508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5340351" y="2781301"/>
            <a:ext cx="13458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200" i="1">
                <a:solidFill>
                  <a:srgbClr val="FF0066"/>
                </a:solidFill>
                <a:latin typeface="Arial Black" pitchFamily="34" charset="0"/>
              </a:rPr>
              <a:t>Mother</a:t>
            </a:r>
            <a:r>
              <a:rPr lang="en-GB" altLang="en-US" sz="1200" b="1" i="1">
                <a:solidFill>
                  <a:srgbClr val="FF0066"/>
                </a:solidFill>
                <a:latin typeface="Arial Black" pitchFamily="34" charset="0"/>
              </a:rPr>
              <a:t> 46 yrs</a:t>
            </a:r>
          </a:p>
        </p:txBody>
      </p:sp>
      <p:pic>
        <p:nvPicPr>
          <p:cNvPr id="11" name="Picture 67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8000" contras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2997201"/>
            <a:ext cx="504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8" descr="21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26000" contras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4652964"/>
            <a:ext cx="5588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9" descr="21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26000" contras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06863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0"/>
          <p:cNvSpPr>
            <a:spLocks noChangeArrowheads="1"/>
          </p:cNvSpPr>
          <p:nvPr/>
        </p:nvSpPr>
        <p:spPr bwMode="auto">
          <a:xfrm>
            <a:off x="5888348" y="4908471"/>
            <a:ext cx="900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 dirty="0">
                <a:solidFill>
                  <a:srgbClr val="FF0000"/>
                </a:solidFill>
                <a:latin typeface="Arial Black" pitchFamily="34" charset="0"/>
              </a:rPr>
              <a:t>16 </a:t>
            </a:r>
            <a:r>
              <a:rPr lang="en-GB" altLang="en-US" sz="1000" b="1" i="1" dirty="0">
                <a:solidFill>
                  <a:srgbClr val="FF0000"/>
                </a:solidFill>
                <a:latin typeface="Arial Black" pitchFamily="34" charset="0"/>
              </a:rPr>
              <a:t>years.</a:t>
            </a:r>
            <a:endParaRPr lang="en-GB" altLang="en-US" sz="1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Rectangle 71"/>
          <p:cNvSpPr>
            <a:spLocks noChangeArrowheads="1"/>
          </p:cNvSpPr>
          <p:nvPr/>
        </p:nvSpPr>
        <p:spPr bwMode="auto">
          <a:xfrm>
            <a:off x="3900488" y="3644901"/>
            <a:ext cx="608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>
                <a:solidFill>
                  <a:srgbClr val="FF0066"/>
                </a:solidFill>
                <a:latin typeface="Arial Black" pitchFamily="34" charset="0"/>
              </a:rPr>
              <a:t>12 yrs</a:t>
            </a:r>
          </a:p>
        </p:txBody>
      </p:sp>
      <p:sp>
        <p:nvSpPr>
          <p:cNvPr id="16" name="Rectangle 72"/>
          <p:cNvSpPr>
            <a:spLocks noChangeArrowheads="1"/>
          </p:cNvSpPr>
          <p:nvPr/>
        </p:nvSpPr>
        <p:spPr bwMode="auto">
          <a:xfrm>
            <a:off x="6492876" y="3573464"/>
            <a:ext cx="6559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 dirty="0">
                <a:solidFill>
                  <a:srgbClr val="FF0000"/>
                </a:solidFill>
                <a:latin typeface="Arial Black" pitchFamily="34" charset="0"/>
              </a:rPr>
              <a:t>10 </a:t>
            </a:r>
            <a:r>
              <a:rPr lang="en-GB" altLang="en-US" sz="1000" b="1" i="1" dirty="0">
                <a:solidFill>
                  <a:srgbClr val="FF0000"/>
                </a:solidFill>
                <a:latin typeface="Arial Black" pitchFamily="34" charset="0"/>
              </a:rPr>
              <a:t>yrs.</a:t>
            </a:r>
            <a:endParaRPr lang="en-GB" altLang="en-US" sz="1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7" name="Picture 73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8000" contras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6" y="4076700"/>
            <a:ext cx="460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3829051" y="4868864"/>
            <a:ext cx="608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>
                <a:solidFill>
                  <a:srgbClr val="FF0066"/>
                </a:solidFill>
                <a:latin typeface="Arial Black" pitchFamily="34" charset="0"/>
              </a:rPr>
              <a:t>14 yrs</a:t>
            </a:r>
          </a:p>
        </p:txBody>
      </p:sp>
      <p:pic>
        <p:nvPicPr>
          <p:cNvPr id="19" name="Picture 75" descr="sign keywords :  bathroom black changing dressing girls ladies restroom restrooms toilet toilets toliet urination white woman women wome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8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4" y="3429000"/>
            <a:ext cx="460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76"/>
          <p:cNvSpPr>
            <a:spLocks noChangeArrowheads="1"/>
          </p:cNvSpPr>
          <p:nvPr/>
        </p:nvSpPr>
        <p:spPr bwMode="auto">
          <a:xfrm>
            <a:off x="5629276" y="4076701"/>
            <a:ext cx="608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b="1" i="1">
                <a:solidFill>
                  <a:srgbClr val="FF0066"/>
                </a:solidFill>
                <a:latin typeface="Arial Black" pitchFamily="34" charset="0"/>
              </a:rPr>
              <a:t>15 yrs</a:t>
            </a:r>
          </a:p>
        </p:txBody>
      </p:sp>
      <p:sp>
        <p:nvSpPr>
          <p:cNvPr id="21" name="Oval 77"/>
          <p:cNvSpPr>
            <a:spLocks noChangeArrowheads="1"/>
          </p:cNvSpPr>
          <p:nvPr/>
        </p:nvSpPr>
        <p:spPr bwMode="auto">
          <a:xfrm>
            <a:off x="3540125" y="1484314"/>
            <a:ext cx="4319588" cy="4992687"/>
          </a:xfrm>
          <a:prstGeom prst="ellipse">
            <a:avLst/>
          </a:prstGeom>
          <a:noFill/>
          <a:ln w="25400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Text Box 78"/>
          <p:cNvSpPr txBox="1">
            <a:spLocks noChangeArrowheads="1"/>
          </p:cNvSpPr>
          <p:nvPr/>
        </p:nvSpPr>
        <p:spPr bwMode="auto">
          <a:xfrm>
            <a:off x="5197475" y="3644901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chemeClr val="accent5"/>
                </a:solidFill>
                <a:latin typeface="Arial Black" pitchFamily="34" charset="0"/>
              </a:rPr>
              <a:t>Carer role</a:t>
            </a:r>
          </a:p>
        </p:txBody>
      </p:sp>
      <p:sp>
        <p:nvSpPr>
          <p:cNvPr id="23" name="Text Box 79"/>
          <p:cNvSpPr txBox="1">
            <a:spLocks noChangeArrowheads="1"/>
          </p:cNvSpPr>
          <p:nvPr/>
        </p:nvSpPr>
        <p:spPr bwMode="auto">
          <a:xfrm>
            <a:off x="6781801" y="3213100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GB" altLang="en-US" sz="900">
                <a:latin typeface="Arial Black" pitchFamily="34" charset="0"/>
              </a:rPr>
              <a:t>Attendance</a:t>
            </a:r>
          </a:p>
          <a:p>
            <a:pPr algn="l" eaLnBrk="1" hangingPunct="1"/>
            <a:r>
              <a:rPr lang="en-GB" altLang="en-US" sz="900">
                <a:latin typeface="Arial Black" pitchFamily="34" charset="0"/>
              </a:rPr>
              <a:t>Behaviour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942506" y="260648"/>
            <a:ext cx="39846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Black" pitchFamily="18" charset="0"/>
                <a:cs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i="1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‘</a:t>
            </a:r>
            <a:r>
              <a:rPr lang="en-GB" altLang="en-US" sz="3200" b="1" i="1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Think Family’ approach</a:t>
            </a:r>
          </a:p>
        </p:txBody>
      </p:sp>
    </p:spTree>
    <p:extLst>
      <p:ext uri="{BB962C8B-B14F-4D97-AF65-F5344CB8AC3E}">
        <p14:creationId xmlns:p14="http://schemas.microsoft.com/office/powerpoint/2010/main" val="30407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469</TotalTime>
  <Words>985</Words>
  <Application>Microsoft Office PowerPoint</Application>
  <PresentationFormat>Widescreen</PresentationFormat>
  <Paragraphs>262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Batang</vt:lpstr>
      <vt:lpstr>Arial</vt:lpstr>
      <vt:lpstr>Arial Black</vt:lpstr>
      <vt:lpstr>Berlin Sans FB</vt:lpstr>
      <vt:lpstr>Cooper Black</vt:lpstr>
      <vt:lpstr>Impact</vt:lpstr>
      <vt:lpstr>Times New Roman</vt:lpstr>
      <vt:lpstr>Main Event</vt:lpstr>
      <vt:lpstr>Assessment skills</vt:lpstr>
      <vt:lpstr>Learning objectives </vt:lpstr>
      <vt:lpstr>What do we need to consider when writing assessments?</vt:lpstr>
      <vt:lpstr>PowerPoint Presentation</vt:lpstr>
      <vt:lpstr>PowerPoint Presentation</vt:lpstr>
      <vt:lpstr>PowerPoint Presentation</vt:lpstr>
      <vt:lpstr>Where do we get information from to feed into our assessments?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at the bigger picture- consider the whole family</vt:lpstr>
      <vt:lpstr>PowerPoint Presentation</vt:lpstr>
      <vt:lpstr>Making sure the child’s voice is heard</vt:lpstr>
      <vt:lpstr>Questions to consider in planning assessments:</vt:lpstr>
      <vt:lpstr>PowerPoint Presentation</vt:lpstr>
      <vt:lpstr>Please watch the following video</vt:lpstr>
      <vt:lpstr>What do we do once the assessment is complete?</vt:lpstr>
      <vt:lpstr>What to consider when writing an analysis?</vt:lpstr>
      <vt:lpstr>PowerPoint Presentation</vt:lpstr>
      <vt:lpstr>Tools to take away….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skills</dc:title>
  <dc:creator>Carla Middleton</dc:creator>
  <cp:lastModifiedBy>Carla Middleton</cp:lastModifiedBy>
  <cp:revision>20</cp:revision>
  <dcterms:created xsi:type="dcterms:W3CDTF">2018-10-01T09:07:58Z</dcterms:created>
  <dcterms:modified xsi:type="dcterms:W3CDTF">2018-10-05T14:29:10Z</dcterms:modified>
</cp:coreProperties>
</file>