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00" r:id="rId2"/>
  </p:sldMasterIdLst>
  <p:notesMasterIdLst>
    <p:notesMasterId r:id="rId16"/>
  </p:notesMasterIdLst>
  <p:handoutMasterIdLst>
    <p:handoutMasterId r:id="rId17"/>
  </p:handoutMasterIdLst>
  <p:sldIdLst>
    <p:sldId id="290" r:id="rId3"/>
    <p:sldId id="291" r:id="rId4"/>
    <p:sldId id="293" r:id="rId5"/>
    <p:sldId id="298" r:id="rId6"/>
    <p:sldId id="299" r:id="rId7"/>
    <p:sldId id="295" r:id="rId8"/>
    <p:sldId id="300" r:id="rId9"/>
    <p:sldId id="303" r:id="rId10"/>
    <p:sldId id="301" r:id="rId11"/>
    <p:sldId id="302" r:id="rId12"/>
    <p:sldId id="296" r:id="rId13"/>
    <p:sldId id="297" r:id="rId14"/>
    <p:sldId id="292" r:id="rId15"/>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5pPr>
    <a:lvl6pPr marL="2286000" algn="l" defTabSz="914400" rtl="0" eaLnBrk="1" latinLnBrk="0" hangingPunct="1">
      <a:defRPr sz="2400" kern="1200">
        <a:solidFill>
          <a:srgbClr val="000000"/>
        </a:solidFill>
        <a:latin typeface="Arial" panose="020B0604020202020204" pitchFamily="34" charset="0"/>
        <a:ea typeface="Geneva" pitchFamily="124" charset="-128"/>
        <a:cs typeface="+mn-cs"/>
      </a:defRPr>
    </a:lvl6pPr>
    <a:lvl7pPr marL="2743200" algn="l" defTabSz="914400" rtl="0" eaLnBrk="1" latinLnBrk="0" hangingPunct="1">
      <a:defRPr sz="2400" kern="1200">
        <a:solidFill>
          <a:srgbClr val="000000"/>
        </a:solidFill>
        <a:latin typeface="Arial" panose="020B0604020202020204" pitchFamily="34" charset="0"/>
        <a:ea typeface="Geneva" pitchFamily="124" charset="-128"/>
        <a:cs typeface="+mn-cs"/>
      </a:defRPr>
    </a:lvl7pPr>
    <a:lvl8pPr marL="3200400" algn="l" defTabSz="914400" rtl="0" eaLnBrk="1" latinLnBrk="0" hangingPunct="1">
      <a:defRPr sz="2400" kern="1200">
        <a:solidFill>
          <a:srgbClr val="000000"/>
        </a:solidFill>
        <a:latin typeface="Arial" panose="020B0604020202020204" pitchFamily="34" charset="0"/>
        <a:ea typeface="Geneva" pitchFamily="124" charset="-128"/>
        <a:cs typeface="+mn-cs"/>
      </a:defRPr>
    </a:lvl8pPr>
    <a:lvl9pPr marL="3657600" algn="l" defTabSz="914400" rtl="0" eaLnBrk="1" latinLnBrk="0" hangingPunct="1">
      <a:defRPr sz="2400" kern="1200">
        <a:solidFill>
          <a:srgbClr val="000000"/>
        </a:solidFill>
        <a:latin typeface="Arial" panose="020B0604020202020204" pitchFamily="34" charset="0"/>
        <a:ea typeface="Geneva" pitchFamily="124" charset="-128"/>
        <a:cs typeface="+mn-cs"/>
      </a:defRPr>
    </a:lvl9pPr>
  </p:defaultTextStyle>
  <p:extLst>
    <p:ext uri="{EFAFB233-063F-42B5-8137-9DF3F51BA10A}">
      <p15:sldGuideLst xmlns:p15="http://schemas.microsoft.com/office/powerpoint/2012/main">
        <p15:guide id="1" orient="horz" pos="4020">
          <p15:clr>
            <a:srgbClr val="A4A3A4"/>
          </p15:clr>
        </p15:guide>
        <p15:guide id="2" orient="horz" pos="300">
          <p15:clr>
            <a:srgbClr val="A4A3A4"/>
          </p15:clr>
        </p15:guide>
        <p15:guide id="3" pos="5465">
          <p15:clr>
            <a:srgbClr val="A4A3A4"/>
          </p15:clr>
        </p15:guide>
        <p15:guide id="4" pos="295">
          <p15:clr>
            <a:srgbClr val="A4A3A4"/>
          </p15:clr>
        </p15:guide>
        <p15:guide id="5" orient="horz" pos="1979">
          <p15:clr>
            <a:srgbClr val="A4A3A4"/>
          </p15:clr>
        </p15:guide>
        <p15:guide id="6" orient="horz" pos="2160">
          <p15:clr>
            <a:srgbClr val="A4A3A4"/>
          </p15:clr>
        </p15:guide>
        <p15:guide id="7" orient="horz" pos="10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10" d="100"/>
          <a:sy n="110" d="100"/>
        </p:scale>
        <p:origin x="1626" y="108"/>
      </p:cViewPr>
      <p:guideLst>
        <p:guide orient="horz" pos="4020"/>
        <p:guide orient="horz" pos="300"/>
        <p:guide pos="5465"/>
        <p:guide pos="295"/>
        <p:guide orient="horz" pos="1979"/>
        <p:guide orient="horz" pos="2160"/>
        <p:guide orient="horz" pos="102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212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560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25604"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5605"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2AEA1C17-DB21-45EE-BD7F-9D4858880E20}" type="slidenum">
              <a:rPr lang="en-US"/>
              <a:pPr>
                <a:defRPr/>
              </a:pPr>
              <a:t>‹#›</a:t>
            </a:fld>
            <a:endParaRPr lang="en-US"/>
          </a:p>
        </p:txBody>
      </p:sp>
    </p:spTree>
    <p:extLst>
      <p:ext uri="{BB962C8B-B14F-4D97-AF65-F5344CB8AC3E}">
        <p14:creationId xmlns:p14="http://schemas.microsoft.com/office/powerpoint/2010/main" val="99391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81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4583"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29DD465-50C8-4A72-B443-63F641AD8137}" type="slidenum">
              <a:rPr lang="en-US"/>
              <a:pPr>
                <a:defRPr/>
              </a:pPr>
              <a:t>‹#›</a:t>
            </a:fld>
            <a:endParaRPr lang="en-US"/>
          </a:p>
        </p:txBody>
      </p:sp>
    </p:spTree>
    <p:extLst>
      <p:ext uri="{BB962C8B-B14F-4D97-AF65-F5344CB8AC3E}">
        <p14:creationId xmlns:p14="http://schemas.microsoft.com/office/powerpoint/2010/main" val="27703224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Which three of these six things have been subject to a specific UK tax in the past? The correct answers are: A Playing cards – The tax on a deck of playing cards in 16th century England was 2 shillings and 6 pence (equivalent to £25 today), which was more than a lot of people earned in a month. B Hats – Hats were taxed in Britain from 1794-1811. D Windows – Window Tax was introduced in England in 1696 and in Scotland in the 1780s. People blocked up their windows in an attempt to avoid the tax, which was often referred to as “a tax on light and air”.</a:t>
            </a:r>
          </a:p>
          <a:p>
            <a:endParaRPr lang="en-GB" dirty="0"/>
          </a:p>
        </p:txBody>
      </p:sp>
      <p:sp>
        <p:nvSpPr>
          <p:cNvPr id="4" name="Header Placeholder 3"/>
          <p:cNvSpPr>
            <a:spLocks noGrp="1"/>
          </p:cNvSpPr>
          <p:nvPr>
            <p:ph type="hdr" sz="quarter" idx="10"/>
          </p:nvPr>
        </p:nvSpPr>
        <p:spPr/>
        <p:txBody>
          <a:bodyPr/>
          <a:lstStyle/>
          <a:p>
            <a:pPr>
              <a:defRPr/>
            </a:pPr>
            <a:r>
              <a:rPr lang="en-US" smtClean="0"/>
              <a:t>Event Name Here</a:t>
            </a:r>
            <a:endParaRPr lang="en-US"/>
          </a:p>
        </p:txBody>
      </p:sp>
      <p:sp>
        <p:nvSpPr>
          <p:cNvPr id="5" name="Date Placeholder 4"/>
          <p:cNvSpPr>
            <a:spLocks noGrp="1"/>
          </p:cNvSpPr>
          <p:nvPr>
            <p:ph type="dt" idx="11"/>
          </p:nvPr>
        </p:nvSpPr>
        <p:spPr/>
        <p:txBody>
          <a:bodyPr/>
          <a:lstStyle/>
          <a:p>
            <a:pPr>
              <a:defRPr/>
            </a:pPr>
            <a:r>
              <a:rPr lang="en-US" smtClean="0"/>
              <a:t>12/02/2007</a:t>
            </a:r>
            <a:endParaRPr lang="en-US"/>
          </a:p>
        </p:txBody>
      </p:sp>
      <p:sp>
        <p:nvSpPr>
          <p:cNvPr id="6" name="Footer Placeholder 5"/>
          <p:cNvSpPr>
            <a:spLocks noGrp="1"/>
          </p:cNvSpPr>
          <p:nvPr>
            <p:ph type="ftr" sz="quarter" idx="12"/>
          </p:nvPr>
        </p:nvSpPr>
        <p:spPr/>
        <p:txBody>
          <a:bodyPr/>
          <a:lstStyle/>
          <a:p>
            <a:pPr>
              <a:defRPr/>
            </a:pPr>
            <a:r>
              <a:rPr lang="en-US" smtClean="0"/>
              <a:t>Project Name: HMRC v1.8</a:t>
            </a:r>
            <a:endParaRPr lang="en-US"/>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10</a:t>
            </a:fld>
            <a:endParaRPr lang="en-US"/>
          </a:p>
        </p:txBody>
      </p:sp>
    </p:spTree>
    <p:extLst>
      <p:ext uri="{BB962C8B-B14F-4D97-AF65-F5344CB8AC3E}">
        <p14:creationId xmlns:p14="http://schemas.microsoft.com/office/powerpoint/2010/main" val="13082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18097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4000">
                <a:solidFill>
                  <a:srgbClr val="008D8E"/>
                </a:solidFill>
              </a:defRPr>
            </a:lvl1pPr>
          </a:lstStyle>
          <a:p>
            <a:pPr lvl="0"/>
            <a:r>
              <a:rPr lang="en-US" noProof="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marL="0" indent="0">
              <a:buFontTx/>
              <a:buNone/>
              <a:defRPr sz="2800">
                <a:solidFill>
                  <a:schemeClr val="tx1"/>
                </a:solidFill>
              </a:defRPr>
            </a:lvl1pPr>
          </a:lstStyle>
          <a:p>
            <a:pPr lvl="0"/>
            <a:r>
              <a:rPr lang="en-US" noProof="0" smtClean="0"/>
              <a:t>Click to edit Master subtitle style</a:t>
            </a:r>
            <a:endParaRPr lang="en-US" noProof="0" dirty="0" smtClean="0"/>
          </a:p>
        </p:txBody>
      </p:sp>
      <p:sp>
        <p:nvSpPr>
          <p:cNvPr id="5" name="Rectangle 4"/>
          <p:cNvSpPr>
            <a:spLocks noGrp="1" noChangeArrowheads="1"/>
          </p:cNvSpPr>
          <p:nvPr>
            <p:ph type="sldNum" sz="quarter" idx="10"/>
          </p:nvPr>
        </p:nvSpPr>
        <p:spPr/>
        <p:txBody>
          <a:bodyPr/>
          <a:lstStyle>
            <a:lvl1pPr algn="r" eaLnBrk="1" hangingPunct="1">
              <a:defRPr sz="900">
                <a:solidFill>
                  <a:schemeClr val="tx2"/>
                </a:solidFill>
              </a:defRPr>
            </a:lvl1pPr>
          </a:lstStyle>
          <a:p>
            <a:pPr>
              <a:defRPr/>
            </a:pPr>
            <a:fld id="{ED850FD3-804A-4B32-AE8C-41006A2A84F1}"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319005524"/>
      </p:ext>
    </p:extLst>
  </p:cSld>
  <p:clrMapOvr>
    <a:masterClrMapping/>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3600">
                <a:solidFill>
                  <a:srgbClr val="008D8E"/>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marL="0" indent="0">
              <a:buNone/>
              <a:defRPr>
                <a:solidFill>
                  <a:schemeClr val="tx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566561191"/>
      </p:ext>
    </p:extLst>
  </p:cSld>
  <p:clrMapOvr>
    <a:masterClrMapping/>
  </p:clrMapOvr>
  <p:transition>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31850"/>
          </a:xfrm>
        </p:spPr>
        <p:txBody>
          <a:bodyPr/>
          <a:lstStyle/>
          <a:p>
            <a:r>
              <a:rPr lang="en-GB" smtClean="0"/>
              <a:t>Click to edit Master title style</a:t>
            </a:r>
            <a:endParaRPr lang="en-US" dirty="0"/>
          </a:p>
        </p:txBody>
      </p:sp>
      <p:sp>
        <p:nvSpPr>
          <p:cNvPr id="5" name="Rectangle 3"/>
          <p:cNvSpPr>
            <a:spLocks noGrp="1" noChangeArrowheads="1"/>
          </p:cNvSpPr>
          <p:nvPr>
            <p:ph idx="1"/>
          </p:nvPr>
        </p:nvSpPr>
        <p:spPr bwMode="auto">
          <a:xfrm>
            <a:off x="457697" y="1628775"/>
            <a:ext cx="8229600" cy="3946525"/>
          </a:xfrm>
          <a:prstGeom prst="rect">
            <a:avLst/>
          </a:prstGeom>
          <a:noFill/>
          <a:ln>
            <a:noFill/>
          </a:ln>
          <a:effectLst/>
          <a:extLst/>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pPr>
                <a:defRPr/>
              </a:pPr>
              <a:t>‹#›</a:t>
            </a:fld>
            <a:endParaRPr lang="en-US" dirty="0"/>
          </a:p>
        </p:txBody>
      </p:sp>
      <p:sp>
        <p:nvSpPr>
          <p:cNvPr id="6" name="Footer Placeholder 5"/>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263585626"/>
      </p:ext>
    </p:extLst>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15" name="Content Placeholder 14"/>
          <p:cNvSpPr>
            <a:spLocks noGrp="1"/>
          </p:cNvSpPr>
          <p:nvPr>
            <p:ph sz="quarter" idx="11"/>
          </p:nvPr>
        </p:nvSpPr>
        <p:spPr>
          <a:xfrm>
            <a:off x="456605" y="1622724"/>
            <a:ext cx="3959225"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ontent Placeholder 16"/>
          <p:cNvSpPr>
            <a:spLocks noGrp="1"/>
          </p:cNvSpPr>
          <p:nvPr>
            <p:ph sz="quarter" idx="12"/>
          </p:nvPr>
        </p:nvSpPr>
        <p:spPr>
          <a:xfrm>
            <a:off x="4787900" y="1622724"/>
            <a:ext cx="3905250"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pPr>
                <a:defRPr/>
              </a:pPr>
              <a:t>‹#›</a:t>
            </a:fld>
            <a:endParaRPr lang="en-US" dirty="0"/>
          </a:p>
        </p:txBody>
      </p:sp>
      <p:sp>
        <p:nvSpPr>
          <p:cNvPr id="4" name="Footer Placeholder 3"/>
          <p:cNvSpPr>
            <a:spLocks noGrp="1"/>
          </p:cNvSpPr>
          <p:nvPr>
            <p:ph type="ftr" sz="quarter" idx="14"/>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2999955579"/>
      </p:ext>
    </p:extLst>
  </p:cSld>
  <p:clrMapOvr>
    <a:masterClrMapping/>
  </p:clrMapOvr>
  <p:transition>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pPr>
                <a:defRPr/>
              </a:pPr>
              <a:t>‹#›</a:t>
            </a:fld>
            <a:endParaRPr lang="en-US" dirty="0"/>
          </a:p>
        </p:txBody>
      </p:sp>
      <p:sp>
        <p:nvSpPr>
          <p:cNvPr id="4" name="Footer Placeholder 3"/>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3280921197"/>
      </p:ext>
    </p:extLst>
  </p:cSld>
  <p:clrMapOvr>
    <a:masterClrMapping/>
  </p:clrMapOvr>
  <p:transition>
    <p:fade/>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1174318368"/>
      </p:ext>
    </p:extLst>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831850"/>
          </a:xfrm>
        </p:spPr>
        <p:txBody>
          <a:bodyPr/>
          <a:lstStyle/>
          <a:p>
            <a:r>
              <a:rPr lang="en-US" smtClean="0"/>
              <a:t>Click to edit Master title style</a:t>
            </a:r>
            <a:endParaRPr lang="en-US" dirty="0"/>
          </a:p>
        </p:txBody>
      </p:sp>
      <p:sp>
        <p:nvSpPr>
          <p:cNvPr id="5" name="Rectangle 3"/>
          <p:cNvSpPr>
            <a:spLocks noGrp="1" noChangeArrowheads="1"/>
          </p:cNvSpPr>
          <p:nvPr>
            <p:ph idx="1"/>
          </p:nvPr>
        </p:nvSpPr>
        <p:spPr bwMode="auto">
          <a:xfrm>
            <a:off x="457697" y="1628775"/>
            <a:ext cx="8229600" cy="3946525"/>
          </a:xfrm>
          <a:prstGeom prst="rect">
            <a:avLst/>
          </a:prstGeom>
          <a:noFill/>
          <a:ln>
            <a:noFill/>
          </a:ln>
          <a:effectLst/>
          <a:extLst/>
        </p:spPr>
        <p:txBody>
          <a:bodyPr/>
          <a:lstStyle>
            <a:lvl1pPr marL="270000" indent="-270000">
              <a:buClr>
                <a:schemeClr val="tx2"/>
              </a:buClr>
              <a:buFont typeface="Arial" panose="020B0604020202020204" pitchFamily="34" charset="0"/>
              <a:buChar char="•"/>
              <a:defRPr sz="2400">
                <a:solidFill>
                  <a:schemeClr val="tx1"/>
                </a:solidFill>
              </a:defRPr>
            </a:lvl1pPr>
            <a:lvl2pPr marL="540000" indent="-270000">
              <a:buFont typeface="Arial" panose="020B0604020202020204" pitchFamily="34" charset="0"/>
              <a:buChar char="•"/>
              <a:defRPr sz="2400">
                <a:solidFill>
                  <a:schemeClr val="tx1"/>
                </a:solidFill>
              </a:defRPr>
            </a:lvl2pPr>
            <a:lvl3pPr marL="810000" indent="-270000">
              <a:lnSpc>
                <a:spcPts val="2200"/>
              </a:lnSpc>
              <a:buFont typeface="Arial" panose="020B0604020202020204" pitchFamily="34" charset="0"/>
              <a:buChar char="•"/>
              <a:defRPr sz="1800">
                <a:solidFill>
                  <a:schemeClr val="tx1"/>
                </a:solidFill>
              </a:defRPr>
            </a:lvl3pPr>
            <a:lvl4pPr marL="1080000" indent="-270000">
              <a:lnSpc>
                <a:spcPts val="2200"/>
              </a:lnSpc>
              <a:buFont typeface="Arial" panose="020B0604020202020204" pitchFamily="34" charset="0"/>
              <a:buChar char="•"/>
              <a:defRPr sz="1800">
                <a:solidFill>
                  <a:schemeClr val="tx1"/>
                </a:solidFill>
              </a:defRPr>
            </a:lvl4pPr>
            <a:lvl5pPr marL="1365750" indent="-285750">
              <a:lnSpc>
                <a:spcPts val="2200"/>
              </a:lnSpc>
              <a:buClr>
                <a:schemeClr val="tx2"/>
              </a:buClr>
              <a:buFont typeface="Arial" panose="020B0604020202020204" pitchFamily="34" charset="0"/>
              <a:buChar cha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pPr>
                <a:defRPr/>
              </a:pPr>
              <a:t>‹#›</a:t>
            </a:fld>
            <a:endParaRPr lang="en-US" dirty="0"/>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2181829111"/>
      </p:ext>
    </p:extLst>
  </p:cSld>
  <p:clrMapOvr>
    <a:masterClrMapping/>
  </p:clrMapOvr>
  <p:transition>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15" name="Content Placeholder 14"/>
          <p:cNvSpPr>
            <a:spLocks noGrp="1"/>
          </p:cNvSpPr>
          <p:nvPr>
            <p:ph sz="quarter" idx="11"/>
          </p:nvPr>
        </p:nvSpPr>
        <p:spPr>
          <a:xfrm>
            <a:off x="456605" y="1622724"/>
            <a:ext cx="3959225" cy="3887788"/>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16"/>
          <p:cNvSpPr>
            <a:spLocks noGrp="1"/>
          </p:cNvSpPr>
          <p:nvPr>
            <p:ph sz="quarter" idx="12"/>
          </p:nvPr>
        </p:nvSpPr>
        <p:spPr>
          <a:xfrm>
            <a:off x="4787900" y="1622724"/>
            <a:ext cx="3905250" cy="3887788"/>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pPr>
                <a:defRPr/>
              </a:pPr>
              <a:t>‹#›</a:t>
            </a:fld>
            <a:endParaRPr lang="en-US" dirty="0"/>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4"/>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2257768170"/>
      </p:ext>
    </p:extLst>
  </p:cSld>
  <p:clrMapOvr>
    <a:masterClrMapping/>
  </p:clrMapOvr>
  <p:transition>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pPr>
                <a:defRPr/>
              </a:pPr>
              <a:t>‹#›</a:t>
            </a:fld>
            <a:endParaRPr lang="en-US" dirty="0"/>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3547228928"/>
      </p:ext>
    </p:extLst>
  </p:cSld>
  <p:clrMapOvr>
    <a:masterClrMapping/>
  </p:clrMapOvr>
  <p:transition>
    <p:fad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pPr>
                <a:defRPr/>
              </a:pPr>
              <a:t>‹#›</a:t>
            </a:fld>
            <a:endParaRPr lang="en-US" dirty="0"/>
          </a:p>
        </p:txBody>
      </p:sp>
      <p:pic>
        <p:nvPicPr>
          <p:cNvPr id="4"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3" y="5764213"/>
            <a:ext cx="1030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1721405738"/>
      </p:ext>
    </p:extLst>
  </p:cSld>
  <p:clrMapOvr>
    <a:masterClrMapping/>
  </p:clrMapOvr>
  <p:transition>
    <p:fade/>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0E4F1410-FC99-4619-81AC-27B8BCD5D096}"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1109442619"/>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20D84BFA-D7F4-4200-ADAC-6B1A2058767E}"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33330916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9A703C34-9DC1-4D87-B0F1-3016CEA2B2C9}"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2301405851"/>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68313" y="1988840"/>
            <a:ext cx="8207375"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468313" y="3429000"/>
            <a:ext cx="8207375"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FB7DE0F2-F6A0-4571-A5B1-7E7F81412C9B}" type="slidenum">
              <a:rPr lang="en-US"/>
              <a:pPr>
                <a:defRPr/>
              </a:pPr>
              <a:t>‹#›</a:t>
            </a:fld>
            <a:endParaRPr lang="en-US" dirty="0"/>
          </a:p>
        </p:txBody>
      </p:sp>
      <p:sp>
        <p:nvSpPr>
          <p:cNvPr id="3" name="Footer Placeholder 2"/>
          <p:cNvSpPr>
            <a:spLocks noGrp="1"/>
          </p:cNvSpPr>
          <p:nvPr>
            <p:ph type="ftr" sz="quarter" idx="11"/>
          </p:nvPr>
        </p:nvSpPr>
        <p:spPr>
          <a:xfrm>
            <a:off x="1651000" y="6223000"/>
            <a:ext cx="6731000" cy="203200"/>
          </a:xfrm>
        </p:spPr>
        <p:txBody>
          <a:bodyPr/>
          <a:lstStyle>
            <a:lvl1pPr algn="r">
              <a:defRPr sz="900">
                <a:latin typeface="Arial" panose="020B0604020202020204" pitchFamily="34" charset="0"/>
              </a:defRPr>
            </a:lvl1pPr>
          </a:lstStyle>
          <a:p>
            <a:r>
              <a:rPr lang="en-GB" smtClean="0"/>
              <a:t>               |  TAX FACTS - TAX EDUCATION  |</a:t>
            </a:r>
            <a:endParaRPr lang="en-GB"/>
          </a:p>
        </p:txBody>
      </p:sp>
    </p:spTree>
    <p:extLst>
      <p:ext uri="{BB962C8B-B14F-4D97-AF65-F5344CB8AC3E}">
        <p14:creationId xmlns:p14="http://schemas.microsoft.com/office/powerpoint/2010/main" val="89067669"/>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6088" y="476250"/>
            <a:ext cx="8229600" cy="93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1027" name="Rectangle 3"/>
          <p:cNvSpPr>
            <a:spLocks noGrp="1" noChangeArrowheads="1"/>
          </p:cNvSpPr>
          <p:nvPr>
            <p:ph type="body" idx="1"/>
          </p:nvPr>
        </p:nvSpPr>
        <p:spPr bwMode="auto">
          <a:xfrm>
            <a:off x="446088" y="1628775"/>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4"/>
          <p:cNvSpPr>
            <a:spLocks noGrp="1" noChangeArrowheads="1"/>
          </p:cNvSpPr>
          <p:nvPr>
            <p:ph type="sldNum" sz="quarter" idx="4"/>
          </p:nvPr>
        </p:nvSpPr>
        <p:spPr bwMode="auto">
          <a:xfrm>
            <a:off x="8459788" y="6269038"/>
            <a:ext cx="230187"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974E3DFF-08E5-4388-9B09-59F0BF92291A}" type="slidenum">
              <a:rPr lang="en-US"/>
              <a:pPr>
                <a:defRPr/>
              </a:pPr>
              <a:t>‹#›</a:t>
            </a:fld>
            <a:endParaRPr lang="en-US" dirty="0"/>
          </a:p>
        </p:txBody>
      </p:sp>
      <p:sp>
        <p:nvSpPr>
          <p:cNvPr id="2" name="Footer Placeholder 1"/>
          <p:cNvSpPr>
            <a:spLocks noGrp="1"/>
          </p:cNvSpPr>
          <p:nvPr>
            <p:ph type="ftr" sz="quarter" idx="3"/>
          </p:nvPr>
        </p:nvSpPr>
        <p:spPr>
          <a:xfrm>
            <a:off x="1835150" y="6269038"/>
            <a:ext cx="6553200" cy="144462"/>
          </a:xfrm>
          <a:prstGeom prst="rect">
            <a:avLst/>
          </a:prstGeom>
        </p:spPr>
        <p:txBody>
          <a:bodyPr vert="horz" lIns="0" tIns="0" rIns="0" bIns="0" rtlCol="0" anchor="ctr"/>
          <a:lstStyle>
            <a:lvl1pPr algn="r">
              <a:defRPr sz="900" dirty="0" smtClean="0">
                <a:solidFill>
                  <a:schemeClr val="tx1"/>
                </a:solidFill>
              </a:defRPr>
            </a:lvl1pPr>
          </a:lstStyle>
          <a:p>
            <a:pPr>
              <a:defRPr/>
            </a:pPr>
            <a:r>
              <a:rPr lang="en-GB" smtClean="0"/>
              <a:t>OFFICIAL, OFFICIAL - SENSITIVE (delete as required)   |   Presentation title   |</a:t>
            </a:r>
            <a:endParaRPr lang="en-GB" b="1"/>
          </a:p>
        </p:txBody>
      </p:sp>
    </p:spTree>
  </p:cSld>
  <p:clrMap bg1="lt1" tx1="dk1" bg2="lt2" tx2="dk2" accent1="accent1" accent2="accent2" accent3="accent3" accent4="accent4" accent5="accent5" accent6="accent6" hlink="hlink" folHlink="folHlink"/>
  <p:sldLayoutIdLst>
    <p:sldLayoutId id="2147483924" r:id="rId1"/>
    <p:sldLayoutId id="2147483915" r:id="rId2"/>
    <p:sldLayoutId id="2147483916" r:id="rId3"/>
    <p:sldLayoutId id="2147483917" r:id="rId4"/>
    <p:sldLayoutId id="2147483918" r:id="rId5"/>
  </p:sldLayoutIdLst>
  <p:transition>
    <p:fade/>
  </p:transition>
  <p:timing>
    <p:tnLst>
      <p:par>
        <p:cTn id="1" dur="indefinite" restart="never" nodeType="tmRoot"/>
      </p:par>
    </p:tnLst>
  </p:timing>
  <p:hf hdr="0" dt="0"/>
  <p:txStyles>
    <p:titleStyle>
      <a:lvl1pPr algn="l" rtl="0" eaLnBrk="1" fontAlgn="base" hangingPunct="1">
        <a:lnSpc>
          <a:spcPts val="4000"/>
        </a:lnSpc>
        <a:spcBef>
          <a:spcPct val="0"/>
        </a:spcBef>
        <a:spcAft>
          <a:spcPts val="800"/>
        </a:spcAft>
        <a:defRPr sz="3600">
          <a:solidFill>
            <a:schemeClr val="tx2"/>
          </a:solidFill>
          <a:latin typeface="+mj-lt"/>
          <a:ea typeface="+mj-ea"/>
          <a:cs typeface="Geneva" charset="0"/>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Char char="•"/>
        <a:defRPr sz="18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Char char="•"/>
        <a:defRPr sz="18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Char char="•"/>
        <a:defRPr sz="18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6088" y="476250"/>
            <a:ext cx="82296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2051" name="Rectangle 3"/>
          <p:cNvSpPr>
            <a:spLocks noGrp="1" noChangeArrowheads="1"/>
          </p:cNvSpPr>
          <p:nvPr>
            <p:ph type="body" idx="1"/>
          </p:nvPr>
        </p:nvSpPr>
        <p:spPr bwMode="auto">
          <a:xfrm>
            <a:off x="446088" y="1628775"/>
            <a:ext cx="822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3076" name="Rectangle 4"/>
          <p:cNvSpPr>
            <a:spLocks noGrp="1" noChangeArrowheads="1"/>
          </p:cNvSpPr>
          <p:nvPr>
            <p:ph type="sldNum" sz="quarter" idx="4"/>
          </p:nvPr>
        </p:nvSpPr>
        <p:spPr bwMode="auto">
          <a:xfrm>
            <a:off x="8459788" y="6269038"/>
            <a:ext cx="230187"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388566CB-7C49-4866-A3DC-6474DCC44F35}" type="slidenum">
              <a:rPr lang="en-US"/>
              <a:pPr>
                <a:defRPr/>
              </a:pPr>
              <a:t>‹#›</a:t>
            </a:fld>
            <a:endParaRPr lang="en-US" dirty="0"/>
          </a:p>
        </p:txBody>
      </p:sp>
      <p:sp>
        <p:nvSpPr>
          <p:cNvPr id="2" name="Footer Placeholder 1"/>
          <p:cNvSpPr>
            <a:spLocks noGrp="1"/>
          </p:cNvSpPr>
          <p:nvPr>
            <p:ph type="ftr" sz="quarter" idx="3"/>
          </p:nvPr>
        </p:nvSpPr>
        <p:spPr>
          <a:xfrm>
            <a:off x="1835150" y="6269038"/>
            <a:ext cx="6553200" cy="144462"/>
          </a:xfrm>
          <a:prstGeom prst="rect">
            <a:avLst/>
          </a:prstGeom>
        </p:spPr>
        <p:txBody>
          <a:bodyPr vert="horz" lIns="0" tIns="0" rIns="0" bIns="0" rtlCol="0" anchor="ctr"/>
          <a:lstStyle>
            <a:lvl1pPr algn="r">
              <a:defRPr sz="900" dirty="0" smtClean="0">
                <a:solidFill>
                  <a:schemeClr val="tx1"/>
                </a:solidFill>
              </a:defRPr>
            </a:lvl1pPr>
          </a:lstStyle>
          <a:p>
            <a:pPr>
              <a:defRPr/>
            </a:pPr>
            <a:r>
              <a:rPr lang="en-GB" smtClean="0"/>
              <a:t>OFFICIAL, OFFICIAL - SENSITIVE (delete as required)   |   Presentation title   |</a:t>
            </a:r>
            <a:endParaRPr lang="en-GB" b="1"/>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19" r:id="rId5"/>
    <p:sldLayoutId id="2147483920" r:id="rId6"/>
    <p:sldLayoutId id="2147483921" r:id="rId7"/>
    <p:sldLayoutId id="2147483922" r:id="rId8"/>
    <p:sldLayoutId id="2147483923" r:id="rId9"/>
  </p:sldLayoutIdLst>
  <p:transition>
    <p:fade/>
  </p:transition>
  <p:timing>
    <p:tnLst>
      <p:par>
        <p:cTn id="1" dur="indefinite" restart="never" nodeType="tmRoot"/>
      </p:par>
    </p:tnLst>
  </p:timing>
  <p:hf hdr="0" dt="0"/>
  <p:txStyles>
    <p:titleStyle>
      <a:lvl1pPr algn="l" rtl="0" eaLnBrk="0" fontAlgn="base" hangingPunct="0">
        <a:lnSpc>
          <a:spcPts val="4000"/>
        </a:lnSpc>
        <a:spcBef>
          <a:spcPct val="0"/>
        </a:spcBef>
        <a:spcAft>
          <a:spcPts val="800"/>
        </a:spcAft>
        <a:defRPr sz="3600">
          <a:solidFill>
            <a:schemeClr val="tx2"/>
          </a:solidFill>
          <a:latin typeface="+mj-lt"/>
          <a:ea typeface="+mj-ea"/>
          <a:cs typeface="Geneva" charset="0"/>
        </a:defRPr>
      </a:lvl1pPr>
      <a:lvl2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2pPr>
      <a:lvl3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3pPr>
      <a:lvl4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4pPr>
      <a:lvl5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5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ennifer.hardy@hmrc.gsi.gov.uk" TargetMode="External"/><Relationship Id="rId2" Type="http://schemas.openxmlformats.org/officeDocument/2006/relationships/hyperlink" Target="mailto:lauren.rockley@hmrc.gsi.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t>Tax Facts – Tax Education for Schools</a:t>
            </a:r>
            <a:endParaRPr lang="en-GB" sz="4000" dirty="0"/>
          </a:p>
        </p:txBody>
      </p:sp>
      <p:sp>
        <p:nvSpPr>
          <p:cNvPr id="3" name="Subtitle 2"/>
          <p:cNvSpPr>
            <a:spLocks noGrp="1"/>
          </p:cNvSpPr>
          <p:nvPr>
            <p:ph type="subTitle" idx="1"/>
          </p:nvPr>
        </p:nvSpPr>
        <p:spPr>
          <a:xfrm>
            <a:off x="482600" y="3429000"/>
            <a:ext cx="8207375" cy="1067102"/>
          </a:xfrm>
        </p:spPr>
        <p:txBody>
          <a:bodyPr/>
          <a:lstStyle/>
          <a:p>
            <a:r>
              <a:rPr lang="en-GB" sz="2800" dirty="0" smtClean="0"/>
              <a:t>11</a:t>
            </a:r>
            <a:r>
              <a:rPr lang="en-GB" sz="2800" baseline="30000" dirty="0" smtClean="0"/>
              <a:t>th</a:t>
            </a:r>
            <a:r>
              <a:rPr lang="en-GB" sz="2800" dirty="0" smtClean="0"/>
              <a:t> October 2018</a:t>
            </a:r>
          </a:p>
          <a:p>
            <a:endParaRPr lang="en-GB" dirty="0"/>
          </a:p>
          <a:p>
            <a:r>
              <a:rPr lang="en-GB" dirty="0" smtClean="0"/>
              <a:t>Jenny Hardy and Lauren Rockley</a:t>
            </a:r>
            <a:endParaRPr lang="en-GB" dirty="0"/>
          </a:p>
        </p:txBody>
      </p:sp>
      <p:sp>
        <p:nvSpPr>
          <p:cNvPr id="4" name="Slide Number Placeholder 3"/>
          <p:cNvSpPr>
            <a:spLocks noGrp="1"/>
          </p:cNvSpPr>
          <p:nvPr>
            <p:ph type="sldNum" sz="quarter" idx="10"/>
          </p:nvPr>
        </p:nvSpPr>
        <p:spPr/>
        <p:txBody>
          <a:bodyPr/>
          <a:lstStyle/>
          <a:p>
            <a:pPr>
              <a:defRPr/>
            </a:pPr>
            <a:fld id="{ED850FD3-804A-4B32-AE8C-41006A2A84F1}" type="slidenum">
              <a:rPr lang="en-US" smtClean="0"/>
              <a:pPr>
                <a:defRPr/>
              </a:pPr>
              <a:t>1</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67228206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 Example Question</a:t>
            </a:r>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10</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pic>
        <p:nvPicPr>
          <p:cNvPr id="6" name="Picture 5"/>
          <p:cNvPicPr>
            <a:picLocks noChangeAspect="1"/>
          </p:cNvPicPr>
          <p:nvPr/>
        </p:nvPicPr>
        <p:blipFill>
          <a:blip r:embed="rId3"/>
          <a:stretch>
            <a:fillRect/>
          </a:stretch>
        </p:blipFill>
        <p:spPr>
          <a:xfrm>
            <a:off x="1219200" y="1143000"/>
            <a:ext cx="6681787" cy="4343716"/>
          </a:xfrm>
          <a:prstGeom prst="rect">
            <a:avLst/>
          </a:prstGeom>
        </p:spPr>
      </p:pic>
    </p:spTree>
    <p:extLst>
      <p:ext uri="{BB962C8B-B14F-4D97-AF65-F5344CB8AC3E}">
        <p14:creationId xmlns:p14="http://schemas.microsoft.com/office/powerpoint/2010/main" val="26091113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Delivery</a:t>
            </a:r>
            <a:endParaRPr lang="en-GB" dirty="0"/>
          </a:p>
        </p:txBody>
      </p:sp>
      <p:sp>
        <p:nvSpPr>
          <p:cNvPr id="3" name="Content Placeholder 2"/>
          <p:cNvSpPr>
            <a:spLocks noGrp="1"/>
          </p:cNvSpPr>
          <p:nvPr>
            <p:ph idx="1"/>
          </p:nvPr>
        </p:nvSpPr>
        <p:spPr/>
        <p:txBody>
          <a:bodyPr/>
          <a:lstStyle/>
          <a:p>
            <a:r>
              <a:rPr lang="en-GB" b="1" dirty="0" smtClean="0"/>
              <a:t>HMRC Delivery</a:t>
            </a:r>
          </a:p>
          <a:p>
            <a:pPr lvl="1"/>
            <a:r>
              <a:rPr lang="en-GB" dirty="0" smtClean="0"/>
              <a:t>Assemblies</a:t>
            </a:r>
          </a:p>
          <a:p>
            <a:pPr lvl="1"/>
            <a:r>
              <a:rPr lang="en-GB" dirty="0" smtClean="0"/>
              <a:t>Classroom Sessions</a:t>
            </a:r>
          </a:p>
          <a:p>
            <a:pPr lvl="1"/>
            <a:endParaRPr lang="en-GB" dirty="0"/>
          </a:p>
          <a:p>
            <a:r>
              <a:rPr lang="en-GB" b="1" dirty="0" smtClean="0"/>
              <a:t>School Delivery</a:t>
            </a:r>
          </a:p>
          <a:p>
            <a:pPr lvl="1"/>
            <a:r>
              <a:rPr lang="en-GB" dirty="0" smtClean="0"/>
              <a:t>All of the lesson plans are freely available to be delivered in schools</a:t>
            </a:r>
          </a:p>
          <a:p>
            <a:pPr lvl="1"/>
            <a:r>
              <a:rPr lang="en-GB" dirty="0" smtClean="0"/>
              <a:t>We are looking at offering some ‘Tax Facts Training’ sessions</a:t>
            </a:r>
          </a:p>
          <a:p>
            <a:pPr lvl="1"/>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11</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34975537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Arrange a Session</a:t>
            </a:r>
            <a:endParaRPr lang="en-GB" dirty="0"/>
          </a:p>
        </p:txBody>
      </p:sp>
      <p:sp>
        <p:nvSpPr>
          <p:cNvPr id="3" name="Content Placeholder 2"/>
          <p:cNvSpPr>
            <a:spLocks noGrp="1"/>
          </p:cNvSpPr>
          <p:nvPr>
            <p:ph idx="1"/>
          </p:nvPr>
        </p:nvSpPr>
        <p:spPr/>
        <p:txBody>
          <a:bodyPr/>
          <a:lstStyle/>
          <a:p>
            <a:pPr>
              <a:lnSpc>
                <a:spcPct val="100000"/>
              </a:lnSpc>
            </a:pPr>
            <a:r>
              <a:rPr lang="en-GB" dirty="0" smtClean="0"/>
              <a:t>If you are interested in arranging a Tax Facts Session for your school or have any further questions please contact:</a:t>
            </a:r>
          </a:p>
          <a:p>
            <a:pPr lvl="1"/>
            <a:endParaRPr lang="en-GB" dirty="0"/>
          </a:p>
          <a:p>
            <a:pPr lvl="1"/>
            <a:r>
              <a:rPr lang="en-GB" dirty="0" smtClean="0"/>
              <a:t>Lauren Rockley </a:t>
            </a:r>
            <a:r>
              <a:rPr lang="en-GB" dirty="0" smtClean="0">
                <a:hlinkClick r:id="rId2"/>
              </a:rPr>
              <a:t>lauren.rockley@hmrc.gsi.gov.uk</a:t>
            </a:r>
            <a:endParaRPr lang="en-GB" dirty="0" smtClean="0"/>
          </a:p>
          <a:p>
            <a:pPr lvl="1"/>
            <a:r>
              <a:rPr lang="en-GB" dirty="0" smtClean="0"/>
              <a:t>Jenny Hardy </a:t>
            </a:r>
            <a:r>
              <a:rPr lang="en-GB" dirty="0" smtClean="0">
                <a:hlinkClick r:id="rId3"/>
              </a:rPr>
              <a:t>Jennifer.hardy@hmrc.gsi.gov.uk</a:t>
            </a:r>
            <a:endParaRPr lang="en-GB" dirty="0" smtClean="0"/>
          </a:p>
          <a:p>
            <a:pPr marL="270000" lvl="1" indent="0">
              <a:buNone/>
            </a:pPr>
            <a:endParaRPr lang="en-GB" dirty="0" smtClean="0"/>
          </a:p>
          <a:p>
            <a:pPr marL="270000" lvl="1" indent="0">
              <a:lnSpc>
                <a:spcPct val="100000"/>
              </a:lnSpc>
              <a:buNone/>
            </a:pPr>
            <a:r>
              <a:rPr lang="en-GB" dirty="0" smtClean="0"/>
              <a:t>We are happy to work with you to find the method of delivery that will be most appropriate for your school</a:t>
            </a:r>
          </a:p>
          <a:p>
            <a:pPr lvl="1"/>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12</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12004653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D7DA79E-9E42-4EB7-B9D0-17D95B0749E5}" type="slidenum">
              <a:rPr lang="en-US" smtClean="0"/>
              <a:pPr>
                <a:defRPr/>
              </a:pPr>
              <a:t>13</a:t>
            </a:fld>
            <a:endParaRPr lang="en-US" dirty="0"/>
          </a:p>
        </p:txBody>
      </p:sp>
      <p:sp>
        <p:nvSpPr>
          <p:cNvPr id="3" name="Footer Placeholder 2"/>
          <p:cNvSpPr>
            <a:spLocks noGrp="1"/>
          </p:cNvSpPr>
          <p:nvPr>
            <p:ph type="ftr" sz="quarter" idx="11"/>
          </p:nvPr>
        </p:nvSpPr>
        <p:spPr/>
        <p:txBody>
          <a:bodyPr/>
          <a:lstStyle/>
          <a:p>
            <a:r>
              <a:rPr lang="en-GB" smtClean="0"/>
              <a:t>               |  TAX FACTS - TAX EDUCATION  |</a:t>
            </a:r>
            <a:endParaRPr lang="en-GB"/>
          </a:p>
        </p:txBody>
      </p:sp>
      <p:sp>
        <p:nvSpPr>
          <p:cNvPr id="4" name="Rectangle 15"/>
          <p:cNvSpPr txBox="1">
            <a:spLocks noChangeArrowheads="1"/>
          </p:cNvSpPr>
          <p:nvPr/>
        </p:nvSpPr>
        <p:spPr bwMode="auto">
          <a:xfrm>
            <a:off x="465138" y="1889125"/>
            <a:ext cx="7772400" cy="5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200"/>
              </a:lnSpc>
              <a:spcBef>
                <a:spcPct val="0"/>
              </a:spcBef>
              <a:spcAft>
                <a:spcPct val="0"/>
              </a:spcAft>
              <a:defRPr sz="2600">
                <a:solidFill>
                  <a:schemeClr val="tx2"/>
                </a:solidFill>
                <a:latin typeface="+mj-lt"/>
                <a:ea typeface="+mj-ea"/>
                <a:cs typeface="Geneva" charset="0"/>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US" kern="0" dirty="0" smtClean="0"/>
              <a:t>Thank you</a:t>
            </a:r>
            <a:endParaRPr lang="en-GB" altLang="en-US" kern="0" dirty="0"/>
          </a:p>
        </p:txBody>
      </p:sp>
      <p:sp>
        <p:nvSpPr>
          <p:cNvPr id="5" name="Rectangle 16"/>
          <p:cNvSpPr txBox="1">
            <a:spLocks noChangeArrowheads="1"/>
          </p:cNvSpPr>
          <p:nvPr/>
        </p:nvSpPr>
        <p:spPr bwMode="auto">
          <a:xfrm>
            <a:off x="465138" y="2564904"/>
            <a:ext cx="6400800" cy="288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a:lstStyle>
          <a:p>
            <a:pPr>
              <a:lnSpc>
                <a:spcPct val="100000"/>
              </a:lnSpc>
            </a:pPr>
            <a:r>
              <a:rPr lang="en-GB" altLang="en-US" kern="0" dirty="0" smtClean="0"/>
              <a:t>HM Revenue &amp; Customs</a:t>
            </a:r>
          </a:p>
          <a:p>
            <a:pPr>
              <a:lnSpc>
                <a:spcPct val="100000"/>
              </a:lnSpc>
            </a:pPr>
            <a:r>
              <a:rPr lang="en-GB" altLang="en-US" kern="0" dirty="0" smtClean="0"/>
              <a:t>Jenny Hardy and Lauren Rockley</a:t>
            </a:r>
            <a:endParaRPr lang="en-GB" altLang="en-US" kern="0" dirty="0" smtClean="0"/>
          </a:p>
        </p:txBody>
      </p:sp>
    </p:spTree>
    <p:extLst>
      <p:ext uri="{BB962C8B-B14F-4D97-AF65-F5344CB8AC3E}">
        <p14:creationId xmlns:p14="http://schemas.microsoft.com/office/powerpoint/2010/main" val="27969731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Tax Facts?</a:t>
            </a:r>
            <a:endParaRPr lang="en-GB" dirty="0"/>
          </a:p>
        </p:txBody>
      </p:sp>
      <p:sp>
        <p:nvSpPr>
          <p:cNvPr id="3" name="Content Placeholder 2"/>
          <p:cNvSpPr>
            <a:spLocks noGrp="1"/>
          </p:cNvSpPr>
          <p:nvPr>
            <p:ph idx="1"/>
          </p:nvPr>
        </p:nvSpPr>
        <p:spPr/>
        <p:txBody>
          <a:bodyPr/>
          <a:lstStyle/>
          <a:p>
            <a:r>
              <a:rPr lang="en-GB" dirty="0"/>
              <a:t>Tax Facts is HMRC’s own tax education programme</a:t>
            </a:r>
          </a:p>
          <a:p>
            <a:r>
              <a:rPr lang="en-GB" dirty="0"/>
              <a:t>Junior Tax Facts</a:t>
            </a:r>
          </a:p>
          <a:p>
            <a:pPr lvl="1"/>
            <a:r>
              <a:rPr lang="en-GB" dirty="0"/>
              <a:t>Children aged 8-11</a:t>
            </a:r>
          </a:p>
          <a:p>
            <a:pPr lvl="1"/>
            <a:r>
              <a:rPr lang="en-GB" dirty="0"/>
              <a:t>Covers: An Introduction to Tax, and What Taxes Pay For</a:t>
            </a:r>
          </a:p>
          <a:p>
            <a:endParaRPr lang="en-GB" dirty="0"/>
          </a:p>
          <a:p>
            <a:r>
              <a:rPr lang="en-GB" dirty="0"/>
              <a:t>Tax Facts</a:t>
            </a:r>
          </a:p>
          <a:p>
            <a:pPr lvl="1"/>
            <a:r>
              <a:rPr lang="en-GB" dirty="0"/>
              <a:t>Students aged 14-17</a:t>
            </a:r>
          </a:p>
          <a:p>
            <a:pPr lvl="1"/>
            <a:r>
              <a:rPr lang="en-GB" dirty="0"/>
              <a:t>Covers: About HMRC, Getting your First Job, Self Employment, The Hidden Economy, Construction Industry Scheme, and Personal Tax Accounts</a:t>
            </a:r>
          </a:p>
          <a:p>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2</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3032816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Junior Tax Facts</a:t>
            </a:r>
            <a:endParaRPr lang="en-GB" dirty="0"/>
          </a:p>
        </p:txBody>
      </p:sp>
      <p:sp>
        <p:nvSpPr>
          <p:cNvPr id="3" name="Content Placeholder 2"/>
          <p:cNvSpPr>
            <a:spLocks noGrp="1"/>
          </p:cNvSpPr>
          <p:nvPr>
            <p:ph idx="1"/>
          </p:nvPr>
        </p:nvSpPr>
        <p:spPr/>
        <p:txBody>
          <a:bodyPr/>
          <a:lstStyle/>
          <a:p>
            <a:pPr lvl="1"/>
            <a:r>
              <a:rPr lang="en-GB" dirty="0" smtClean="0"/>
              <a:t>For Children </a:t>
            </a:r>
            <a:r>
              <a:rPr lang="en-GB" dirty="0"/>
              <a:t>aged 8-11</a:t>
            </a:r>
          </a:p>
          <a:p>
            <a:pPr lvl="1"/>
            <a:endParaRPr lang="en-GB" dirty="0" smtClean="0"/>
          </a:p>
          <a:p>
            <a:pPr lvl="1"/>
            <a:r>
              <a:rPr lang="en-GB" dirty="0" smtClean="0"/>
              <a:t>Covers</a:t>
            </a:r>
            <a:r>
              <a:rPr lang="en-GB" dirty="0"/>
              <a:t>: An Introduction to Tax, and What Taxes Pay </a:t>
            </a:r>
            <a:r>
              <a:rPr lang="en-GB" dirty="0" smtClean="0"/>
              <a:t>For</a:t>
            </a:r>
          </a:p>
          <a:p>
            <a:pPr lvl="1"/>
            <a:endParaRPr lang="en-GB" dirty="0" smtClean="0"/>
          </a:p>
          <a:p>
            <a:pPr lvl="1"/>
            <a:r>
              <a:rPr lang="en-GB" dirty="0" smtClean="0"/>
              <a:t>Session can be modified to fit to the schools standard lesson plan</a:t>
            </a:r>
          </a:p>
          <a:p>
            <a:pPr lvl="1"/>
            <a:endParaRPr lang="en-GB" dirty="0"/>
          </a:p>
          <a:p>
            <a:pPr lvl="1"/>
            <a:r>
              <a:rPr lang="en-GB" dirty="0" smtClean="0"/>
              <a:t>Lots of interactive activities to keep the students engaged</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3</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148893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One – What Do Taxes Pay For?</a:t>
            </a:r>
            <a:endParaRPr lang="en-GB" dirty="0"/>
          </a:p>
        </p:txBody>
      </p:sp>
      <p:sp>
        <p:nvSpPr>
          <p:cNvPr id="3" name="Slide Number Placeholder 2"/>
          <p:cNvSpPr>
            <a:spLocks noGrp="1"/>
          </p:cNvSpPr>
          <p:nvPr>
            <p:ph type="sldNum" sz="quarter" idx="10"/>
          </p:nvPr>
        </p:nvSpPr>
        <p:spPr/>
        <p:txBody>
          <a:bodyPr/>
          <a:lstStyle/>
          <a:p>
            <a:pPr>
              <a:defRPr/>
            </a:pPr>
            <a:fld id="{ACE97B3A-1F64-4EFF-ABCA-E9A830ED5156}" type="slidenum">
              <a:rPr lang="en-US" smtClean="0"/>
              <a:pPr>
                <a:defRPr/>
              </a:pPr>
              <a:t>4</a:t>
            </a:fld>
            <a:endParaRPr lang="en-US" dirty="0"/>
          </a:p>
        </p:txBody>
      </p:sp>
      <p:sp>
        <p:nvSpPr>
          <p:cNvPr id="4" name="Footer Placeholder 3"/>
          <p:cNvSpPr>
            <a:spLocks noGrp="1"/>
          </p:cNvSpPr>
          <p:nvPr>
            <p:ph type="ftr" sz="quarter" idx="11"/>
          </p:nvPr>
        </p:nvSpPr>
        <p:spPr/>
        <p:txBody>
          <a:bodyPr/>
          <a:lstStyle/>
          <a:p>
            <a:r>
              <a:rPr lang="en-GB" smtClean="0"/>
              <a:t>               </a:t>
            </a:r>
            <a:endParaRPr lang="en-GB"/>
          </a:p>
        </p:txBody>
      </p:sp>
      <p:pic>
        <p:nvPicPr>
          <p:cNvPr id="5" name="Picture 4"/>
          <p:cNvPicPr>
            <a:picLocks noChangeAspect="1"/>
          </p:cNvPicPr>
          <p:nvPr/>
        </p:nvPicPr>
        <p:blipFill>
          <a:blip r:embed="rId2"/>
          <a:stretch>
            <a:fillRect/>
          </a:stretch>
        </p:blipFill>
        <p:spPr>
          <a:xfrm>
            <a:off x="446088" y="1219199"/>
            <a:ext cx="8088312" cy="4464919"/>
          </a:xfrm>
          <a:prstGeom prst="rect">
            <a:avLst/>
          </a:prstGeom>
        </p:spPr>
      </p:pic>
      <p:pic>
        <p:nvPicPr>
          <p:cNvPr id="6" name="Picture 5"/>
          <p:cNvPicPr>
            <a:picLocks noChangeAspect="1"/>
          </p:cNvPicPr>
          <p:nvPr/>
        </p:nvPicPr>
        <p:blipFill>
          <a:blip r:embed="rId3"/>
          <a:stretch>
            <a:fillRect/>
          </a:stretch>
        </p:blipFill>
        <p:spPr>
          <a:xfrm>
            <a:off x="3429000" y="1385214"/>
            <a:ext cx="990600" cy="1014761"/>
          </a:xfrm>
          <a:prstGeom prst="rect">
            <a:avLst/>
          </a:prstGeom>
        </p:spPr>
      </p:pic>
      <p:pic>
        <p:nvPicPr>
          <p:cNvPr id="7" name="Picture 6"/>
          <p:cNvPicPr>
            <a:picLocks noChangeAspect="1"/>
          </p:cNvPicPr>
          <p:nvPr/>
        </p:nvPicPr>
        <p:blipFill>
          <a:blip r:embed="rId3"/>
          <a:stretch>
            <a:fillRect/>
          </a:stretch>
        </p:blipFill>
        <p:spPr>
          <a:xfrm>
            <a:off x="4560888" y="1886674"/>
            <a:ext cx="990600" cy="1014761"/>
          </a:xfrm>
          <a:prstGeom prst="rect">
            <a:avLst/>
          </a:prstGeom>
        </p:spPr>
      </p:pic>
      <p:pic>
        <p:nvPicPr>
          <p:cNvPr id="8" name="Picture 7"/>
          <p:cNvPicPr>
            <a:picLocks noChangeAspect="1"/>
          </p:cNvPicPr>
          <p:nvPr/>
        </p:nvPicPr>
        <p:blipFill>
          <a:blip r:embed="rId3"/>
          <a:stretch>
            <a:fillRect/>
          </a:stretch>
        </p:blipFill>
        <p:spPr>
          <a:xfrm>
            <a:off x="3429000" y="2596105"/>
            <a:ext cx="990600" cy="1014761"/>
          </a:xfrm>
          <a:prstGeom prst="rect">
            <a:avLst/>
          </a:prstGeom>
        </p:spPr>
      </p:pic>
      <p:pic>
        <p:nvPicPr>
          <p:cNvPr id="9" name="Picture 8"/>
          <p:cNvPicPr>
            <a:picLocks noChangeAspect="1"/>
          </p:cNvPicPr>
          <p:nvPr/>
        </p:nvPicPr>
        <p:blipFill>
          <a:blip r:embed="rId3"/>
          <a:stretch>
            <a:fillRect/>
          </a:stretch>
        </p:blipFill>
        <p:spPr>
          <a:xfrm>
            <a:off x="450141" y="3810000"/>
            <a:ext cx="990600" cy="1014761"/>
          </a:xfrm>
          <a:prstGeom prst="rect">
            <a:avLst/>
          </a:prstGeom>
        </p:spPr>
      </p:pic>
      <p:pic>
        <p:nvPicPr>
          <p:cNvPr id="10" name="Picture 9"/>
          <p:cNvPicPr>
            <a:picLocks noChangeAspect="1"/>
          </p:cNvPicPr>
          <p:nvPr/>
        </p:nvPicPr>
        <p:blipFill>
          <a:blip r:embed="rId3"/>
          <a:stretch>
            <a:fillRect/>
          </a:stretch>
        </p:blipFill>
        <p:spPr>
          <a:xfrm>
            <a:off x="914400" y="2692370"/>
            <a:ext cx="990600" cy="1014761"/>
          </a:xfrm>
          <a:prstGeom prst="rect">
            <a:avLst/>
          </a:prstGeom>
        </p:spPr>
      </p:pic>
      <p:pic>
        <p:nvPicPr>
          <p:cNvPr id="11" name="Picture 10"/>
          <p:cNvPicPr>
            <a:picLocks noChangeAspect="1"/>
          </p:cNvPicPr>
          <p:nvPr/>
        </p:nvPicPr>
        <p:blipFill>
          <a:blip r:embed="rId3"/>
          <a:stretch>
            <a:fillRect/>
          </a:stretch>
        </p:blipFill>
        <p:spPr>
          <a:xfrm>
            <a:off x="7315200" y="1883163"/>
            <a:ext cx="990600" cy="1014761"/>
          </a:xfrm>
          <a:prstGeom prst="rect">
            <a:avLst/>
          </a:prstGeom>
        </p:spPr>
      </p:pic>
      <p:pic>
        <p:nvPicPr>
          <p:cNvPr id="12" name="Picture 11"/>
          <p:cNvPicPr>
            <a:picLocks noChangeAspect="1"/>
          </p:cNvPicPr>
          <p:nvPr/>
        </p:nvPicPr>
        <p:blipFill>
          <a:blip r:embed="rId4"/>
          <a:stretch>
            <a:fillRect/>
          </a:stretch>
        </p:blipFill>
        <p:spPr>
          <a:xfrm>
            <a:off x="1592397" y="3103485"/>
            <a:ext cx="979697" cy="1089913"/>
          </a:xfrm>
          <a:prstGeom prst="rect">
            <a:avLst/>
          </a:prstGeom>
        </p:spPr>
      </p:pic>
      <p:pic>
        <p:nvPicPr>
          <p:cNvPr id="13" name="Picture 12"/>
          <p:cNvPicPr>
            <a:picLocks noChangeAspect="1"/>
          </p:cNvPicPr>
          <p:nvPr/>
        </p:nvPicPr>
        <p:blipFill>
          <a:blip r:embed="rId4"/>
          <a:stretch>
            <a:fillRect/>
          </a:stretch>
        </p:blipFill>
        <p:spPr>
          <a:xfrm>
            <a:off x="2634142" y="3368310"/>
            <a:ext cx="979697" cy="1089913"/>
          </a:xfrm>
          <a:prstGeom prst="rect">
            <a:avLst/>
          </a:prstGeom>
        </p:spPr>
      </p:pic>
      <p:pic>
        <p:nvPicPr>
          <p:cNvPr id="14" name="Picture 13"/>
          <p:cNvPicPr>
            <a:picLocks noChangeAspect="1"/>
          </p:cNvPicPr>
          <p:nvPr/>
        </p:nvPicPr>
        <p:blipFill>
          <a:blip r:embed="rId4"/>
          <a:stretch>
            <a:fillRect/>
          </a:stretch>
        </p:blipFill>
        <p:spPr>
          <a:xfrm>
            <a:off x="3929751" y="3338099"/>
            <a:ext cx="979697" cy="1089913"/>
          </a:xfrm>
          <a:prstGeom prst="rect">
            <a:avLst/>
          </a:prstGeom>
        </p:spPr>
      </p:pic>
      <p:pic>
        <p:nvPicPr>
          <p:cNvPr id="15" name="Picture 14"/>
          <p:cNvPicPr>
            <a:picLocks noChangeAspect="1"/>
          </p:cNvPicPr>
          <p:nvPr/>
        </p:nvPicPr>
        <p:blipFill>
          <a:blip r:embed="rId4"/>
          <a:stretch>
            <a:fillRect/>
          </a:stretch>
        </p:blipFill>
        <p:spPr>
          <a:xfrm>
            <a:off x="6183312" y="2582119"/>
            <a:ext cx="979697" cy="1089913"/>
          </a:xfrm>
          <a:prstGeom prst="rect">
            <a:avLst/>
          </a:prstGeom>
        </p:spPr>
      </p:pic>
      <p:pic>
        <p:nvPicPr>
          <p:cNvPr id="16" name="Picture 15"/>
          <p:cNvPicPr>
            <a:picLocks noChangeAspect="1"/>
          </p:cNvPicPr>
          <p:nvPr/>
        </p:nvPicPr>
        <p:blipFill>
          <a:blip r:embed="rId4"/>
          <a:stretch>
            <a:fillRect/>
          </a:stretch>
        </p:blipFill>
        <p:spPr>
          <a:xfrm>
            <a:off x="7554703" y="2823354"/>
            <a:ext cx="979697" cy="1089913"/>
          </a:xfrm>
          <a:prstGeom prst="rect">
            <a:avLst/>
          </a:prstGeom>
        </p:spPr>
      </p:pic>
      <p:pic>
        <p:nvPicPr>
          <p:cNvPr id="17" name="Picture 16"/>
          <p:cNvPicPr>
            <a:picLocks noChangeAspect="1"/>
          </p:cNvPicPr>
          <p:nvPr/>
        </p:nvPicPr>
        <p:blipFill>
          <a:blip r:embed="rId4"/>
          <a:stretch>
            <a:fillRect/>
          </a:stretch>
        </p:blipFill>
        <p:spPr>
          <a:xfrm>
            <a:off x="2321748" y="2106594"/>
            <a:ext cx="979697" cy="1089913"/>
          </a:xfrm>
          <a:prstGeom prst="rect">
            <a:avLst/>
          </a:prstGeom>
        </p:spPr>
      </p:pic>
      <p:pic>
        <p:nvPicPr>
          <p:cNvPr id="18" name="Picture 17"/>
          <p:cNvPicPr>
            <a:picLocks noChangeAspect="1"/>
          </p:cNvPicPr>
          <p:nvPr/>
        </p:nvPicPr>
        <p:blipFill>
          <a:blip r:embed="rId3"/>
          <a:stretch>
            <a:fillRect/>
          </a:stretch>
        </p:blipFill>
        <p:spPr>
          <a:xfrm>
            <a:off x="6326927" y="4333994"/>
            <a:ext cx="990600" cy="1014761"/>
          </a:xfrm>
          <a:prstGeom prst="rect">
            <a:avLst/>
          </a:prstGeom>
        </p:spPr>
      </p:pic>
    </p:spTree>
    <p:extLst>
      <p:ext uri="{BB962C8B-B14F-4D97-AF65-F5344CB8AC3E}">
        <p14:creationId xmlns:p14="http://schemas.microsoft.com/office/powerpoint/2010/main" val="322042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 Materials</a:t>
            </a:r>
            <a:endParaRPr lang="en-GB" dirty="0"/>
          </a:p>
        </p:txBody>
      </p:sp>
      <p:sp>
        <p:nvSpPr>
          <p:cNvPr id="3" name="Content Placeholder 2"/>
          <p:cNvSpPr>
            <a:spLocks noGrp="1"/>
          </p:cNvSpPr>
          <p:nvPr>
            <p:ph idx="1"/>
          </p:nvPr>
        </p:nvSpPr>
        <p:spPr/>
        <p:txBody>
          <a:bodyPr/>
          <a:lstStyle/>
          <a:p>
            <a:r>
              <a:rPr lang="en-GB" dirty="0" smtClean="0"/>
              <a:t>Maths </a:t>
            </a:r>
            <a:r>
              <a:rPr lang="en-GB" dirty="0"/>
              <a:t>I: a group exercise on paying </a:t>
            </a:r>
            <a:r>
              <a:rPr lang="en-GB" dirty="0" smtClean="0"/>
              <a:t>tax </a:t>
            </a:r>
          </a:p>
          <a:p>
            <a:r>
              <a:rPr lang="en-GB" dirty="0" smtClean="0"/>
              <a:t>Maths </a:t>
            </a:r>
            <a:r>
              <a:rPr lang="en-GB" dirty="0"/>
              <a:t>II: an exercise that explores the way the government spends the money that is collected through taxes, using a number of different graphs </a:t>
            </a:r>
          </a:p>
          <a:p>
            <a:r>
              <a:rPr lang="en-GB" dirty="0" smtClean="0"/>
              <a:t>History</a:t>
            </a:r>
            <a:r>
              <a:rPr lang="en-GB" dirty="0"/>
              <a:t>: a group or whole class discussion on Window Tax, its implications and consequences </a:t>
            </a:r>
          </a:p>
          <a:p>
            <a:r>
              <a:rPr lang="en-GB" dirty="0" smtClean="0"/>
              <a:t>Design</a:t>
            </a:r>
            <a:r>
              <a:rPr lang="en-GB" dirty="0"/>
              <a:t>: an individual or group exercise to design a poster, to show why paying tax  is important.</a:t>
            </a:r>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5</a:t>
            </a:fld>
            <a:endParaRPr lang="en-US" dirty="0"/>
          </a:p>
        </p:txBody>
      </p:sp>
      <p:sp>
        <p:nvSpPr>
          <p:cNvPr id="5" name="Footer Placeholder 4"/>
          <p:cNvSpPr>
            <a:spLocks noGrp="1"/>
          </p:cNvSpPr>
          <p:nvPr>
            <p:ph type="ftr" sz="quarter" idx="11"/>
          </p:nvPr>
        </p:nvSpPr>
        <p:spPr/>
        <p:txBody>
          <a:bodyPr/>
          <a:lstStyle/>
          <a:p>
            <a:r>
              <a:rPr lang="en-GB" smtClean="0"/>
              <a:t>               </a:t>
            </a:r>
            <a:endParaRPr lang="en-GB"/>
          </a:p>
        </p:txBody>
      </p:sp>
    </p:spTree>
    <p:extLst>
      <p:ext uri="{BB962C8B-B14F-4D97-AF65-F5344CB8AC3E}">
        <p14:creationId xmlns:p14="http://schemas.microsoft.com/office/powerpoint/2010/main" val="11528595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 Facts</a:t>
            </a:r>
            <a:endParaRPr lang="en-GB" dirty="0"/>
          </a:p>
        </p:txBody>
      </p:sp>
      <p:sp>
        <p:nvSpPr>
          <p:cNvPr id="3" name="Content Placeholder 2"/>
          <p:cNvSpPr>
            <a:spLocks noGrp="1"/>
          </p:cNvSpPr>
          <p:nvPr>
            <p:ph idx="1"/>
          </p:nvPr>
        </p:nvSpPr>
        <p:spPr/>
        <p:txBody>
          <a:bodyPr/>
          <a:lstStyle/>
          <a:p>
            <a:pPr>
              <a:lnSpc>
                <a:spcPct val="100000"/>
              </a:lnSpc>
            </a:pPr>
            <a:r>
              <a:rPr lang="en-GB" dirty="0" smtClean="0"/>
              <a:t>Learning objectives</a:t>
            </a:r>
          </a:p>
          <a:p>
            <a:pPr>
              <a:lnSpc>
                <a:spcPct val="100000"/>
              </a:lnSpc>
            </a:pPr>
            <a:r>
              <a:rPr lang="en-GB" dirty="0" smtClean="0"/>
              <a:t>Introduction</a:t>
            </a:r>
          </a:p>
          <a:p>
            <a:pPr>
              <a:lnSpc>
                <a:spcPct val="100000"/>
              </a:lnSpc>
            </a:pPr>
            <a:r>
              <a:rPr lang="en-GB" dirty="0" smtClean="0"/>
              <a:t>Animation</a:t>
            </a:r>
          </a:p>
          <a:p>
            <a:pPr>
              <a:lnSpc>
                <a:spcPct val="100000"/>
              </a:lnSpc>
            </a:pPr>
            <a:r>
              <a:rPr lang="en-GB" dirty="0" smtClean="0"/>
              <a:t>2 or 3 Activities</a:t>
            </a:r>
          </a:p>
          <a:p>
            <a:pPr>
              <a:lnSpc>
                <a:spcPct val="100000"/>
              </a:lnSpc>
            </a:pPr>
            <a:endParaRPr lang="en-GB" dirty="0"/>
          </a:p>
          <a:p>
            <a:pPr>
              <a:lnSpc>
                <a:spcPct val="100000"/>
              </a:lnSpc>
            </a:pPr>
            <a:r>
              <a:rPr lang="en-GB" dirty="0" smtClean="0"/>
              <a:t>Highly dependent on the audience</a:t>
            </a:r>
          </a:p>
          <a:p>
            <a:pPr>
              <a:lnSpc>
                <a:spcPct val="100000"/>
              </a:lnSpc>
            </a:pPr>
            <a:endParaRPr lang="en-GB" dirty="0"/>
          </a:p>
          <a:p>
            <a:pPr marL="0" indent="0">
              <a:lnSpc>
                <a:spcPct val="100000"/>
              </a:lnSpc>
              <a:buNone/>
            </a:pPr>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6</a:t>
            </a:fld>
            <a:endParaRPr lang="en-US" dirty="0"/>
          </a:p>
        </p:txBody>
      </p:sp>
      <p:sp>
        <p:nvSpPr>
          <p:cNvPr id="5" name="Footer Placeholder 4"/>
          <p:cNvSpPr>
            <a:spLocks noGrp="1"/>
          </p:cNvSpPr>
          <p:nvPr>
            <p:ph type="ftr" sz="quarter" idx="11"/>
          </p:nvPr>
        </p:nvSpPr>
        <p:spPr/>
        <p:txBody>
          <a:bodyPr/>
          <a:lstStyle/>
          <a:p>
            <a:r>
              <a:rPr lang="en-GB" smtClean="0"/>
              <a:t>               |  TAX FACTS - TAX EDUCATION  |</a:t>
            </a:r>
            <a:endParaRPr lang="en-GB"/>
          </a:p>
        </p:txBody>
      </p:sp>
    </p:spTree>
    <p:extLst>
      <p:ext uri="{BB962C8B-B14F-4D97-AF65-F5344CB8AC3E}">
        <p14:creationId xmlns:p14="http://schemas.microsoft.com/office/powerpoint/2010/main" val="11678955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7</a:t>
            </a:fld>
            <a:endParaRPr lang="en-US" dirty="0"/>
          </a:p>
        </p:txBody>
      </p:sp>
      <p:sp>
        <p:nvSpPr>
          <p:cNvPr id="5" name="Footer Placeholder 4"/>
          <p:cNvSpPr>
            <a:spLocks noGrp="1"/>
          </p:cNvSpPr>
          <p:nvPr>
            <p:ph type="ftr" sz="quarter" idx="11"/>
          </p:nvPr>
        </p:nvSpPr>
        <p:spPr/>
        <p:txBody>
          <a:bodyPr/>
          <a:lstStyle/>
          <a:p>
            <a:r>
              <a:rPr lang="en-GB" smtClean="0"/>
              <a:t>               </a:t>
            </a:r>
            <a:endParaRPr lang="en-GB"/>
          </a:p>
        </p:txBody>
      </p:sp>
      <p:pic>
        <p:nvPicPr>
          <p:cNvPr id="6" name="Picture 5"/>
          <p:cNvPicPr>
            <a:picLocks noChangeAspect="1"/>
          </p:cNvPicPr>
          <p:nvPr/>
        </p:nvPicPr>
        <p:blipFill>
          <a:blip r:embed="rId2"/>
          <a:stretch>
            <a:fillRect/>
          </a:stretch>
        </p:blipFill>
        <p:spPr>
          <a:xfrm>
            <a:off x="1066800" y="1447800"/>
            <a:ext cx="6983843" cy="3452812"/>
          </a:xfrm>
          <a:prstGeom prst="rect">
            <a:avLst/>
          </a:prstGeom>
        </p:spPr>
      </p:pic>
    </p:spTree>
    <p:extLst>
      <p:ext uri="{BB962C8B-B14F-4D97-AF65-F5344CB8AC3E}">
        <p14:creationId xmlns:p14="http://schemas.microsoft.com/office/powerpoint/2010/main" val="7953616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1 – Chancellor For A Day</a:t>
            </a:r>
            <a:endParaRPr lang="en-GB" dirty="0"/>
          </a:p>
        </p:txBody>
      </p:sp>
      <p:sp>
        <p:nvSpPr>
          <p:cNvPr id="3" name="Content Placeholder 2"/>
          <p:cNvSpPr>
            <a:spLocks noGrp="1"/>
          </p:cNvSpPr>
          <p:nvPr>
            <p:ph idx="1"/>
          </p:nvPr>
        </p:nvSpPr>
        <p:spPr/>
        <p:txBody>
          <a:bodyPr/>
          <a:lstStyle/>
          <a:p>
            <a:r>
              <a:rPr lang="en-GB" dirty="0" smtClean="0"/>
              <a:t>Working in small groups, decide if you could put an extra 10% tax on one things, what would it be? </a:t>
            </a:r>
            <a:endParaRPr lang="en-GB" dirty="0"/>
          </a:p>
          <a:p>
            <a:r>
              <a:rPr lang="en-GB" dirty="0" smtClean="0"/>
              <a:t>Be ready to explain why you have chosen this</a:t>
            </a:r>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8</a:t>
            </a:fld>
            <a:endParaRPr lang="en-US" dirty="0"/>
          </a:p>
        </p:txBody>
      </p:sp>
      <p:sp>
        <p:nvSpPr>
          <p:cNvPr id="5" name="Footer Placeholder 4"/>
          <p:cNvSpPr>
            <a:spLocks noGrp="1"/>
          </p:cNvSpPr>
          <p:nvPr>
            <p:ph type="ftr" sz="quarter" idx="11"/>
          </p:nvPr>
        </p:nvSpPr>
        <p:spPr/>
        <p:txBody>
          <a:bodyPr/>
          <a:lstStyle/>
          <a:p>
            <a:r>
              <a:rPr lang="en-GB" smtClean="0"/>
              <a:t>               </a:t>
            </a:r>
            <a:endParaRPr lang="en-GB"/>
          </a:p>
        </p:txBody>
      </p:sp>
    </p:spTree>
    <p:extLst>
      <p:ext uri="{BB962C8B-B14F-4D97-AF65-F5344CB8AC3E}">
        <p14:creationId xmlns:p14="http://schemas.microsoft.com/office/powerpoint/2010/main" val="14794964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Estimating Tax Bills </a:t>
            </a:r>
            <a:endParaRPr lang="en-GB" dirty="0"/>
          </a:p>
        </p:txBody>
      </p:sp>
      <p:sp>
        <p:nvSpPr>
          <p:cNvPr id="3" name="Content Placeholder 2"/>
          <p:cNvSpPr>
            <a:spLocks noGrp="1"/>
          </p:cNvSpPr>
          <p:nvPr>
            <p:ph idx="1"/>
          </p:nvPr>
        </p:nvSpPr>
        <p:spPr>
          <a:xfrm>
            <a:off x="455023" y="1143001"/>
            <a:ext cx="8229600" cy="2590800"/>
          </a:xfrm>
        </p:spPr>
        <p:txBody>
          <a:bodyPr/>
          <a:lstStyle/>
          <a:p>
            <a:r>
              <a:rPr lang="en-GB" dirty="0" smtClean="0"/>
              <a:t>How much tax would you pay on a gross salary of:</a:t>
            </a:r>
          </a:p>
          <a:p>
            <a:pPr lvl="1">
              <a:lnSpc>
                <a:spcPct val="100000"/>
              </a:lnSpc>
            </a:pPr>
            <a:r>
              <a:rPr lang="en-GB" sz="1800" dirty="0" smtClean="0"/>
              <a:t>£15,000 </a:t>
            </a:r>
            <a:endParaRPr lang="en-GB" sz="1800" dirty="0" smtClean="0"/>
          </a:p>
          <a:p>
            <a:pPr marL="270000" lvl="1" indent="0">
              <a:lnSpc>
                <a:spcPct val="100000"/>
              </a:lnSpc>
              <a:buNone/>
            </a:pPr>
            <a:r>
              <a:rPr lang="en-GB" sz="1800" dirty="0">
                <a:sym typeface="Wingdings" panose="05000000000000000000" pitchFamily="2" charset="2"/>
              </a:rPr>
              <a:t>	</a:t>
            </a:r>
            <a:r>
              <a:rPr lang="en-GB" sz="1800" dirty="0" smtClean="0">
                <a:sym typeface="Wingdings" panose="05000000000000000000" pitchFamily="2" charset="2"/>
              </a:rPr>
              <a:t> </a:t>
            </a:r>
            <a:r>
              <a:rPr lang="en-GB" sz="1800" dirty="0" smtClean="0">
                <a:sym typeface="Wingdings" panose="05000000000000000000" pitchFamily="2" charset="2"/>
              </a:rPr>
              <a:t>You would pay £700</a:t>
            </a:r>
            <a:endParaRPr lang="en-GB" sz="1800" dirty="0" smtClean="0"/>
          </a:p>
          <a:p>
            <a:pPr lvl="1">
              <a:lnSpc>
                <a:spcPct val="100000"/>
              </a:lnSpc>
            </a:pPr>
            <a:r>
              <a:rPr lang="en-GB" sz="1800" dirty="0" smtClean="0"/>
              <a:t>£25,000 </a:t>
            </a:r>
            <a:endParaRPr lang="en-GB" sz="1800" dirty="0" smtClean="0"/>
          </a:p>
          <a:p>
            <a:pPr marL="270000" lvl="1" indent="0">
              <a:lnSpc>
                <a:spcPct val="100000"/>
              </a:lnSpc>
              <a:buNone/>
            </a:pPr>
            <a:r>
              <a:rPr lang="en-GB" sz="1800" dirty="0">
                <a:sym typeface="Wingdings" panose="05000000000000000000" pitchFamily="2" charset="2"/>
              </a:rPr>
              <a:t>	</a:t>
            </a:r>
            <a:r>
              <a:rPr lang="en-GB" sz="1800" dirty="0" smtClean="0">
                <a:sym typeface="Wingdings" panose="05000000000000000000" pitchFamily="2" charset="2"/>
              </a:rPr>
              <a:t> You </a:t>
            </a:r>
            <a:r>
              <a:rPr lang="en-GB" sz="1800" dirty="0" smtClean="0">
                <a:sym typeface="Wingdings" panose="05000000000000000000" pitchFamily="2" charset="2"/>
              </a:rPr>
              <a:t>would pay £2,700</a:t>
            </a:r>
            <a:endParaRPr lang="en-GB" sz="1800" dirty="0" smtClean="0"/>
          </a:p>
          <a:p>
            <a:pPr lvl="1">
              <a:lnSpc>
                <a:spcPct val="100000"/>
              </a:lnSpc>
            </a:pPr>
            <a:r>
              <a:rPr lang="en-GB" sz="1800" dirty="0" smtClean="0"/>
              <a:t>£50,000 </a:t>
            </a:r>
            <a:endParaRPr lang="en-GB" sz="1800" dirty="0" smtClean="0"/>
          </a:p>
          <a:p>
            <a:pPr marL="540000" lvl="2" indent="0">
              <a:lnSpc>
                <a:spcPct val="100000"/>
              </a:lnSpc>
              <a:buNone/>
            </a:pPr>
            <a:r>
              <a:rPr lang="en-GB" dirty="0" smtClean="0">
                <a:sym typeface="Wingdings" panose="05000000000000000000" pitchFamily="2" charset="2"/>
              </a:rPr>
              <a:t>	 </a:t>
            </a:r>
            <a:r>
              <a:rPr lang="en-GB" dirty="0" smtClean="0">
                <a:sym typeface="Wingdings" panose="05000000000000000000" pitchFamily="2" charset="2"/>
              </a:rPr>
              <a:t>You would pay £8,700 </a:t>
            </a:r>
            <a:endParaRPr lang="en-GB" dirty="0"/>
          </a:p>
          <a:p>
            <a:pPr lvl="1"/>
            <a:endParaRPr lang="en-GB" dirty="0" smtClean="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9</a:t>
            </a:fld>
            <a:endParaRPr lang="en-US" dirty="0"/>
          </a:p>
        </p:txBody>
      </p:sp>
      <p:sp>
        <p:nvSpPr>
          <p:cNvPr id="5" name="Footer Placeholder 4"/>
          <p:cNvSpPr>
            <a:spLocks noGrp="1"/>
          </p:cNvSpPr>
          <p:nvPr>
            <p:ph type="ftr" sz="quarter" idx="11"/>
          </p:nvPr>
        </p:nvSpPr>
        <p:spPr/>
        <p:txBody>
          <a:bodyPr/>
          <a:lstStyle/>
          <a:p>
            <a:r>
              <a:rPr lang="en-GB" dirty="0" smtClean="0"/>
              <a:t>These figure are for the 2017/18 Tax Year               </a:t>
            </a:r>
            <a:endParaRPr lang="en-GB" dirty="0"/>
          </a:p>
        </p:txBody>
      </p:sp>
      <p:sp>
        <p:nvSpPr>
          <p:cNvPr id="6" name="Content Placeholder 2"/>
          <p:cNvSpPr txBox="1">
            <a:spLocks/>
          </p:cNvSpPr>
          <p:nvPr/>
        </p:nvSpPr>
        <p:spPr bwMode="auto">
          <a:xfrm>
            <a:off x="349635" y="4038600"/>
            <a:ext cx="8229600" cy="394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18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a:lstStyle>
          <a:p>
            <a:pPr marL="270000" lvl="1" indent="0">
              <a:buFont typeface="Arial" panose="020B0604020202020204" pitchFamily="34" charset="0"/>
              <a:buNone/>
            </a:pPr>
            <a:r>
              <a:rPr lang="en-GB" sz="2000" kern="0" dirty="0" smtClean="0"/>
              <a:t>You’ll need to know:</a:t>
            </a:r>
          </a:p>
          <a:p>
            <a:pPr lvl="1">
              <a:buFontTx/>
              <a:buChar char="-"/>
            </a:pPr>
            <a:r>
              <a:rPr lang="en-GB" sz="2000" kern="0" dirty="0" smtClean="0"/>
              <a:t>Personal Allowance = £11,500</a:t>
            </a:r>
          </a:p>
          <a:p>
            <a:pPr lvl="1">
              <a:buFontTx/>
              <a:buChar char="-"/>
            </a:pPr>
            <a:r>
              <a:rPr lang="en-GB" sz="2000" kern="0" dirty="0" smtClean="0"/>
              <a:t>Tax Rate on income above the personal allowance to £43,500 = 20%</a:t>
            </a:r>
          </a:p>
          <a:p>
            <a:pPr lvl="1">
              <a:buFontTx/>
              <a:buChar char="-"/>
            </a:pPr>
            <a:r>
              <a:rPr lang="en-GB" sz="2000" kern="0" dirty="0" smtClean="0"/>
              <a:t>Tax Rate on income above £43,500 = 40%</a:t>
            </a:r>
          </a:p>
          <a:p>
            <a:pPr lvl="1"/>
            <a:endParaRPr lang="en-GB" kern="0" dirty="0" smtClean="0"/>
          </a:p>
          <a:p>
            <a:pPr lvl="1"/>
            <a:endParaRPr lang="en-GB" kern="0" dirty="0" smtClean="0"/>
          </a:p>
        </p:txBody>
      </p:sp>
    </p:spTree>
    <p:extLst>
      <p:ext uri="{BB962C8B-B14F-4D97-AF65-F5344CB8AC3E}">
        <p14:creationId xmlns:p14="http://schemas.microsoft.com/office/powerpoint/2010/main" val="46814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Standard.potx" id="{CDDD2900-99A9-4421-8FDC-D50FBCE21480}" vid="{9CD1B361-D064-46D4-B204-331DC75562DE}"/>
    </a:ext>
  </a:extLst>
</a:theme>
</file>

<file path=ppt/theme/theme2.xml><?xml version="1.0" encoding="utf-8"?>
<a:theme xmlns:a="http://schemas.openxmlformats.org/drawingml/2006/main" name="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Standard.potx" id="{CDDD2900-99A9-4421-8FDC-D50FBCE21480}" vid="{E43D5D67-6107-4D50-B686-E5B2998B69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HMRC Template Standard</Template>
  <TotalTime>32</TotalTime>
  <Words>629</Words>
  <Application>Microsoft Office PowerPoint</Application>
  <PresentationFormat>On-screen Show (4:3)</PresentationFormat>
  <Paragraphs>100</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Geneva</vt:lpstr>
      <vt:lpstr>Wingdings</vt:lpstr>
      <vt:lpstr>HMRC_standard_2015</vt:lpstr>
      <vt:lpstr>HMRC_standard_2015_No logo</vt:lpstr>
      <vt:lpstr>Tax Facts – Tax Education for Schools</vt:lpstr>
      <vt:lpstr>What is Tax Facts?</vt:lpstr>
      <vt:lpstr>Junior Tax Facts</vt:lpstr>
      <vt:lpstr>Activity One – What Do Taxes Pay For?</vt:lpstr>
      <vt:lpstr>Extension Materials</vt:lpstr>
      <vt:lpstr>Tax Facts</vt:lpstr>
      <vt:lpstr>Learning Objectives</vt:lpstr>
      <vt:lpstr>Exercise 1 – Chancellor For A Day</vt:lpstr>
      <vt:lpstr>Estimating Tax Bills </vt:lpstr>
      <vt:lpstr>Quiz – Example Question</vt:lpstr>
      <vt:lpstr>Methods of Delivery</vt:lpstr>
      <vt:lpstr>How to Arrange a Session</vt:lpstr>
      <vt:lpstr>PowerPoint Presentation</vt:lpstr>
    </vt:vector>
  </TitlesOfParts>
  <Manager/>
  <Company>HM Revenue and Customs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Facts – Tax Education for Schools</dc:title>
  <dc:subject/>
  <dc:creator>Rockley, Lauren (CCG WMBC Mid-sized Business)</dc:creator>
  <cp:keywords/>
  <dc:description/>
  <cp:lastModifiedBy>Rockley, Lauren (CCG WMBC Mid-sized Business)</cp:lastModifiedBy>
  <cp:revision>4</cp:revision>
  <dcterms:created xsi:type="dcterms:W3CDTF">2018-10-09T13:16:40Z</dcterms:created>
  <dcterms:modified xsi:type="dcterms:W3CDTF">2018-10-09T13:48:44Z</dcterms:modified>
  <cp:category/>
</cp:coreProperties>
</file>