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7" r:id="rId2"/>
    <p:sldId id="261" r:id="rId3"/>
    <p:sldId id="262" r:id="rId4"/>
    <p:sldId id="263" r:id="rId5"/>
    <p:sldId id="256" r:id="rId6"/>
    <p:sldId id="265" r:id="rId7"/>
    <p:sldId id="267" r:id="rId8"/>
    <p:sldId id="268" r:id="rId9"/>
    <p:sldId id="269" r:id="rId10"/>
    <p:sldId id="273" r:id="rId11"/>
    <p:sldId id="270" r:id="rId12"/>
    <p:sldId id="271" r:id="rId13"/>
    <p:sldId id="272" r:id="rId14"/>
    <p:sldId id="258"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9FE"/>
    <a:srgbClr val="FB1215"/>
    <a:srgbClr val="FED233"/>
    <a:srgbClr val="99FF33"/>
    <a:srgbClr val="4C4C4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21369" autoAdjust="0"/>
    <p:restoredTop sz="74419" autoAdjust="0"/>
  </p:normalViewPr>
  <p:slideViewPr>
    <p:cSldViewPr>
      <p:cViewPr>
        <p:scale>
          <a:sx n="75" d="100"/>
          <a:sy n="75" d="100"/>
        </p:scale>
        <p:origin x="144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E81BD4-1AE0-48F7-B800-D8201033E7C8}" type="doc">
      <dgm:prSet loTypeId="urn:microsoft.com/office/officeart/2005/8/layout/vProcess5" loCatId="process" qsTypeId="urn:microsoft.com/office/officeart/2005/8/quickstyle/simple1" qsCatId="simple" csTypeId="urn:microsoft.com/office/officeart/2005/8/colors/accent2_5" csCatId="accent2" phldr="1"/>
      <dgm:spPr/>
      <dgm:t>
        <a:bodyPr/>
        <a:lstStyle/>
        <a:p>
          <a:endParaRPr lang="en-US"/>
        </a:p>
      </dgm:t>
    </dgm:pt>
    <dgm:pt modelId="{2FF4E020-340E-415F-9725-B49DA9CF8274}">
      <dgm:prSet phldrT="[Text]"/>
      <dgm:spPr/>
      <dgm:t>
        <a:bodyPr/>
        <a:lstStyle/>
        <a:p>
          <a:r>
            <a:rPr lang="en-US" dirty="0" smtClean="0"/>
            <a:t>2011 – Full cost recovery introduced</a:t>
          </a:r>
          <a:endParaRPr lang="en-US" dirty="0"/>
        </a:p>
      </dgm:t>
    </dgm:pt>
    <dgm:pt modelId="{D8D056A3-A541-48FE-948E-27EF52A2D744}" type="parTrans" cxnId="{590ABDF4-F8E9-417A-94B3-5F8FCB990BF6}">
      <dgm:prSet/>
      <dgm:spPr/>
      <dgm:t>
        <a:bodyPr/>
        <a:lstStyle/>
        <a:p>
          <a:endParaRPr lang="en-US"/>
        </a:p>
      </dgm:t>
    </dgm:pt>
    <dgm:pt modelId="{4C7E694C-8171-4F3D-A5B2-C0C4CE869C6E}" type="sibTrans" cxnId="{590ABDF4-F8E9-417A-94B3-5F8FCB990BF6}">
      <dgm:prSet/>
      <dgm:spPr/>
      <dgm:t>
        <a:bodyPr/>
        <a:lstStyle/>
        <a:p>
          <a:endParaRPr lang="en-US"/>
        </a:p>
      </dgm:t>
    </dgm:pt>
    <dgm:pt modelId="{8B718089-709E-4AE2-BA2C-86D31D7F0FF0}">
      <dgm:prSet phldrT="[Text]"/>
      <dgm:spPr/>
      <dgm:t>
        <a:bodyPr/>
        <a:lstStyle/>
        <a:p>
          <a:r>
            <a:rPr lang="en-US" dirty="0" smtClean="0"/>
            <a:t>2012 – Permanent exclusions reach their lowest (39 across primary and secondary)</a:t>
          </a:r>
          <a:endParaRPr lang="en-US" dirty="0"/>
        </a:p>
      </dgm:t>
    </dgm:pt>
    <dgm:pt modelId="{39BD32EA-189E-49CA-BEBC-2BC06ECDD785}" type="parTrans" cxnId="{7065427A-17B5-4C5B-A90D-70E1DBC34317}">
      <dgm:prSet/>
      <dgm:spPr/>
      <dgm:t>
        <a:bodyPr/>
        <a:lstStyle/>
        <a:p>
          <a:endParaRPr lang="en-US"/>
        </a:p>
      </dgm:t>
    </dgm:pt>
    <dgm:pt modelId="{66732632-673D-490F-9166-FD6003A618B8}" type="sibTrans" cxnId="{7065427A-17B5-4C5B-A90D-70E1DBC34317}">
      <dgm:prSet/>
      <dgm:spPr/>
      <dgm:t>
        <a:bodyPr/>
        <a:lstStyle/>
        <a:p>
          <a:endParaRPr lang="en-US"/>
        </a:p>
      </dgm:t>
    </dgm:pt>
    <dgm:pt modelId="{99AED121-5A9F-4BA3-A4FC-E97D4793A5A6}">
      <dgm:prSet phldrT="[Text]"/>
      <dgm:spPr/>
      <dgm:t>
        <a:bodyPr/>
        <a:lstStyle/>
        <a:p>
          <a:r>
            <a:rPr lang="en-US" dirty="0" smtClean="0"/>
            <a:t>2013 – Full cost removed. Secondary and primary exclusions spike to 94 within an academic year.</a:t>
          </a:r>
        </a:p>
      </dgm:t>
    </dgm:pt>
    <dgm:pt modelId="{004FF4E5-BC32-427F-A2ED-01849C5CFF78}" type="parTrans" cxnId="{3D527F34-E0FD-4A4E-8021-8A501FB1D51E}">
      <dgm:prSet/>
      <dgm:spPr/>
      <dgm:t>
        <a:bodyPr/>
        <a:lstStyle/>
        <a:p>
          <a:endParaRPr lang="en-US"/>
        </a:p>
      </dgm:t>
    </dgm:pt>
    <dgm:pt modelId="{78331EB0-115C-49F4-A9D6-FF8553807F03}" type="sibTrans" cxnId="{3D527F34-E0FD-4A4E-8021-8A501FB1D51E}">
      <dgm:prSet/>
      <dgm:spPr/>
      <dgm:t>
        <a:bodyPr/>
        <a:lstStyle/>
        <a:p>
          <a:endParaRPr lang="en-US"/>
        </a:p>
      </dgm:t>
    </dgm:pt>
    <dgm:pt modelId="{3732ACC5-7D90-424D-AB8C-F9EAA3005049}">
      <dgm:prSet phldrT="[Text]"/>
      <dgm:spPr/>
      <dgm:t>
        <a:bodyPr/>
        <a:lstStyle/>
        <a:p>
          <a:r>
            <a:rPr lang="en-US" dirty="0" smtClean="0"/>
            <a:t>2014 – Permanent exclusions peak at 126 in an academic </a:t>
          </a:r>
          <a:r>
            <a:rPr lang="en-US" dirty="0" smtClean="0"/>
            <a:t>year.</a:t>
          </a:r>
          <a:endParaRPr lang="en-US" dirty="0" smtClean="0"/>
        </a:p>
      </dgm:t>
    </dgm:pt>
    <dgm:pt modelId="{B4E62A2F-F9D2-40F7-816C-64A75D551333}" type="parTrans" cxnId="{E3CCBE3B-67AE-4FEA-952E-91A92FEB44EE}">
      <dgm:prSet/>
      <dgm:spPr/>
      <dgm:t>
        <a:bodyPr/>
        <a:lstStyle/>
        <a:p>
          <a:endParaRPr lang="en-US"/>
        </a:p>
      </dgm:t>
    </dgm:pt>
    <dgm:pt modelId="{FCD3CED9-FD20-462C-AB7F-A11A64BAFC5D}" type="sibTrans" cxnId="{E3CCBE3B-67AE-4FEA-952E-91A92FEB44EE}">
      <dgm:prSet/>
      <dgm:spPr/>
      <dgm:t>
        <a:bodyPr/>
        <a:lstStyle/>
        <a:p>
          <a:endParaRPr lang="en-US"/>
        </a:p>
      </dgm:t>
    </dgm:pt>
    <dgm:pt modelId="{39A91D64-500E-4F4F-8D48-DDA06345D744}">
      <dgm:prSet phldrT="[Text]"/>
      <dgm:spPr/>
      <dgm:t>
        <a:bodyPr/>
        <a:lstStyle/>
        <a:p>
          <a:r>
            <a:rPr lang="en-US" dirty="0" smtClean="0"/>
            <a:t>2015 to date – Strategies introduced to reduce permanent exclusion and increase inclusion. 17/18 permanent exclusions reduced to 96 in total.</a:t>
          </a:r>
        </a:p>
      </dgm:t>
    </dgm:pt>
    <dgm:pt modelId="{8BE28FF5-9944-4954-964C-18A7615F0762}" type="parTrans" cxnId="{77EB50B0-02B2-4AF0-8549-9C334220E9C8}">
      <dgm:prSet/>
      <dgm:spPr/>
      <dgm:t>
        <a:bodyPr/>
        <a:lstStyle/>
        <a:p>
          <a:endParaRPr lang="en-US"/>
        </a:p>
      </dgm:t>
    </dgm:pt>
    <dgm:pt modelId="{4FC1AB06-01D9-4D1F-8A52-1933037C3AA9}" type="sibTrans" cxnId="{77EB50B0-02B2-4AF0-8549-9C334220E9C8}">
      <dgm:prSet/>
      <dgm:spPr/>
      <dgm:t>
        <a:bodyPr/>
        <a:lstStyle/>
        <a:p>
          <a:endParaRPr lang="en-US"/>
        </a:p>
      </dgm:t>
    </dgm:pt>
    <dgm:pt modelId="{3B3230DC-5AD1-4E31-BD78-6CD08803D1FE}" type="pres">
      <dgm:prSet presAssocID="{79E81BD4-1AE0-48F7-B800-D8201033E7C8}" presName="outerComposite" presStyleCnt="0">
        <dgm:presLayoutVars>
          <dgm:chMax val="5"/>
          <dgm:dir/>
          <dgm:resizeHandles val="exact"/>
        </dgm:presLayoutVars>
      </dgm:prSet>
      <dgm:spPr/>
      <dgm:t>
        <a:bodyPr/>
        <a:lstStyle/>
        <a:p>
          <a:endParaRPr lang="en-US"/>
        </a:p>
      </dgm:t>
    </dgm:pt>
    <dgm:pt modelId="{12FC5279-FC80-4ABD-AB7B-21A6E0046428}" type="pres">
      <dgm:prSet presAssocID="{79E81BD4-1AE0-48F7-B800-D8201033E7C8}" presName="dummyMaxCanvas" presStyleCnt="0">
        <dgm:presLayoutVars/>
      </dgm:prSet>
      <dgm:spPr/>
    </dgm:pt>
    <dgm:pt modelId="{68905707-11E3-47B1-97A7-F3D577DA53FF}" type="pres">
      <dgm:prSet presAssocID="{79E81BD4-1AE0-48F7-B800-D8201033E7C8}" presName="FiveNodes_1" presStyleLbl="node1" presStyleIdx="0" presStyleCnt="5" custLinFactNeighborY="-8851">
        <dgm:presLayoutVars>
          <dgm:bulletEnabled val="1"/>
        </dgm:presLayoutVars>
      </dgm:prSet>
      <dgm:spPr/>
      <dgm:t>
        <a:bodyPr/>
        <a:lstStyle/>
        <a:p>
          <a:endParaRPr lang="en-US"/>
        </a:p>
      </dgm:t>
    </dgm:pt>
    <dgm:pt modelId="{FC39E5B6-5249-4CAD-A44D-EE610E1D6774}" type="pres">
      <dgm:prSet presAssocID="{79E81BD4-1AE0-48F7-B800-D8201033E7C8}" presName="FiveNodes_2" presStyleLbl="node1" presStyleIdx="1" presStyleCnt="5">
        <dgm:presLayoutVars>
          <dgm:bulletEnabled val="1"/>
        </dgm:presLayoutVars>
      </dgm:prSet>
      <dgm:spPr/>
      <dgm:t>
        <a:bodyPr/>
        <a:lstStyle/>
        <a:p>
          <a:endParaRPr lang="en-US"/>
        </a:p>
      </dgm:t>
    </dgm:pt>
    <dgm:pt modelId="{7910C0E4-1600-482C-9C71-2381CB71F42A}" type="pres">
      <dgm:prSet presAssocID="{79E81BD4-1AE0-48F7-B800-D8201033E7C8}" presName="FiveNodes_3" presStyleLbl="node1" presStyleIdx="2" presStyleCnt="5">
        <dgm:presLayoutVars>
          <dgm:bulletEnabled val="1"/>
        </dgm:presLayoutVars>
      </dgm:prSet>
      <dgm:spPr/>
      <dgm:t>
        <a:bodyPr/>
        <a:lstStyle/>
        <a:p>
          <a:endParaRPr lang="en-US"/>
        </a:p>
      </dgm:t>
    </dgm:pt>
    <dgm:pt modelId="{7B2D204C-9636-4194-A61D-71465F123B8F}" type="pres">
      <dgm:prSet presAssocID="{79E81BD4-1AE0-48F7-B800-D8201033E7C8}" presName="FiveNodes_4" presStyleLbl="node1" presStyleIdx="3" presStyleCnt="5">
        <dgm:presLayoutVars>
          <dgm:bulletEnabled val="1"/>
        </dgm:presLayoutVars>
      </dgm:prSet>
      <dgm:spPr/>
      <dgm:t>
        <a:bodyPr/>
        <a:lstStyle/>
        <a:p>
          <a:endParaRPr lang="en-US"/>
        </a:p>
      </dgm:t>
    </dgm:pt>
    <dgm:pt modelId="{1C3E2D72-1E26-4F62-9542-3F071419EB63}" type="pres">
      <dgm:prSet presAssocID="{79E81BD4-1AE0-48F7-B800-D8201033E7C8}" presName="FiveNodes_5" presStyleLbl="node1" presStyleIdx="4" presStyleCnt="5">
        <dgm:presLayoutVars>
          <dgm:bulletEnabled val="1"/>
        </dgm:presLayoutVars>
      </dgm:prSet>
      <dgm:spPr/>
      <dgm:t>
        <a:bodyPr/>
        <a:lstStyle/>
        <a:p>
          <a:endParaRPr lang="en-US"/>
        </a:p>
      </dgm:t>
    </dgm:pt>
    <dgm:pt modelId="{C660645E-E5DB-4E3B-8D18-5BDB71B8CBC3}" type="pres">
      <dgm:prSet presAssocID="{79E81BD4-1AE0-48F7-B800-D8201033E7C8}" presName="FiveConn_1-2" presStyleLbl="fgAccFollowNode1" presStyleIdx="0" presStyleCnt="4">
        <dgm:presLayoutVars>
          <dgm:bulletEnabled val="1"/>
        </dgm:presLayoutVars>
      </dgm:prSet>
      <dgm:spPr/>
      <dgm:t>
        <a:bodyPr/>
        <a:lstStyle/>
        <a:p>
          <a:endParaRPr lang="en-US"/>
        </a:p>
      </dgm:t>
    </dgm:pt>
    <dgm:pt modelId="{A4D796C9-5BE3-4ACE-B330-1A40FCF8415B}" type="pres">
      <dgm:prSet presAssocID="{79E81BD4-1AE0-48F7-B800-D8201033E7C8}" presName="FiveConn_2-3" presStyleLbl="fgAccFollowNode1" presStyleIdx="1" presStyleCnt="4">
        <dgm:presLayoutVars>
          <dgm:bulletEnabled val="1"/>
        </dgm:presLayoutVars>
      </dgm:prSet>
      <dgm:spPr/>
      <dgm:t>
        <a:bodyPr/>
        <a:lstStyle/>
        <a:p>
          <a:endParaRPr lang="en-US"/>
        </a:p>
      </dgm:t>
    </dgm:pt>
    <dgm:pt modelId="{F098F9F1-7F86-41A2-932E-8214F701FCDC}" type="pres">
      <dgm:prSet presAssocID="{79E81BD4-1AE0-48F7-B800-D8201033E7C8}" presName="FiveConn_3-4" presStyleLbl="fgAccFollowNode1" presStyleIdx="2" presStyleCnt="4">
        <dgm:presLayoutVars>
          <dgm:bulletEnabled val="1"/>
        </dgm:presLayoutVars>
      </dgm:prSet>
      <dgm:spPr/>
      <dgm:t>
        <a:bodyPr/>
        <a:lstStyle/>
        <a:p>
          <a:endParaRPr lang="en-US"/>
        </a:p>
      </dgm:t>
    </dgm:pt>
    <dgm:pt modelId="{C8464F8A-9B27-4658-8F19-ADA8FB847F41}" type="pres">
      <dgm:prSet presAssocID="{79E81BD4-1AE0-48F7-B800-D8201033E7C8}" presName="FiveConn_4-5" presStyleLbl="fgAccFollowNode1" presStyleIdx="3" presStyleCnt="4">
        <dgm:presLayoutVars>
          <dgm:bulletEnabled val="1"/>
        </dgm:presLayoutVars>
      </dgm:prSet>
      <dgm:spPr/>
      <dgm:t>
        <a:bodyPr/>
        <a:lstStyle/>
        <a:p>
          <a:endParaRPr lang="en-US"/>
        </a:p>
      </dgm:t>
    </dgm:pt>
    <dgm:pt modelId="{6C713FC9-AECB-42F0-9263-985C7E38A394}" type="pres">
      <dgm:prSet presAssocID="{79E81BD4-1AE0-48F7-B800-D8201033E7C8}" presName="FiveNodes_1_text" presStyleLbl="node1" presStyleIdx="4" presStyleCnt="5">
        <dgm:presLayoutVars>
          <dgm:bulletEnabled val="1"/>
        </dgm:presLayoutVars>
      </dgm:prSet>
      <dgm:spPr/>
      <dgm:t>
        <a:bodyPr/>
        <a:lstStyle/>
        <a:p>
          <a:endParaRPr lang="en-US"/>
        </a:p>
      </dgm:t>
    </dgm:pt>
    <dgm:pt modelId="{33CFF14F-97D2-4363-A777-289AA02F3189}" type="pres">
      <dgm:prSet presAssocID="{79E81BD4-1AE0-48F7-B800-D8201033E7C8}" presName="FiveNodes_2_text" presStyleLbl="node1" presStyleIdx="4" presStyleCnt="5">
        <dgm:presLayoutVars>
          <dgm:bulletEnabled val="1"/>
        </dgm:presLayoutVars>
      </dgm:prSet>
      <dgm:spPr/>
      <dgm:t>
        <a:bodyPr/>
        <a:lstStyle/>
        <a:p>
          <a:endParaRPr lang="en-US"/>
        </a:p>
      </dgm:t>
    </dgm:pt>
    <dgm:pt modelId="{B03BE2B5-980E-4B8E-AD5A-7E4F30C8952C}" type="pres">
      <dgm:prSet presAssocID="{79E81BD4-1AE0-48F7-B800-D8201033E7C8}" presName="FiveNodes_3_text" presStyleLbl="node1" presStyleIdx="4" presStyleCnt="5">
        <dgm:presLayoutVars>
          <dgm:bulletEnabled val="1"/>
        </dgm:presLayoutVars>
      </dgm:prSet>
      <dgm:spPr/>
      <dgm:t>
        <a:bodyPr/>
        <a:lstStyle/>
        <a:p>
          <a:endParaRPr lang="en-US"/>
        </a:p>
      </dgm:t>
    </dgm:pt>
    <dgm:pt modelId="{DAE94AF3-E0C5-4BD0-855B-4981C3E43E09}" type="pres">
      <dgm:prSet presAssocID="{79E81BD4-1AE0-48F7-B800-D8201033E7C8}" presName="FiveNodes_4_text" presStyleLbl="node1" presStyleIdx="4" presStyleCnt="5">
        <dgm:presLayoutVars>
          <dgm:bulletEnabled val="1"/>
        </dgm:presLayoutVars>
      </dgm:prSet>
      <dgm:spPr/>
      <dgm:t>
        <a:bodyPr/>
        <a:lstStyle/>
        <a:p>
          <a:endParaRPr lang="en-US"/>
        </a:p>
      </dgm:t>
    </dgm:pt>
    <dgm:pt modelId="{A6E8B926-EA83-4A73-A108-165212CE464E}" type="pres">
      <dgm:prSet presAssocID="{79E81BD4-1AE0-48F7-B800-D8201033E7C8}" presName="FiveNodes_5_text" presStyleLbl="node1" presStyleIdx="4" presStyleCnt="5">
        <dgm:presLayoutVars>
          <dgm:bulletEnabled val="1"/>
        </dgm:presLayoutVars>
      </dgm:prSet>
      <dgm:spPr/>
      <dgm:t>
        <a:bodyPr/>
        <a:lstStyle/>
        <a:p>
          <a:endParaRPr lang="en-US"/>
        </a:p>
      </dgm:t>
    </dgm:pt>
  </dgm:ptLst>
  <dgm:cxnLst>
    <dgm:cxn modelId="{B906C582-84A3-413F-BFD1-565F281569A4}" type="presOf" srcId="{3732ACC5-7D90-424D-AB8C-F9EAA3005049}" destId="{DAE94AF3-E0C5-4BD0-855B-4981C3E43E09}" srcOrd="1" destOrd="0" presId="urn:microsoft.com/office/officeart/2005/8/layout/vProcess5"/>
    <dgm:cxn modelId="{B48F2704-3432-4282-BA42-A8668F78555A}" type="presOf" srcId="{78331EB0-115C-49F4-A9D6-FF8553807F03}" destId="{F098F9F1-7F86-41A2-932E-8214F701FCDC}" srcOrd="0" destOrd="0" presId="urn:microsoft.com/office/officeart/2005/8/layout/vProcess5"/>
    <dgm:cxn modelId="{77EB50B0-02B2-4AF0-8549-9C334220E9C8}" srcId="{79E81BD4-1AE0-48F7-B800-D8201033E7C8}" destId="{39A91D64-500E-4F4F-8D48-DDA06345D744}" srcOrd="4" destOrd="0" parTransId="{8BE28FF5-9944-4954-964C-18A7615F0762}" sibTransId="{4FC1AB06-01D9-4D1F-8A52-1933037C3AA9}"/>
    <dgm:cxn modelId="{B4C6C48D-8D77-4FDC-9BE7-E2F63A3B9EC3}" type="presOf" srcId="{99AED121-5A9F-4BA3-A4FC-E97D4793A5A6}" destId="{7910C0E4-1600-482C-9C71-2381CB71F42A}" srcOrd="0" destOrd="0" presId="urn:microsoft.com/office/officeart/2005/8/layout/vProcess5"/>
    <dgm:cxn modelId="{590ABDF4-F8E9-417A-94B3-5F8FCB990BF6}" srcId="{79E81BD4-1AE0-48F7-B800-D8201033E7C8}" destId="{2FF4E020-340E-415F-9725-B49DA9CF8274}" srcOrd="0" destOrd="0" parTransId="{D8D056A3-A541-48FE-948E-27EF52A2D744}" sibTransId="{4C7E694C-8171-4F3D-A5B2-C0C4CE869C6E}"/>
    <dgm:cxn modelId="{7AD49FC8-B1D1-4FDD-B4A5-254D2557F89C}" type="presOf" srcId="{8B718089-709E-4AE2-BA2C-86D31D7F0FF0}" destId="{FC39E5B6-5249-4CAD-A44D-EE610E1D6774}" srcOrd="0" destOrd="0" presId="urn:microsoft.com/office/officeart/2005/8/layout/vProcess5"/>
    <dgm:cxn modelId="{E3CCBE3B-67AE-4FEA-952E-91A92FEB44EE}" srcId="{79E81BD4-1AE0-48F7-B800-D8201033E7C8}" destId="{3732ACC5-7D90-424D-AB8C-F9EAA3005049}" srcOrd="3" destOrd="0" parTransId="{B4E62A2F-F9D2-40F7-816C-64A75D551333}" sibTransId="{FCD3CED9-FD20-462C-AB7F-A11A64BAFC5D}"/>
    <dgm:cxn modelId="{7065427A-17B5-4C5B-A90D-70E1DBC34317}" srcId="{79E81BD4-1AE0-48F7-B800-D8201033E7C8}" destId="{8B718089-709E-4AE2-BA2C-86D31D7F0FF0}" srcOrd="1" destOrd="0" parTransId="{39BD32EA-189E-49CA-BEBC-2BC06ECDD785}" sibTransId="{66732632-673D-490F-9166-FD6003A618B8}"/>
    <dgm:cxn modelId="{6A40B978-5B52-44BE-BED8-2E41A4394562}" type="presOf" srcId="{39A91D64-500E-4F4F-8D48-DDA06345D744}" destId="{A6E8B926-EA83-4A73-A108-165212CE464E}" srcOrd="1" destOrd="0" presId="urn:microsoft.com/office/officeart/2005/8/layout/vProcess5"/>
    <dgm:cxn modelId="{6A6C1B3E-2FDB-46C5-A010-82CB2B1D6FAA}" type="presOf" srcId="{3732ACC5-7D90-424D-AB8C-F9EAA3005049}" destId="{7B2D204C-9636-4194-A61D-71465F123B8F}" srcOrd="0" destOrd="0" presId="urn:microsoft.com/office/officeart/2005/8/layout/vProcess5"/>
    <dgm:cxn modelId="{3D527F34-E0FD-4A4E-8021-8A501FB1D51E}" srcId="{79E81BD4-1AE0-48F7-B800-D8201033E7C8}" destId="{99AED121-5A9F-4BA3-A4FC-E97D4793A5A6}" srcOrd="2" destOrd="0" parTransId="{004FF4E5-BC32-427F-A2ED-01849C5CFF78}" sibTransId="{78331EB0-115C-49F4-A9D6-FF8553807F03}"/>
    <dgm:cxn modelId="{6A684EE7-1E0B-4DA5-AA65-964BF285BC94}" type="presOf" srcId="{2FF4E020-340E-415F-9725-B49DA9CF8274}" destId="{6C713FC9-AECB-42F0-9263-985C7E38A394}" srcOrd="1" destOrd="0" presId="urn:microsoft.com/office/officeart/2005/8/layout/vProcess5"/>
    <dgm:cxn modelId="{9477D7E0-23CF-412E-9B47-3815FCEA1002}" type="presOf" srcId="{99AED121-5A9F-4BA3-A4FC-E97D4793A5A6}" destId="{B03BE2B5-980E-4B8E-AD5A-7E4F30C8952C}" srcOrd="1" destOrd="0" presId="urn:microsoft.com/office/officeart/2005/8/layout/vProcess5"/>
    <dgm:cxn modelId="{ADB1CC2C-541B-47A4-B5A0-64D6B7AC634F}" type="presOf" srcId="{FCD3CED9-FD20-462C-AB7F-A11A64BAFC5D}" destId="{C8464F8A-9B27-4658-8F19-ADA8FB847F41}" srcOrd="0" destOrd="0" presId="urn:microsoft.com/office/officeart/2005/8/layout/vProcess5"/>
    <dgm:cxn modelId="{8855CD4C-08C6-4011-AAFD-15EE6B4DEA8F}" type="presOf" srcId="{66732632-673D-490F-9166-FD6003A618B8}" destId="{A4D796C9-5BE3-4ACE-B330-1A40FCF8415B}" srcOrd="0" destOrd="0" presId="urn:microsoft.com/office/officeart/2005/8/layout/vProcess5"/>
    <dgm:cxn modelId="{D03544CE-2FD8-4A9B-8A55-8FF6C89F6CF3}" type="presOf" srcId="{39A91D64-500E-4F4F-8D48-DDA06345D744}" destId="{1C3E2D72-1E26-4F62-9542-3F071419EB63}" srcOrd="0" destOrd="0" presId="urn:microsoft.com/office/officeart/2005/8/layout/vProcess5"/>
    <dgm:cxn modelId="{EE1EB87E-4F9A-43B5-BBF1-170BBDBC7118}" type="presOf" srcId="{79E81BD4-1AE0-48F7-B800-D8201033E7C8}" destId="{3B3230DC-5AD1-4E31-BD78-6CD08803D1FE}" srcOrd="0" destOrd="0" presId="urn:microsoft.com/office/officeart/2005/8/layout/vProcess5"/>
    <dgm:cxn modelId="{606F1E4F-1815-4D41-BDEF-8EE23535A1AE}" type="presOf" srcId="{8B718089-709E-4AE2-BA2C-86D31D7F0FF0}" destId="{33CFF14F-97D2-4363-A777-289AA02F3189}" srcOrd="1" destOrd="0" presId="urn:microsoft.com/office/officeart/2005/8/layout/vProcess5"/>
    <dgm:cxn modelId="{B36E35EA-D517-4F61-87D1-6CD1FB02BDAB}" type="presOf" srcId="{4C7E694C-8171-4F3D-A5B2-C0C4CE869C6E}" destId="{C660645E-E5DB-4E3B-8D18-5BDB71B8CBC3}" srcOrd="0" destOrd="0" presId="urn:microsoft.com/office/officeart/2005/8/layout/vProcess5"/>
    <dgm:cxn modelId="{B67F9A5E-102C-422B-9D88-1BE7D9A89AA1}" type="presOf" srcId="{2FF4E020-340E-415F-9725-B49DA9CF8274}" destId="{68905707-11E3-47B1-97A7-F3D577DA53FF}" srcOrd="0" destOrd="0" presId="urn:microsoft.com/office/officeart/2005/8/layout/vProcess5"/>
    <dgm:cxn modelId="{4B62B031-E506-4F70-8990-15673DF37EC3}" type="presParOf" srcId="{3B3230DC-5AD1-4E31-BD78-6CD08803D1FE}" destId="{12FC5279-FC80-4ABD-AB7B-21A6E0046428}" srcOrd="0" destOrd="0" presId="urn:microsoft.com/office/officeart/2005/8/layout/vProcess5"/>
    <dgm:cxn modelId="{7E2E764E-CDC4-4199-BF36-C20CB573C04A}" type="presParOf" srcId="{3B3230DC-5AD1-4E31-BD78-6CD08803D1FE}" destId="{68905707-11E3-47B1-97A7-F3D577DA53FF}" srcOrd="1" destOrd="0" presId="urn:microsoft.com/office/officeart/2005/8/layout/vProcess5"/>
    <dgm:cxn modelId="{85A4DAD0-558C-427F-9F40-35FAB2DF4C24}" type="presParOf" srcId="{3B3230DC-5AD1-4E31-BD78-6CD08803D1FE}" destId="{FC39E5B6-5249-4CAD-A44D-EE610E1D6774}" srcOrd="2" destOrd="0" presId="urn:microsoft.com/office/officeart/2005/8/layout/vProcess5"/>
    <dgm:cxn modelId="{A05EA0BD-5F8F-4C20-93E3-C22FC4FCB27D}" type="presParOf" srcId="{3B3230DC-5AD1-4E31-BD78-6CD08803D1FE}" destId="{7910C0E4-1600-482C-9C71-2381CB71F42A}" srcOrd="3" destOrd="0" presId="urn:microsoft.com/office/officeart/2005/8/layout/vProcess5"/>
    <dgm:cxn modelId="{3AF7B159-76F6-429B-A885-3FBC0727E4F5}" type="presParOf" srcId="{3B3230DC-5AD1-4E31-BD78-6CD08803D1FE}" destId="{7B2D204C-9636-4194-A61D-71465F123B8F}" srcOrd="4" destOrd="0" presId="urn:microsoft.com/office/officeart/2005/8/layout/vProcess5"/>
    <dgm:cxn modelId="{B6AC52E9-A51B-4F59-B157-E2D6679D9C79}" type="presParOf" srcId="{3B3230DC-5AD1-4E31-BD78-6CD08803D1FE}" destId="{1C3E2D72-1E26-4F62-9542-3F071419EB63}" srcOrd="5" destOrd="0" presId="urn:microsoft.com/office/officeart/2005/8/layout/vProcess5"/>
    <dgm:cxn modelId="{D0F5C1B6-36CF-43B6-8F2B-5B607E4D27EB}" type="presParOf" srcId="{3B3230DC-5AD1-4E31-BD78-6CD08803D1FE}" destId="{C660645E-E5DB-4E3B-8D18-5BDB71B8CBC3}" srcOrd="6" destOrd="0" presId="urn:microsoft.com/office/officeart/2005/8/layout/vProcess5"/>
    <dgm:cxn modelId="{C05A6249-BFD6-4EFA-B207-AFEA66F89580}" type="presParOf" srcId="{3B3230DC-5AD1-4E31-BD78-6CD08803D1FE}" destId="{A4D796C9-5BE3-4ACE-B330-1A40FCF8415B}" srcOrd="7" destOrd="0" presId="urn:microsoft.com/office/officeart/2005/8/layout/vProcess5"/>
    <dgm:cxn modelId="{FD88D8EF-D6C7-43F6-9EA8-70EB179EDA37}" type="presParOf" srcId="{3B3230DC-5AD1-4E31-BD78-6CD08803D1FE}" destId="{F098F9F1-7F86-41A2-932E-8214F701FCDC}" srcOrd="8" destOrd="0" presId="urn:microsoft.com/office/officeart/2005/8/layout/vProcess5"/>
    <dgm:cxn modelId="{42F9BDBF-841A-478F-A703-1233EF8171B3}" type="presParOf" srcId="{3B3230DC-5AD1-4E31-BD78-6CD08803D1FE}" destId="{C8464F8A-9B27-4658-8F19-ADA8FB847F41}" srcOrd="9" destOrd="0" presId="urn:microsoft.com/office/officeart/2005/8/layout/vProcess5"/>
    <dgm:cxn modelId="{EBD94643-E081-4B26-9ED2-C3D54B4E0D09}" type="presParOf" srcId="{3B3230DC-5AD1-4E31-BD78-6CD08803D1FE}" destId="{6C713FC9-AECB-42F0-9263-985C7E38A394}" srcOrd="10" destOrd="0" presId="urn:microsoft.com/office/officeart/2005/8/layout/vProcess5"/>
    <dgm:cxn modelId="{6D21F645-5184-4334-935A-CA1295C3FF3A}" type="presParOf" srcId="{3B3230DC-5AD1-4E31-BD78-6CD08803D1FE}" destId="{33CFF14F-97D2-4363-A777-289AA02F3189}" srcOrd="11" destOrd="0" presId="urn:microsoft.com/office/officeart/2005/8/layout/vProcess5"/>
    <dgm:cxn modelId="{511DAC92-54DD-4712-BA21-AD9B587DED7C}" type="presParOf" srcId="{3B3230DC-5AD1-4E31-BD78-6CD08803D1FE}" destId="{B03BE2B5-980E-4B8E-AD5A-7E4F30C8952C}" srcOrd="12" destOrd="0" presId="urn:microsoft.com/office/officeart/2005/8/layout/vProcess5"/>
    <dgm:cxn modelId="{589A35C2-9BAB-4D81-8211-C8DB3EF4AFBE}" type="presParOf" srcId="{3B3230DC-5AD1-4E31-BD78-6CD08803D1FE}" destId="{DAE94AF3-E0C5-4BD0-855B-4981C3E43E09}" srcOrd="13" destOrd="0" presId="urn:microsoft.com/office/officeart/2005/8/layout/vProcess5"/>
    <dgm:cxn modelId="{F539F1BA-F1A1-4685-A022-A3B401235863}" type="presParOf" srcId="{3B3230DC-5AD1-4E31-BD78-6CD08803D1FE}" destId="{A6E8B926-EA83-4A73-A108-165212CE464E}"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05707-11E3-47B1-97A7-F3D577DA53FF}">
      <dsp:nvSpPr>
        <dsp:cNvPr id="0" name=""/>
        <dsp:cNvSpPr/>
      </dsp:nvSpPr>
      <dsp:spPr>
        <a:xfrm>
          <a:off x="0" y="0"/>
          <a:ext cx="4693920" cy="727215"/>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2011 – Full cost recovery introduced</a:t>
          </a:r>
          <a:endParaRPr lang="en-US" sz="1300" kern="1200" dirty="0"/>
        </a:p>
      </dsp:txBody>
      <dsp:txXfrm>
        <a:off x="21299" y="21299"/>
        <a:ext cx="3824113" cy="684617"/>
      </dsp:txXfrm>
    </dsp:sp>
    <dsp:sp modelId="{FC39E5B6-5249-4CAD-A44D-EE610E1D6774}">
      <dsp:nvSpPr>
        <dsp:cNvPr id="0" name=""/>
        <dsp:cNvSpPr/>
      </dsp:nvSpPr>
      <dsp:spPr>
        <a:xfrm>
          <a:off x="350520" y="828218"/>
          <a:ext cx="4693920" cy="727215"/>
        </a:xfrm>
        <a:prstGeom prst="roundRect">
          <a:avLst>
            <a:gd name="adj" fmla="val 10000"/>
          </a:avLst>
        </a:prstGeom>
        <a:solidFill>
          <a:schemeClr val="accent2">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2012 – Permanent exclusions reach their lowest (39 across primary and secondary)</a:t>
          </a:r>
          <a:endParaRPr lang="en-US" sz="1300" kern="1200" dirty="0"/>
        </a:p>
      </dsp:txBody>
      <dsp:txXfrm>
        <a:off x="371819" y="849517"/>
        <a:ext cx="3828111" cy="684617"/>
      </dsp:txXfrm>
    </dsp:sp>
    <dsp:sp modelId="{7910C0E4-1600-482C-9C71-2381CB71F42A}">
      <dsp:nvSpPr>
        <dsp:cNvPr id="0" name=""/>
        <dsp:cNvSpPr/>
      </dsp:nvSpPr>
      <dsp:spPr>
        <a:xfrm>
          <a:off x="701039" y="1656436"/>
          <a:ext cx="4693920" cy="727215"/>
        </a:xfrm>
        <a:prstGeom prst="roundRect">
          <a:avLst>
            <a:gd name="adj" fmla="val 10000"/>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2013 – Full cost removed. Secondary and primary exclusions spike to 94 within an academic year.</a:t>
          </a:r>
        </a:p>
      </dsp:txBody>
      <dsp:txXfrm>
        <a:off x="722338" y="1677735"/>
        <a:ext cx="3828111" cy="684617"/>
      </dsp:txXfrm>
    </dsp:sp>
    <dsp:sp modelId="{7B2D204C-9636-4194-A61D-71465F123B8F}">
      <dsp:nvSpPr>
        <dsp:cNvPr id="0" name=""/>
        <dsp:cNvSpPr/>
      </dsp:nvSpPr>
      <dsp:spPr>
        <a:xfrm>
          <a:off x="1051559" y="2484654"/>
          <a:ext cx="4693920" cy="727215"/>
        </a:xfrm>
        <a:prstGeom prst="roundRect">
          <a:avLst>
            <a:gd name="adj" fmla="val 10000"/>
          </a:avLst>
        </a:prstGeom>
        <a:solidFill>
          <a:schemeClr val="accent2">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2014 – Permanent exclusions peak at 126 in an academic </a:t>
          </a:r>
          <a:r>
            <a:rPr lang="en-US" sz="1300" kern="1200" dirty="0" smtClean="0"/>
            <a:t>year.</a:t>
          </a:r>
          <a:endParaRPr lang="en-US" sz="1300" kern="1200" dirty="0" smtClean="0"/>
        </a:p>
      </dsp:txBody>
      <dsp:txXfrm>
        <a:off x="1072858" y="2505953"/>
        <a:ext cx="3828111" cy="684617"/>
      </dsp:txXfrm>
    </dsp:sp>
    <dsp:sp modelId="{1C3E2D72-1E26-4F62-9542-3F071419EB63}">
      <dsp:nvSpPr>
        <dsp:cNvPr id="0" name=""/>
        <dsp:cNvSpPr/>
      </dsp:nvSpPr>
      <dsp:spPr>
        <a:xfrm>
          <a:off x="1402079" y="3312872"/>
          <a:ext cx="4693920" cy="727215"/>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2015 to date – Strategies introduced to reduce permanent exclusion and increase inclusion. 17/18 permanent exclusions reduced to 96 in total.</a:t>
          </a:r>
        </a:p>
      </dsp:txBody>
      <dsp:txXfrm>
        <a:off x="1423378" y="3334171"/>
        <a:ext cx="3828111" cy="684617"/>
      </dsp:txXfrm>
    </dsp:sp>
    <dsp:sp modelId="{C660645E-E5DB-4E3B-8D18-5BDB71B8CBC3}">
      <dsp:nvSpPr>
        <dsp:cNvPr id="0" name=""/>
        <dsp:cNvSpPr/>
      </dsp:nvSpPr>
      <dsp:spPr>
        <a:xfrm>
          <a:off x="4221229" y="531271"/>
          <a:ext cx="472690" cy="472690"/>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4327584" y="531271"/>
        <a:ext cx="259980" cy="355699"/>
      </dsp:txXfrm>
    </dsp:sp>
    <dsp:sp modelId="{A4D796C9-5BE3-4ACE-B330-1A40FCF8415B}">
      <dsp:nvSpPr>
        <dsp:cNvPr id="0" name=""/>
        <dsp:cNvSpPr/>
      </dsp:nvSpPr>
      <dsp:spPr>
        <a:xfrm>
          <a:off x="4571749" y="1359489"/>
          <a:ext cx="472690" cy="472690"/>
        </a:xfrm>
        <a:prstGeom prst="downArrow">
          <a:avLst>
            <a:gd name="adj1" fmla="val 55000"/>
            <a:gd name="adj2" fmla="val 45000"/>
          </a:avLst>
        </a:prstGeom>
        <a:solidFill>
          <a:schemeClr val="accent2">
            <a:alpha val="90000"/>
            <a:tint val="40000"/>
            <a:hueOff val="0"/>
            <a:satOff val="0"/>
            <a:lumOff val="0"/>
            <a:alphaOff val="-13333"/>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4678104" y="1359489"/>
        <a:ext cx="259980" cy="355699"/>
      </dsp:txXfrm>
    </dsp:sp>
    <dsp:sp modelId="{F098F9F1-7F86-41A2-932E-8214F701FCDC}">
      <dsp:nvSpPr>
        <dsp:cNvPr id="0" name=""/>
        <dsp:cNvSpPr/>
      </dsp:nvSpPr>
      <dsp:spPr>
        <a:xfrm>
          <a:off x="4922269" y="2175587"/>
          <a:ext cx="472690" cy="472690"/>
        </a:xfrm>
        <a:prstGeom prst="downArrow">
          <a:avLst>
            <a:gd name="adj1" fmla="val 55000"/>
            <a:gd name="adj2" fmla="val 45000"/>
          </a:avLst>
        </a:prstGeom>
        <a:solidFill>
          <a:schemeClr val="accent2">
            <a:alpha val="90000"/>
            <a:tint val="40000"/>
            <a:hueOff val="0"/>
            <a:satOff val="0"/>
            <a:lumOff val="0"/>
            <a:alphaOff val="-26667"/>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5028624" y="2175587"/>
        <a:ext cx="259980" cy="355699"/>
      </dsp:txXfrm>
    </dsp:sp>
    <dsp:sp modelId="{C8464F8A-9B27-4658-8F19-ADA8FB847F41}">
      <dsp:nvSpPr>
        <dsp:cNvPr id="0" name=""/>
        <dsp:cNvSpPr/>
      </dsp:nvSpPr>
      <dsp:spPr>
        <a:xfrm>
          <a:off x="5272789" y="3011885"/>
          <a:ext cx="472690" cy="472690"/>
        </a:xfrm>
        <a:prstGeom prst="downArrow">
          <a:avLst>
            <a:gd name="adj1" fmla="val 55000"/>
            <a:gd name="adj2" fmla="val 45000"/>
          </a:avLst>
        </a:prstGeom>
        <a:solidFill>
          <a:schemeClr val="accent2">
            <a:alpha val="90000"/>
            <a:tint val="40000"/>
            <a:hueOff val="0"/>
            <a:satOff val="0"/>
            <a:lumOff val="0"/>
            <a:alphaOff val="-4000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5379144" y="3011885"/>
        <a:ext cx="259980" cy="35569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4DC35-FDC9-4C3A-BC24-36208CBE185D}" type="datetimeFigureOut">
              <a:rPr lang="en-GB" smtClean="0"/>
              <a:t>10/10/2018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1ED5D-C143-49C5-9170-548768C774EC}" type="slidenum">
              <a:rPr lang="en-GB" smtClean="0"/>
              <a:t>‹#›</a:t>
            </a:fld>
            <a:endParaRPr lang="en-GB"/>
          </a:p>
        </p:txBody>
      </p:sp>
    </p:spTree>
    <p:extLst>
      <p:ext uri="{BB962C8B-B14F-4D97-AF65-F5344CB8AC3E}">
        <p14:creationId xmlns:p14="http://schemas.microsoft.com/office/powerpoint/2010/main" val="351558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2013 and 2014 felt like,</a:t>
            </a:r>
            <a:r>
              <a:rPr lang="en-GB" baseline="0" dirty="0" smtClean="0"/>
              <a:t> “</a:t>
            </a:r>
            <a:r>
              <a:rPr lang="en-GB" dirty="0" smtClean="0"/>
              <a:t>the sky is falling down”.</a:t>
            </a:r>
          </a:p>
          <a:p>
            <a:endParaRPr lang="en-GB" dirty="0" smtClean="0"/>
          </a:p>
          <a:p>
            <a:r>
              <a:rPr lang="en-GB" dirty="0" smtClean="0"/>
              <a:t>Notes:</a:t>
            </a:r>
          </a:p>
          <a:p>
            <a:r>
              <a:rPr lang="en-GB" dirty="0" smtClean="0"/>
              <a:t>2010 academy programme</a:t>
            </a:r>
            <a:r>
              <a:rPr lang="en-GB" baseline="0" dirty="0" smtClean="0"/>
              <a:t> announced by coalition government</a:t>
            </a:r>
          </a:p>
          <a:p>
            <a:r>
              <a:rPr lang="en-GB" baseline="0" dirty="0" smtClean="0"/>
              <a:t>2013 secondary Ofsted-gate</a:t>
            </a:r>
          </a:p>
          <a:p>
            <a:r>
              <a:rPr lang="en-GB" baseline="0" dirty="0" smtClean="0"/>
              <a:t>2015 Djanogly and NUSA Ofsted measures</a:t>
            </a:r>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2</a:t>
            </a:fld>
            <a:endParaRPr lang="en-GB"/>
          </a:p>
        </p:txBody>
      </p:sp>
    </p:spTree>
    <p:extLst>
      <p:ext uri="{BB962C8B-B14F-4D97-AF65-F5344CB8AC3E}">
        <p14:creationId xmlns:p14="http://schemas.microsoft.com/office/powerpoint/2010/main" val="2311226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Therefore reducing the route to exclusion by creating new routes to inclusion.</a:t>
            </a:r>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12</a:t>
            </a:fld>
            <a:endParaRPr lang="en-GB"/>
          </a:p>
        </p:txBody>
      </p:sp>
    </p:spTree>
    <p:extLst>
      <p:ext uri="{BB962C8B-B14F-4D97-AF65-F5344CB8AC3E}">
        <p14:creationId xmlns:p14="http://schemas.microsoft.com/office/powerpoint/2010/main" val="298147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13</a:t>
            </a:fld>
            <a:endParaRPr lang="en-GB"/>
          </a:p>
        </p:txBody>
      </p:sp>
    </p:spTree>
    <p:extLst>
      <p:ext uri="{BB962C8B-B14F-4D97-AF65-F5344CB8AC3E}">
        <p14:creationId xmlns:p14="http://schemas.microsoft.com/office/powerpoint/2010/main" val="3909729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 it was more than just one acorn…</a:t>
            </a:r>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3</a:t>
            </a:fld>
            <a:endParaRPr lang="en-GB"/>
          </a:p>
        </p:txBody>
      </p:sp>
    </p:spTree>
    <p:extLst>
      <p:ext uri="{BB962C8B-B14F-4D97-AF65-F5344CB8AC3E}">
        <p14:creationId xmlns:p14="http://schemas.microsoft.com/office/powerpoint/2010/main" val="133332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Avg</a:t>
            </a:r>
            <a:r>
              <a:rPr lang="en-GB" dirty="0" smtClean="0"/>
              <a:t> £19k</a:t>
            </a:r>
            <a:r>
              <a:rPr lang="en-GB" baseline="0" dirty="0" smtClean="0"/>
              <a:t> per placement with high end exceptional interventions costing £54k. </a:t>
            </a:r>
            <a:endParaRPr lang="en-GB" dirty="0" smtClean="0"/>
          </a:p>
          <a:p>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4</a:t>
            </a:fld>
            <a:endParaRPr lang="en-GB"/>
          </a:p>
        </p:txBody>
      </p:sp>
    </p:spTree>
    <p:extLst>
      <p:ext uri="{BB962C8B-B14F-4D97-AF65-F5344CB8AC3E}">
        <p14:creationId xmlns:p14="http://schemas.microsoft.com/office/powerpoint/2010/main" val="691043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Nottingham City is far exceeding statistical, regional and national statistics regarding permanent exclusion.</a:t>
            </a:r>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5</a:t>
            </a:fld>
            <a:endParaRPr lang="en-GB"/>
          </a:p>
        </p:txBody>
      </p:sp>
    </p:spTree>
    <p:extLst>
      <p:ext uri="{BB962C8B-B14F-4D97-AF65-F5344CB8AC3E}">
        <p14:creationId xmlns:p14="http://schemas.microsoft.com/office/powerpoint/2010/main" val="54081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parties are concerned</a:t>
            </a:r>
            <a:r>
              <a:rPr lang="en-GB" baseline="0" dirty="0" smtClean="0"/>
              <a:t> but all have differing challenges and pressures.</a:t>
            </a:r>
          </a:p>
          <a:p>
            <a:endParaRPr lang="en-GB" baseline="0" dirty="0" smtClean="0"/>
          </a:p>
          <a:p>
            <a:r>
              <a:rPr lang="en-GB" baseline="0" dirty="0" smtClean="0"/>
              <a:t>No school seeks out to be less inclusive, but we need to work together to improve our processes and focus our efforts where they are needed the most.</a:t>
            </a:r>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7</a:t>
            </a:fld>
            <a:endParaRPr lang="en-GB"/>
          </a:p>
        </p:txBody>
      </p:sp>
    </p:spTree>
    <p:extLst>
      <p:ext uri="{BB962C8B-B14F-4D97-AF65-F5344CB8AC3E}">
        <p14:creationId xmlns:p14="http://schemas.microsoft.com/office/powerpoint/2010/main" val="43637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There will always be a need for exclusion, but our aim is to reduce the need for exclusion by seeking to support earlier and help reduce the impact on pupils, their families, schools and their staff and for society as a whole. </a:t>
            </a:r>
          </a:p>
          <a:p>
            <a:r>
              <a:rPr lang="en-GB" baseline="0" dirty="0" smtClean="0"/>
              <a:t>Not without challenges but Inclusion model schools and local authority services are working together to constantly improve the model and support </a:t>
            </a:r>
            <a:r>
              <a:rPr lang="en-GB" baseline="0" dirty="0" err="1" smtClean="0"/>
              <a:t>eachother</a:t>
            </a:r>
            <a:r>
              <a:rPr lang="en-GB"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smtClean="0">
                <a:solidFill>
                  <a:schemeClr val="tx1"/>
                </a:solidFill>
                <a:effectLst/>
                <a:latin typeface="+mn-lt"/>
                <a:ea typeface="+mn-ea"/>
                <a:cs typeface="+mn-cs"/>
              </a:rPr>
              <a:t>In</a:t>
            </a:r>
            <a:r>
              <a:rPr lang="en-GB" sz="1200" b="1" i="0" u="none" strike="noStrike" kern="1200" baseline="0" dirty="0" smtClean="0">
                <a:solidFill>
                  <a:schemeClr val="tx1"/>
                </a:solidFill>
                <a:effectLst/>
                <a:latin typeface="+mn-lt"/>
                <a:ea typeface="+mn-ea"/>
                <a:cs typeface="+mn-cs"/>
              </a:rPr>
              <a:t> model (10):</a:t>
            </a:r>
            <a:endParaRPr lang="en-GB" sz="1200" b="1" i="0" u="none" strike="noStrike" kern="1200" dirty="0" smtClean="0">
              <a:solidFill>
                <a:schemeClr val="tx1"/>
              </a:solidFill>
              <a:effectLst/>
              <a:latin typeface="+mn-lt"/>
              <a:ea typeface="+mn-ea"/>
              <a:cs typeface="+mn-cs"/>
            </a:endParaRPr>
          </a:p>
          <a:p>
            <a:r>
              <a:rPr lang="en-GB" sz="1200" b="0" i="0" u="none" strike="noStrike" kern="1200" dirty="0" smtClean="0">
                <a:solidFill>
                  <a:schemeClr val="tx1"/>
                </a:solidFill>
                <a:effectLst/>
                <a:latin typeface="+mn-lt"/>
                <a:ea typeface="+mn-ea"/>
                <a:cs typeface="+mn-cs"/>
              </a:rPr>
              <a:t>Bluecoat Academy; Bluecoat </a:t>
            </a:r>
            <a:r>
              <a:rPr lang="en-GB" sz="1200" b="0" i="0" u="none" strike="noStrike" kern="1200" dirty="0" err="1" smtClean="0">
                <a:solidFill>
                  <a:schemeClr val="tx1"/>
                </a:solidFill>
                <a:effectLst/>
                <a:latin typeface="+mn-lt"/>
                <a:ea typeface="+mn-ea"/>
                <a:cs typeface="+mn-cs"/>
              </a:rPr>
              <a:t>Beechdale</a:t>
            </a:r>
            <a:r>
              <a:rPr lang="en-GB" sz="1200" b="0" i="0" u="none" strike="noStrike" kern="1200" dirty="0" smtClean="0">
                <a:solidFill>
                  <a:schemeClr val="tx1"/>
                </a:solidFill>
                <a:effectLst/>
                <a:latin typeface="+mn-lt"/>
                <a:ea typeface="+mn-ea"/>
                <a:cs typeface="+mn-cs"/>
              </a:rPr>
              <a:t> Academy; Bluecoat Wollaton Academy; Fernwood School; Nottingham Academy;</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Nottingham Emmanuel School; Nottingham Girls' Academy; Oakwood Academy; Park Vale Academy; Trinity School.</a:t>
            </a:r>
            <a:endParaRPr lang="en-GB" dirty="0" smtClean="0"/>
          </a:p>
          <a:p>
            <a:endParaRPr lang="en-GB" sz="1200" b="1"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smtClean="0">
                <a:solidFill>
                  <a:schemeClr val="tx1"/>
                </a:solidFill>
                <a:effectLst/>
                <a:latin typeface="+mn-lt"/>
                <a:ea typeface="+mn-ea"/>
                <a:cs typeface="+mn-cs"/>
              </a:rPr>
              <a:t>Out model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Ellis Guilford; Bulwell Academy; Djanogly City Academy; Farnborough Academy; Nottingham Free School; NUAST;</a:t>
            </a:r>
            <a:r>
              <a:rPr lang="en-GB" sz="1200" b="0" i="0" u="none" strike="noStrike" kern="1200" baseline="0" dirty="0" smtClean="0">
                <a:solidFill>
                  <a:schemeClr val="tx1"/>
                </a:solidFill>
                <a:effectLst/>
                <a:latin typeface="+mn-lt"/>
                <a:ea typeface="+mn-ea"/>
                <a:cs typeface="+mn-cs"/>
              </a:rPr>
              <a:t> NUSA</a:t>
            </a:r>
            <a:endParaRPr lang="en-GB" sz="1200" b="0" i="0" u="none" strike="noStrike" kern="1200" dirty="0" smtClean="0">
              <a:solidFill>
                <a:schemeClr val="tx1"/>
              </a:solidFill>
              <a:effectLst/>
              <a:latin typeface="+mn-lt"/>
              <a:ea typeface="+mn-ea"/>
              <a:cs typeface="+mn-cs"/>
            </a:endParaRPr>
          </a:p>
          <a:p>
            <a:endParaRPr lang="en-GB"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61ED5D-C143-49C5-9170-548768C774EC}" type="slidenum">
              <a:rPr lang="en-GB" smtClean="0"/>
              <a:t>8</a:t>
            </a:fld>
            <a:endParaRPr lang="en-GB"/>
          </a:p>
        </p:txBody>
      </p:sp>
    </p:spTree>
    <p:extLst>
      <p:ext uri="{BB962C8B-B14F-4D97-AF65-F5344CB8AC3E}">
        <p14:creationId xmlns:p14="http://schemas.microsoft.com/office/powerpoint/2010/main" val="572892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Fair Access has been the catalyst for development of alternative provision, KS4 EAL provision, commissioning educational assessments,</a:t>
            </a:r>
            <a:r>
              <a:rPr lang="en-GB" baseline="0" dirty="0" smtClean="0"/>
              <a:t> pioneering the managed move process, creating support posts to aid engagement.</a:t>
            </a:r>
          </a:p>
          <a:p>
            <a:r>
              <a:rPr lang="en-GB" dirty="0" smtClean="0"/>
              <a:t> </a:t>
            </a:r>
          </a:p>
          <a:p>
            <a:r>
              <a:rPr lang="en-GB" dirty="0" smtClean="0"/>
              <a:t>Comment about the work and support through BST, SEN with fair access cases.</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the last two years, we have helped avoided 7 Primary and 52 secondary exclusions through fair access support. In addition, there are another 22 cases receiving support to avoid exclusion.</a:t>
            </a:r>
          </a:p>
        </p:txBody>
      </p:sp>
      <p:sp>
        <p:nvSpPr>
          <p:cNvPr id="4" name="Slide Number Placeholder 3"/>
          <p:cNvSpPr>
            <a:spLocks noGrp="1"/>
          </p:cNvSpPr>
          <p:nvPr>
            <p:ph type="sldNum" sz="quarter" idx="10"/>
          </p:nvPr>
        </p:nvSpPr>
        <p:spPr/>
        <p:txBody>
          <a:bodyPr/>
          <a:lstStyle/>
          <a:p>
            <a:fld id="{B961ED5D-C143-49C5-9170-548768C774EC}" type="slidenum">
              <a:rPr lang="en-GB" smtClean="0"/>
              <a:t>9</a:t>
            </a:fld>
            <a:endParaRPr lang="en-GB"/>
          </a:p>
        </p:txBody>
      </p:sp>
    </p:spTree>
    <p:extLst>
      <p:ext uri="{BB962C8B-B14F-4D97-AF65-F5344CB8AC3E}">
        <p14:creationId xmlns:p14="http://schemas.microsoft.com/office/powerpoint/2010/main" val="4256026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Fair Access has been the catalyst for development of alternative provision, KS4 EAL provision, commissioning educational assessments,</a:t>
            </a:r>
            <a:r>
              <a:rPr lang="en-GB" baseline="0" dirty="0" smtClean="0"/>
              <a:t> pioneering the managed move process, creating support posts to aid engagement.</a:t>
            </a:r>
          </a:p>
          <a:p>
            <a:r>
              <a:rPr lang="en-GB" dirty="0" smtClean="0"/>
              <a:t> </a:t>
            </a:r>
          </a:p>
          <a:p>
            <a:r>
              <a:rPr lang="en-GB" dirty="0" smtClean="0"/>
              <a:t>Comment about the work and support through BST, SEN with fair access cases.</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the last two years, we have helped avoided 7 Primary and 52 secondary exclusions through fair access support. In addition, there are another 22 cases receiving support to avoid exclusion.</a:t>
            </a:r>
          </a:p>
        </p:txBody>
      </p:sp>
      <p:sp>
        <p:nvSpPr>
          <p:cNvPr id="4" name="Slide Number Placeholder 3"/>
          <p:cNvSpPr>
            <a:spLocks noGrp="1"/>
          </p:cNvSpPr>
          <p:nvPr>
            <p:ph type="sldNum" sz="quarter" idx="10"/>
          </p:nvPr>
        </p:nvSpPr>
        <p:spPr/>
        <p:txBody>
          <a:bodyPr/>
          <a:lstStyle/>
          <a:p>
            <a:fld id="{B961ED5D-C143-49C5-9170-548768C774EC}" type="slidenum">
              <a:rPr lang="en-GB" smtClean="0"/>
              <a:t>10</a:t>
            </a:fld>
            <a:endParaRPr lang="en-GB"/>
          </a:p>
        </p:txBody>
      </p:sp>
    </p:spTree>
    <p:extLst>
      <p:ext uri="{BB962C8B-B14F-4D97-AF65-F5344CB8AC3E}">
        <p14:creationId xmlns:p14="http://schemas.microsoft.com/office/powerpoint/2010/main" val="2086711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61ED5D-C143-49C5-9170-548768C774EC}" type="slidenum">
              <a:rPr lang="en-GB" smtClean="0"/>
              <a:t>11</a:t>
            </a:fld>
            <a:endParaRPr lang="en-GB"/>
          </a:p>
        </p:txBody>
      </p:sp>
    </p:spTree>
    <p:extLst>
      <p:ext uri="{BB962C8B-B14F-4D97-AF65-F5344CB8AC3E}">
        <p14:creationId xmlns:p14="http://schemas.microsoft.com/office/powerpoint/2010/main" val="2399530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81000" y="457200"/>
            <a:ext cx="7620000" cy="2971800"/>
          </a:xfrm>
        </p:spPr>
        <p:txBody>
          <a:bodyPr/>
          <a:lstStyle>
            <a:lvl1pPr>
              <a:defRPr sz="4400"/>
            </a:lvl1pPr>
          </a:lstStyle>
          <a:p>
            <a:pPr lvl="0"/>
            <a:r>
              <a:rPr lang="en-US" altLang="en-US" noProof="0" smtClean="0"/>
              <a:t>Click to edit Master title style</a:t>
            </a:r>
          </a:p>
        </p:txBody>
      </p:sp>
      <p:sp>
        <p:nvSpPr>
          <p:cNvPr id="7171" name="Rectangle 3"/>
          <p:cNvSpPr>
            <a:spLocks noGrp="1" noChangeArrowheads="1"/>
          </p:cNvSpPr>
          <p:nvPr>
            <p:ph type="subTitle" idx="1"/>
          </p:nvPr>
        </p:nvSpPr>
        <p:spPr>
          <a:xfrm>
            <a:off x="381000" y="5791200"/>
            <a:ext cx="6858000" cy="914400"/>
          </a:xfrm>
        </p:spPr>
        <p:txBody>
          <a:bodyPr anchor="b"/>
          <a:lstStyle>
            <a:lvl1pPr marL="0" indent="0">
              <a:defRPr b="1"/>
            </a:lvl1pPr>
          </a:lstStyle>
          <a:p>
            <a:pPr lvl="0"/>
            <a:r>
              <a:rPr lang="en-US" altLang="en-US" noProof="0" smtClean="0"/>
              <a:t>Click to edit Master subtitle style</a:t>
            </a:r>
          </a:p>
        </p:txBody>
      </p:sp>
      <p:pic>
        <p:nvPicPr>
          <p:cNvPr id="7172"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6013" y="6145213"/>
            <a:ext cx="1449387" cy="4841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9711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609600"/>
            <a:ext cx="203835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962650" cy="5181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182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6415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186875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4000500" cy="3810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38700" y="1981200"/>
            <a:ext cx="4000500" cy="3810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9511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1294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41753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483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13532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09198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Use this style for headers</a:t>
            </a:r>
          </a:p>
        </p:txBody>
      </p:sp>
      <p:sp>
        <p:nvSpPr>
          <p:cNvPr id="1027" name="Rectangle 3"/>
          <p:cNvSpPr>
            <a:spLocks noGrp="1" noChangeArrowheads="1"/>
          </p:cNvSpPr>
          <p:nvPr>
            <p:ph type="body" idx="1"/>
          </p:nvPr>
        </p:nvSpPr>
        <p:spPr bwMode="auto">
          <a:xfrm>
            <a:off x="685800" y="1981200"/>
            <a:ext cx="8153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endParaRPr lang="en-US" altLang="en-US" smtClean="0"/>
          </a:p>
          <a:p>
            <a:pPr lvl="1"/>
            <a:r>
              <a:rPr lang="en-US" altLang="en-US" smtClean="0"/>
              <a:t>Second level</a:t>
            </a:r>
          </a:p>
          <a:p>
            <a:pPr lvl="2"/>
            <a:r>
              <a:rPr lang="en-US" altLang="en-US" smtClean="0"/>
              <a:t>Third level</a:t>
            </a:r>
          </a:p>
          <a:p>
            <a:pPr lvl="3"/>
            <a:endParaRPr lang="en-US" altLang="en-US" smtClean="0"/>
          </a:p>
        </p:txBody>
      </p:sp>
      <p:pic>
        <p:nvPicPr>
          <p:cNvPr id="1031"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66013" y="6145213"/>
            <a:ext cx="1449387" cy="4841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4000" b="1" kern="1200">
          <a:solidFill>
            <a:srgbClr val="4C4C4C"/>
          </a:solidFill>
          <a:latin typeface="+mj-lt"/>
          <a:ea typeface="+mj-ea"/>
          <a:cs typeface="+mj-cs"/>
        </a:defRPr>
      </a:lvl1pPr>
      <a:lvl2pPr algn="l" rtl="0" fontAlgn="base">
        <a:spcBef>
          <a:spcPct val="0"/>
        </a:spcBef>
        <a:spcAft>
          <a:spcPct val="0"/>
        </a:spcAft>
        <a:defRPr sz="4000" b="1">
          <a:solidFill>
            <a:srgbClr val="4C4C4C"/>
          </a:solidFill>
          <a:latin typeface="Arial" panose="020B0604020202020204" pitchFamily="34" charset="0"/>
        </a:defRPr>
      </a:lvl2pPr>
      <a:lvl3pPr algn="l" rtl="0" fontAlgn="base">
        <a:spcBef>
          <a:spcPct val="0"/>
        </a:spcBef>
        <a:spcAft>
          <a:spcPct val="0"/>
        </a:spcAft>
        <a:defRPr sz="4000" b="1">
          <a:solidFill>
            <a:srgbClr val="4C4C4C"/>
          </a:solidFill>
          <a:latin typeface="Arial" panose="020B0604020202020204" pitchFamily="34" charset="0"/>
        </a:defRPr>
      </a:lvl3pPr>
      <a:lvl4pPr algn="l" rtl="0" fontAlgn="base">
        <a:spcBef>
          <a:spcPct val="0"/>
        </a:spcBef>
        <a:spcAft>
          <a:spcPct val="0"/>
        </a:spcAft>
        <a:defRPr sz="4000" b="1">
          <a:solidFill>
            <a:srgbClr val="4C4C4C"/>
          </a:solidFill>
          <a:latin typeface="Arial" panose="020B0604020202020204" pitchFamily="34" charset="0"/>
        </a:defRPr>
      </a:lvl4pPr>
      <a:lvl5pPr algn="l" rtl="0" fontAlgn="base">
        <a:spcBef>
          <a:spcPct val="0"/>
        </a:spcBef>
        <a:spcAft>
          <a:spcPct val="0"/>
        </a:spcAft>
        <a:defRPr sz="4000" b="1">
          <a:solidFill>
            <a:srgbClr val="4C4C4C"/>
          </a:solidFill>
          <a:latin typeface="Arial" panose="020B0604020202020204" pitchFamily="34" charset="0"/>
        </a:defRPr>
      </a:lvl5pPr>
      <a:lvl6pPr marL="457200" algn="l" rtl="0" fontAlgn="base">
        <a:spcBef>
          <a:spcPct val="0"/>
        </a:spcBef>
        <a:spcAft>
          <a:spcPct val="0"/>
        </a:spcAft>
        <a:defRPr sz="4000" b="1">
          <a:solidFill>
            <a:srgbClr val="4C4C4C"/>
          </a:solidFill>
          <a:latin typeface="Arial" panose="020B0604020202020204" pitchFamily="34" charset="0"/>
        </a:defRPr>
      </a:lvl6pPr>
      <a:lvl7pPr marL="914400" algn="l" rtl="0" fontAlgn="base">
        <a:spcBef>
          <a:spcPct val="0"/>
        </a:spcBef>
        <a:spcAft>
          <a:spcPct val="0"/>
        </a:spcAft>
        <a:defRPr sz="4000" b="1">
          <a:solidFill>
            <a:srgbClr val="4C4C4C"/>
          </a:solidFill>
          <a:latin typeface="Arial" panose="020B0604020202020204" pitchFamily="34" charset="0"/>
        </a:defRPr>
      </a:lvl7pPr>
      <a:lvl8pPr marL="1371600" algn="l" rtl="0" fontAlgn="base">
        <a:spcBef>
          <a:spcPct val="0"/>
        </a:spcBef>
        <a:spcAft>
          <a:spcPct val="0"/>
        </a:spcAft>
        <a:defRPr sz="4000" b="1">
          <a:solidFill>
            <a:srgbClr val="4C4C4C"/>
          </a:solidFill>
          <a:latin typeface="Arial" panose="020B0604020202020204" pitchFamily="34" charset="0"/>
        </a:defRPr>
      </a:lvl8pPr>
      <a:lvl9pPr marL="1828800" algn="l" rtl="0" fontAlgn="base">
        <a:spcBef>
          <a:spcPct val="0"/>
        </a:spcBef>
        <a:spcAft>
          <a:spcPct val="0"/>
        </a:spcAft>
        <a:defRPr sz="4000" b="1">
          <a:solidFill>
            <a:srgbClr val="4C4C4C"/>
          </a:solidFill>
          <a:latin typeface="Arial" panose="020B0604020202020204" pitchFamily="34" charset="0"/>
        </a:defRPr>
      </a:lvl9pPr>
    </p:titleStyle>
    <p:bodyStyle>
      <a:lvl1pPr marL="342900" indent="-342900" algn="l" rtl="0" fontAlgn="base">
        <a:spcBef>
          <a:spcPct val="20000"/>
        </a:spcBef>
        <a:spcAft>
          <a:spcPct val="0"/>
        </a:spcAft>
        <a:defRPr sz="2800" kern="1200">
          <a:solidFill>
            <a:srgbClr val="4C4C4C"/>
          </a:solidFill>
          <a:latin typeface="+mn-lt"/>
          <a:ea typeface="+mn-ea"/>
          <a:cs typeface="+mn-cs"/>
        </a:defRPr>
      </a:lvl1pPr>
      <a:lvl2pPr marL="762000" indent="-228600" algn="l" rtl="0" fontAlgn="base">
        <a:spcBef>
          <a:spcPct val="20000"/>
        </a:spcBef>
        <a:spcAft>
          <a:spcPct val="0"/>
        </a:spcAft>
        <a:buFont typeface="Times" panose="02020603050405020304" pitchFamily="18" charset="0"/>
        <a:buChar char="•"/>
        <a:defRPr sz="2800" kern="1200">
          <a:solidFill>
            <a:srgbClr val="4C4C4C"/>
          </a:solidFill>
          <a:latin typeface="+mn-lt"/>
          <a:ea typeface="+mn-ea"/>
          <a:cs typeface="+mn-cs"/>
        </a:defRPr>
      </a:lvl2pPr>
      <a:lvl3pPr marL="1181100" indent="-228600" algn="l" rtl="0" fontAlgn="base">
        <a:spcBef>
          <a:spcPct val="20000"/>
        </a:spcBef>
        <a:spcAft>
          <a:spcPct val="0"/>
        </a:spcAft>
        <a:buChar char="-"/>
        <a:defRPr sz="2200" kern="1200">
          <a:solidFill>
            <a:srgbClr val="4C4C4C"/>
          </a:solidFill>
          <a:latin typeface="+mn-lt"/>
          <a:ea typeface="+mn-ea"/>
          <a:cs typeface="+mn-cs"/>
        </a:defRPr>
      </a:lvl3pPr>
      <a:lvl4pPr marL="1600200" indent="-228600" algn="l" rtl="0" fontAlgn="base">
        <a:spcBef>
          <a:spcPct val="20000"/>
        </a:spcBef>
        <a:spcAft>
          <a:spcPct val="0"/>
        </a:spcAft>
        <a:defRPr sz="2000" kern="1200">
          <a:solidFill>
            <a:srgbClr val="333333"/>
          </a:solidFill>
          <a:latin typeface="+mn-lt"/>
          <a:ea typeface="+mn-ea"/>
          <a:cs typeface="+mn-cs"/>
        </a:defRPr>
      </a:lvl4pPr>
      <a:lvl5pPr marL="2057400" indent="-228600" algn="l" rtl="0" fontAlgn="base">
        <a:spcBef>
          <a:spcPct val="20000"/>
        </a:spcBef>
        <a:spcAft>
          <a:spcPct val="0"/>
        </a:spcAft>
        <a:defRPr sz="2000" kern="1200">
          <a:solidFill>
            <a:srgbClr val="33333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a:xfrm>
            <a:off x="381000" y="457200"/>
            <a:ext cx="6858000" cy="2971800"/>
          </a:xfrm>
        </p:spPr>
        <p:txBody>
          <a:bodyPr/>
          <a:lstStyle/>
          <a:p>
            <a:r>
              <a:rPr lang="en-US" altLang="en-US" dirty="0" smtClean="0"/>
              <a:t>Exclusion and Inclusion</a:t>
            </a:r>
            <a:r>
              <a:rPr lang="en-US" altLang="en-US" dirty="0" smtClean="0"/>
              <a:t/>
            </a:r>
            <a:br>
              <a:rPr lang="en-US" altLang="en-US" dirty="0" smtClean="0"/>
            </a:br>
            <a:endParaRPr lang="en-US" altLang="en-US" sz="2800" dirty="0"/>
          </a:p>
        </p:txBody>
      </p:sp>
      <p:sp>
        <p:nvSpPr>
          <p:cNvPr id="6149" name="Rectangle 5"/>
          <p:cNvSpPr>
            <a:spLocks noGrp="1" noChangeArrowheads="1"/>
          </p:cNvSpPr>
          <p:nvPr>
            <p:ph type="subTitle" idx="1"/>
          </p:nvPr>
        </p:nvSpPr>
        <p:spPr/>
        <p:txBody>
          <a:bodyPr/>
          <a:lstStyle/>
          <a:p>
            <a:r>
              <a:rPr lang="en-US" altLang="en-US" dirty="0" smtClean="0"/>
              <a:t>Michael Wilsher</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Graduated Response</a:t>
            </a:r>
            <a:endParaRPr lang="en-US" altLang="en-US" dirty="0"/>
          </a:p>
        </p:txBody>
      </p:sp>
      <p:sp>
        <p:nvSpPr>
          <p:cNvPr id="4099" name="Rectangle 3"/>
          <p:cNvSpPr>
            <a:spLocks noGrp="1" noChangeArrowheads="1"/>
          </p:cNvSpPr>
          <p:nvPr>
            <p:ph type="body" idx="1"/>
          </p:nvPr>
        </p:nvSpPr>
        <p:spPr>
          <a:xfrm>
            <a:off x="685800" y="1981200"/>
            <a:ext cx="7848600" cy="3810000"/>
          </a:xfrm>
        </p:spPr>
        <p:txBody>
          <a:bodyPr/>
          <a:lstStyle/>
          <a:p>
            <a:pPr marL="457200" indent="-457200">
              <a:buFont typeface="Arial" panose="020B0604020202020204" pitchFamily="34" charset="0"/>
              <a:buChar char="•"/>
            </a:pPr>
            <a:r>
              <a:rPr lang="en-US" altLang="en-US" dirty="0" smtClean="0"/>
              <a:t>Most exclusions will need to demonstrate a graduated response, demonstrating support strategies implemented and failed.</a:t>
            </a:r>
          </a:p>
          <a:p>
            <a:pPr marL="457200" indent="-457200">
              <a:buFont typeface="Arial" panose="020B0604020202020204" pitchFamily="34" charset="0"/>
              <a:buChar char="•"/>
            </a:pPr>
            <a:r>
              <a:rPr lang="en-US" altLang="en-US" dirty="0" smtClean="0"/>
              <a:t>School intervention &gt; External intervention &gt;</a:t>
            </a:r>
          </a:p>
          <a:p>
            <a:pPr marL="457200" indent="-457200">
              <a:buFont typeface="Arial" panose="020B0604020202020204" pitchFamily="34" charset="0"/>
              <a:buChar char="•"/>
            </a:pPr>
            <a:r>
              <a:rPr lang="en-US" altLang="en-US" dirty="0" smtClean="0"/>
              <a:t>Support for High Level Needs funding and EHCP processes.</a:t>
            </a:r>
            <a:endParaRPr lang="en-US" altLang="en-US" dirty="0"/>
          </a:p>
          <a:p>
            <a:pPr marL="457200" indent="-457200">
              <a:buFont typeface="Arial" panose="020B0604020202020204" pitchFamily="34" charset="0"/>
              <a:buChar char="•"/>
            </a:pPr>
            <a:endParaRPr lang="en-US" altLang="en-US" dirty="0"/>
          </a:p>
        </p:txBody>
      </p:sp>
    </p:spTree>
    <p:extLst>
      <p:ext uri="{BB962C8B-B14F-4D97-AF65-F5344CB8AC3E}">
        <p14:creationId xmlns:p14="http://schemas.microsoft.com/office/powerpoint/2010/main" val="123037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099">
                                            <p:txEl>
                                              <p:pRg st="2" end="2"/>
                                            </p:txEl>
                                          </p:spTgt>
                                        </p:tgtEl>
                                        <p:attrNameLst>
                                          <p:attrName>style.visibility</p:attrName>
                                        </p:attrNameLst>
                                      </p:cBhvr>
                                      <p:to>
                                        <p:strVal val="visible"/>
                                      </p:to>
                                    </p:set>
                                    <p:animEffect transition="in" filter="fade">
                                      <p:cBhvr>
                                        <p:cTn id="16"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Routes to Inclusion</a:t>
            </a:r>
            <a:endParaRPr lang="en-US" altLang="en-US" dirty="0"/>
          </a:p>
        </p:txBody>
      </p:sp>
      <p:sp>
        <p:nvSpPr>
          <p:cNvPr id="4099" name="Rectangle 3"/>
          <p:cNvSpPr>
            <a:spLocks noGrp="1" noChangeArrowheads="1"/>
          </p:cNvSpPr>
          <p:nvPr>
            <p:ph type="body" idx="1"/>
          </p:nvPr>
        </p:nvSpPr>
        <p:spPr>
          <a:xfrm>
            <a:off x="685800" y="1981200"/>
            <a:ext cx="7848600" cy="3810000"/>
          </a:xfrm>
        </p:spPr>
        <p:txBody>
          <a:bodyPr/>
          <a:lstStyle/>
          <a:p>
            <a:pPr marL="457200" indent="-457200">
              <a:buFont typeface="Arial" panose="020B0604020202020204" pitchFamily="34" charset="0"/>
              <a:buChar char="•"/>
            </a:pPr>
            <a:r>
              <a:rPr lang="en-US" altLang="en-US" dirty="0" smtClean="0"/>
              <a:t>Nearly 40% of all exclusions are for persistent disruptive behavior.</a:t>
            </a:r>
          </a:p>
          <a:p>
            <a:pPr marL="457200" indent="-457200">
              <a:buFont typeface="Arial" panose="020B0604020202020204" pitchFamily="34" charset="0"/>
              <a:buChar char="•"/>
            </a:pPr>
            <a:r>
              <a:rPr lang="en-US" altLang="en-US" dirty="0" smtClean="0"/>
              <a:t>Majority of Alternative Providers focus on SEMH needs.</a:t>
            </a:r>
          </a:p>
          <a:p>
            <a:pPr marL="457200" indent="-457200">
              <a:buFont typeface="Arial" panose="020B0604020202020204" pitchFamily="34" charset="0"/>
              <a:buChar char="•"/>
            </a:pPr>
            <a:r>
              <a:rPr lang="en-US" altLang="en-US" dirty="0" smtClean="0"/>
              <a:t>Beneficial for us to have a common route for supporting SEMH pupils across the city.</a:t>
            </a:r>
          </a:p>
          <a:p>
            <a:pPr marL="1295400" lvl="2" indent="-457200">
              <a:buFont typeface="Arial" panose="020B0604020202020204" pitchFamily="34" charset="0"/>
              <a:buChar char="•"/>
            </a:pPr>
            <a:r>
              <a:rPr lang="en-US" altLang="en-US" dirty="0" smtClean="0"/>
              <a:t>Successful, evidenced based interventions</a:t>
            </a:r>
          </a:p>
          <a:p>
            <a:pPr marL="1295400" lvl="2" indent="-457200">
              <a:buFont typeface="Arial" panose="020B0604020202020204" pitchFamily="34" charset="0"/>
              <a:buChar char="•"/>
            </a:pPr>
            <a:r>
              <a:rPr lang="en-US" altLang="en-US" dirty="0" smtClean="0"/>
              <a:t>Collated support service thresholds and referrals</a:t>
            </a:r>
          </a:p>
          <a:p>
            <a:pPr marL="1295400" lvl="2" indent="-457200">
              <a:buFont typeface="Arial" panose="020B0604020202020204" pitchFamily="34" charset="0"/>
              <a:buChar char="•"/>
            </a:pPr>
            <a:r>
              <a:rPr lang="en-US" altLang="en-US" dirty="0" smtClean="0"/>
              <a:t>Support network and dedicated resources.</a:t>
            </a:r>
            <a:endParaRPr lang="en-US" altLang="en-US" dirty="0"/>
          </a:p>
        </p:txBody>
      </p:sp>
    </p:spTree>
    <p:extLst>
      <p:ext uri="{BB962C8B-B14F-4D97-AF65-F5344CB8AC3E}">
        <p14:creationId xmlns:p14="http://schemas.microsoft.com/office/powerpoint/2010/main" val="4981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Effect transition="in" filter="fade">
                                      <p:cBhvr>
                                        <p:cTn id="11" dur="500"/>
                                        <p:tgtEl>
                                          <p:spTgt spid="409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fade">
                                      <p:cBhvr>
                                        <p:cTn id="15" dur="500"/>
                                        <p:tgtEl>
                                          <p:spTgt spid="4099">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fade">
                                      <p:cBhvr>
                                        <p:cTn id="19" dur="500"/>
                                        <p:tgtEl>
                                          <p:spTgt spid="4099">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Effect transition="in" filter="fade">
                                      <p:cBhvr>
                                        <p:cTn id="23" dur="500"/>
                                        <p:tgtEl>
                                          <p:spTgt spid="4099">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Routes to Inclusion</a:t>
            </a:r>
            <a:endParaRPr lang="en-US" altLang="en-US" dirty="0"/>
          </a:p>
        </p:txBody>
      </p:sp>
      <p:sp>
        <p:nvSpPr>
          <p:cNvPr id="4099" name="Rectangle 3"/>
          <p:cNvSpPr>
            <a:spLocks noGrp="1" noChangeArrowheads="1"/>
          </p:cNvSpPr>
          <p:nvPr>
            <p:ph type="body" idx="1"/>
          </p:nvPr>
        </p:nvSpPr>
        <p:spPr>
          <a:xfrm>
            <a:off x="685800" y="1752600"/>
            <a:ext cx="7848600" cy="4038600"/>
          </a:xfrm>
        </p:spPr>
        <p:txBody>
          <a:bodyPr/>
          <a:lstStyle/>
          <a:p>
            <a:pPr marL="0" indent="0"/>
            <a:r>
              <a:rPr lang="en-GB" dirty="0" smtClean="0"/>
              <a:t>DfE </a:t>
            </a:r>
            <a:r>
              <a:rPr lang="en-GB" dirty="0"/>
              <a:t>Exclusion Guidance:</a:t>
            </a:r>
          </a:p>
          <a:p>
            <a:pPr marL="533400" lvl="1" indent="0" algn="just">
              <a:buNone/>
            </a:pPr>
            <a:r>
              <a:rPr lang="en-GB" sz="2000" i="1" dirty="0">
                <a:solidFill>
                  <a:srgbClr val="0070C0"/>
                </a:solidFill>
              </a:rPr>
              <a:t>“Disruptive behaviour can be an indication of unmet needs. Where a school has concerns about a pupils behaviour, it should try to identify whether there are any causal factors and intervene early in order to reduce the need for subsequent exclusion.”</a:t>
            </a:r>
          </a:p>
          <a:p>
            <a:r>
              <a:rPr lang="en-GB" dirty="0" smtClean="0"/>
              <a:t>This </a:t>
            </a:r>
            <a:r>
              <a:rPr lang="en-GB" dirty="0"/>
              <a:t>model will </a:t>
            </a:r>
            <a:r>
              <a:rPr lang="en-GB" dirty="0" smtClean="0"/>
              <a:t>help through:</a:t>
            </a:r>
          </a:p>
          <a:p>
            <a:pPr marL="876300" lvl="1" indent="-457200">
              <a:buFont typeface="Arial" panose="020B0604020202020204" pitchFamily="34" charset="0"/>
              <a:buChar char="•"/>
            </a:pPr>
            <a:r>
              <a:rPr lang="en-GB" sz="2000" dirty="0" smtClean="0"/>
              <a:t>Quicker identification assessments</a:t>
            </a:r>
          </a:p>
          <a:p>
            <a:pPr marL="876300" lvl="1" indent="-457200">
              <a:buFont typeface="Arial" panose="020B0604020202020204" pitchFamily="34" charset="0"/>
              <a:buChar char="•"/>
            </a:pPr>
            <a:r>
              <a:rPr lang="en-GB" sz="2000" dirty="0" smtClean="0"/>
              <a:t>Evidenced based interventions</a:t>
            </a:r>
          </a:p>
          <a:p>
            <a:pPr marL="876300" lvl="1" indent="-457200">
              <a:buFont typeface="Arial" panose="020B0604020202020204" pitchFamily="34" charset="0"/>
              <a:buChar char="•"/>
            </a:pPr>
            <a:r>
              <a:rPr lang="en-GB" sz="2000" dirty="0" smtClean="0"/>
              <a:t>Enabling greater success and quantify impact</a:t>
            </a:r>
          </a:p>
          <a:p>
            <a:pPr marL="876300" lvl="1" indent="-457200">
              <a:buFont typeface="Arial" panose="020B0604020202020204" pitchFamily="34" charset="0"/>
              <a:buChar char="•"/>
            </a:pPr>
            <a:r>
              <a:rPr lang="en-GB" sz="2000" dirty="0" smtClean="0"/>
              <a:t>Provide </a:t>
            </a:r>
            <a:r>
              <a:rPr lang="en-GB" sz="2000" dirty="0"/>
              <a:t>a robust graduated response if further actions are required such as Fair Access, EHCP or exclusion.</a:t>
            </a:r>
          </a:p>
          <a:p>
            <a:endParaRPr lang="en-GB" dirty="0"/>
          </a:p>
        </p:txBody>
      </p:sp>
    </p:spTree>
    <p:extLst>
      <p:ext uri="{BB962C8B-B14F-4D97-AF65-F5344CB8AC3E}">
        <p14:creationId xmlns:p14="http://schemas.microsoft.com/office/powerpoint/2010/main" val="42415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Effect transition="in" filter="fade">
                                      <p:cBhvr>
                                        <p:cTn id="11" dur="500"/>
                                        <p:tgtEl>
                                          <p:spTgt spid="409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099">
                                            <p:txEl>
                                              <p:pRg st="2" end="2"/>
                                            </p:txEl>
                                          </p:spTgt>
                                        </p:tgtEl>
                                        <p:attrNameLst>
                                          <p:attrName>style.visibility</p:attrName>
                                        </p:attrNameLst>
                                      </p:cBhvr>
                                      <p:to>
                                        <p:strVal val="visible"/>
                                      </p:to>
                                    </p:set>
                                    <p:animEffect transition="in" filter="fade">
                                      <p:cBhvr>
                                        <p:cTn id="16" dur="500"/>
                                        <p:tgtEl>
                                          <p:spTgt spid="4099">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fade">
                                      <p:cBhvr>
                                        <p:cTn id="20" dur="500"/>
                                        <p:tgtEl>
                                          <p:spTgt spid="4099">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Effect transition="in" filter="fade">
                                      <p:cBhvr>
                                        <p:cTn id="24" dur="500"/>
                                        <p:tgtEl>
                                          <p:spTgt spid="4099">
                                            <p:txEl>
                                              <p:pRg st="4" end="4"/>
                                            </p:txEl>
                                          </p:spTgt>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4099">
                                            <p:txEl>
                                              <p:pRg st="5" end="5"/>
                                            </p:txEl>
                                          </p:spTgt>
                                        </p:tgtEl>
                                        <p:attrNameLst>
                                          <p:attrName>style.visibility</p:attrName>
                                        </p:attrNameLst>
                                      </p:cBhvr>
                                      <p:to>
                                        <p:strVal val="visible"/>
                                      </p:to>
                                    </p:set>
                                    <p:animEffect transition="in" filter="fade">
                                      <p:cBhvr>
                                        <p:cTn id="28" dur="500"/>
                                        <p:tgtEl>
                                          <p:spTgt spid="4099">
                                            <p:txEl>
                                              <p:pRg st="5" end="5"/>
                                            </p:txEl>
                                          </p:spTgt>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Conclusion</a:t>
            </a:r>
            <a:endParaRPr lang="en-US" altLang="en-US" dirty="0"/>
          </a:p>
        </p:txBody>
      </p:sp>
      <p:sp>
        <p:nvSpPr>
          <p:cNvPr id="4099" name="Rectangle 3"/>
          <p:cNvSpPr>
            <a:spLocks noGrp="1" noChangeArrowheads="1"/>
          </p:cNvSpPr>
          <p:nvPr>
            <p:ph type="body" idx="1"/>
          </p:nvPr>
        </p:nvSpPr>
        <p:spPr>
          <a:xfrm>
            <a:off x="685800" y="1752600"/>
            <a:ext cx="7848600" cy="1282080"/>
          </a:xfrm>
        </p:spPr>
        <p:txBody>
          <a:bodyPr/>
          <a:lstStyle/>
          <a:p>
            <a:pPr marL="0" indent="0"/>
            <a:r>
              <a:rPr lang="en-GB" dirty="0" smtClean="0"/>
              <a:t>W</a:t>
            </a:r>
            <a:r>
              <a:rPr lang="en-GB" dirty="0" smtClean="0"/>
              <a:t>e </a:t>
            </a:r>
            <a:r>
              <a:rPr lang="en-GB" dirty="0" smtClean="0"/>
              <a:t>can collectively reduce </a:t>
            </a:r>
            <a:r>
              <a:rPr lang="en-GB" dirty="0"/>
              <a:t>the </a:t>
            </a:r>
            <a:r>
              <a:rPr lang="en-GB" dirty="0" smtClean="0"/>
              <a:t>route </a:t>
            </a:r>
            <a:r>
              <a:rPr lang="en-GB" dirty="0"/>
              <a:t>to exclusion by creating new routes to inclusion.</a:t>
            </a:r>
          </a:p>
          <a:p>
            <a:endParaRPr lang="en-GB" dirty="0"/>
          </a:p>
        </p:txBody>
      </p:sp>
      <p:grpSp>
        <p:nvGrpSpPr>
          <p:cNvPr id="3" name="Group 2"/>
          <p:cNvGrpSpPr/>
          <p:nvPr/>
        </p:nvGrpSpPr>
        <p:grpSpPr>
          <a:xfrm>
            <a:off x="2912363" y="2895600"/>
            <a:ext cx="3395474" cy="3559943"/>
            <a:chOff x="3064762" y="2780928"/>
            <a:chExt cx="3395474" cy="3559943"/>
          </a:xfrm>
          <a:solidFill>
            <a:schemeClr val="accent2">
              <a:lumMod val="40000"/>
              <a:lumOff val="60000"/>
            </a:schemeClr>
          </a:solidFill>
        </p:grpSpPr>
        <p:sp>
          <p:nvSpPr>
            <p:cNvPr id="9" name="Freeform 8"/>
            <p:cNvSpPr/>
            <p:nvPr/>
          </p:nvSpPr>
          <p:spPr>
            <a:xfrm>
              <a:off x="4032472" y="3929365"/>
              <a:ext cx="1459714" cy="1262712"/>
            </a:xfrm>
            <a:custGeom>
              <a:avLst/>
              <a:gdLst>
                <a:gd name="connsiteX0" fmla="*/ 0 w 1459714"/>
                <a:gd name="connsiteY0" fmla="*/ 631356 h 1262712"/>
                <a:gd name="connsiteX1" fmla="*/ 360757 w 1459714"/>
                <a:gd name="connsiteY1" fmla="*/ 0 h 1262712"/>
                <a:gd name="connsiteX2" fmla="*/ 1098957 w 1459714"/>
                <a:gd name="connsiteY2" fmla="*/ 0 h 1262712"/>
                <a:gd name="connsiteX3" fmla="*/ 1459714 w 1459714"/>
                <a:gd name="connsiteY3" fmla="*/ 631356 h 1262712"/>
                <a:gd name="connsiteX4" fmla="*/ 1098957 w 1459714"/>
                <a:gd name="connsiteY4" fmla="*/ 1262712 h 1262712"/>
                <a:gd name="connsiteX5" fmla="*/ 360757 w 1459714"/>
                <a:gd name="connsiteY5" fmla="*/ 1262712 h 1262712"/>
                <a:gd name="connsiteX6" fmla="*/ 0 w 1459714"/>
                <a:gd name="connsiteY6" fmla="*/ 631356 h 1262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9714" h="1262712">
                  <a:moveTo>
                    <a:pt x="0" y="631356"/>
                  </a:moveTo>
                  <a:lnTo>
                    <a:pt x="360757" y="0"/>
                  </a:lnTo>
                  <a:lnTo>
                    <a:pt x="1098957" y="0"/>
                  </a:lnTo>
                  <a:lnTo>
                    <a:pt x="1459714" y="631356"/>
                  </a:lnTo>
                  <a:lnTo>
                    <a:pt x="1098957" y="1262712"/>
                  </a:lnTo>
                  <a:lnTo>
                    <a:pt x="360757" y="1262712"/>
                  </a:lnTo>
                  <a:lnTo>
                    <a:pt x="0" y="631356"/>
                  </a:lnTo>
                  <a:close/>
                </a:path>
              </a:pathLst>
            </a:custGeom>
            <a:solidFill>
              <a:schemeClr val="accent2">
                <a:lumMod val="60000"/>
                <a:lumOff val="4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7135" tIns="224489" rIns="257135" bIns="224489" numCol="1" spcCol="1270" anchor="ctr" anchorCtr="0">
              <a:noAutofit/>
            </a:bodyPr>
            <a:lstStyle/>
            <a:p>
              <a:pPr lvl="0" algn="ctr" defTabSz="533400">
                <a:lnSpc>
                  <a:spcPct val="90000"/>
                </a:lnSpc>
                <a:spcBef>
                  <a:spcPct val="0"/>
                </a:spcBef>
                <a:spcAft>
                  <a:spcPct val="35000"/>
                </a:spcAft>
              </a:pPr>
              <a:r>
                <a:rPr lang="en-US" sz="1200" kern="1200" dirty="0" smtClean="0"/>
                <a:t>Inclusion</a:t>
              </a:r>
              <a:endParaRPr lang="en-US" sz="1200" kern="1200" dirty="0"/>
            </a:p>
          </p:txBody>
        </p:sp>
        <p:sp>
          <p:nvSpPr>
            <p:cNvPr id="11" name="Freeform 10"/>
            <p:cNvSpPr/>
            <p:nvPr/>
          </p:nvSpPr>
          <p:spPr>
            <a:xfrm>
              <a:off x="4166933" y="2780928"/>
              <a:ext cx="1196225" cy="1034875"/>
            </a:xfrm>
            <a:custGeom>
              <a:avLst/>
              <a:gdLst>
                <a:gd name="connsiteX0" fmla="*/ 0 w 1196225"/>
                <a:gd name="connsiteY0" fmla="*/ 517438 h 1034875"/>
                <a:gd name="connsiteX1" fmla="*/ 295664 w 1196225"/>
                <a:gd name="connsiteY1" fmla="*/ 0 h 1034875"/>
                <a:gd name="connsiteX2" fmla="*/ 900561 w 1196225"/>
                <a:gd name="connsiteY2" fmla="*/ 0 h 1034875"/>
                <a:gd name="connsiteX3" fmla="*/ 1196225 w 1196225"/>
                <a:gd name="connsiteY3" fmla="*/ 517438 h 1034875"/>
                <a:gd name="connsiteX4" fmla="*/ 900561 w 1196225"/>
                <a:gd name="connsiteY4" fmla="*/ 1034875 h 1034875"/>
                <a:gd name="connsiteX5" fmla="*/ 295664 w 1196225"/>
                <a:gd name="connsiteY5" fmla="*/ 1034875 h 1034875"/>
                <a:gd name="connsiteX6" fmla="*/ 0 w 1196225"/>
                <a:gd name="connsiteY6" fmla="*/ 517438 h 103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225" h="1034875">
                  <a:moveTo>
                    <a:pt x="0" y="517438"/>
                  </a:moveTo>
                  <a:lnTo>
                    <a:pt x="295664" y="0"/>
                  </a:lnTo>
                  <a:lnTo>
                    <a:pt x="900561" y="0"/>
                  </a:lnTo>
                  <a:lnTo>
                    <a:pt x="1196225" y="517438"/>
                  </a:lnTo>
                  <a:lnTo>
                    <a:pt x="900561" y="1034875"/>
                  </a:lnTo>
                  <a:lnTo>
                    <a:pt x="295664" y="1034875"/>
                  </a:lnTo>
                  <a:lnTo>
                    <a:pt x="0" y="517438"/>
                  </a:lnTo>
                  <a:close/>
                </a:path>
              </a:pathLst>
            </a:cu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480" tIns="186741" rIns="213480" bIns="186741" numCol="1" spcCol="1270" anchor="ctr" anchorCtr="0">
              <a:noAutofit/>
            </a:bodyPr>
            <a:lstStyle/>
            <a:p>
              <a:pPr lvl="0" algn="ctr" defTabSz="533400">
                <a:lnSpc>
                  <a:spcPct val="90000"/>
                </a:lnSpc>
                <a:spcBef>
                  <a:spcPct val="0"/>
                </a:spcBef>
                <a:spcAft>
                  <a:spcPct val="35000"/>
                </a:spcAft>
              </a:pPr>
              <a:r>
                <a:rPr lang="en-US" sz="1200" kern="1200" dirty="0" smtClean="0"/>
                <a:t>Fair Access</a:t>
              </a:r>
              <a:endParaRPr lang="en-US" sz="1200" kern="1200" dirty="0"/>
            </a:p>
          </p:txBody>
        </p:sp>
        <p:sp>
          <p:nvSpPr>
            <p:cNvPr id="13" name="Freeform 12"/>
            <p:cNvSpPr/>
            <p:nvPr/>
          </p:nvSpPr>
          <p:spPr>
            <a:xfrm>
              <a:off x="5264011" y="3417445"/>
              <a:ext cx="1196225" cy="1034875"/>
            </a:xfrm>
            <a:custGeom>
              <a:avLst/>
              <a:gdLst>
                <a:gd name="connsiteX0" fmla="*/ 0 w 1196225"/>
                <a:gd name="connsiteY0" fmla="*/ 517438 h 1034875"/>
                <a:gd name="connsiteX1" fmla="*/ 295664 w 1196225"/>
                <a:gd name="connsiteY1" fmla="*/ 0 h 1034875"/>
                <a:gd name="connsiteX2" fmla="*/ 900561 w 1196225"/>
                <a:gd name="connsiteY2" fmla="*/ 0 h 1034875"/>
                <a:gd name="connsiteX3" fmla="*/ 1196225 w 1196225"/>
                <a:gd name="connsiteY3" fmla="*/ 517438 h 1034875"/>
                <a:gd name="connsiteX4" fmla="*/ 900561 w 1196225"/>
                <a:gd name="connsiteY4" fmla="*/ 1034875 h 1034875"/>
                <a:gd name="connsiteX5" fmla="*/ 295664 w 1196225"/>
                <a:gd name="connsiteY5" fmla="*/ 1034875 h 1034875"/>
                <a:gd name="connsiteX6" fmla="*/ 0 w 1196225"/>
                <a:gd name="connsiteY6" fmla="*/ 517438 h 103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225" h="1034875">
                  <a:moveTo>
                    <a:pt x="0" y="517438"/>
                  </a:moveTo>
                  <a:lnTo>
                    <a:pt x="295664" y="0"/>
                  </a:lnTo>
                  <a:lnTo>
                    <a:pt x="900561" y="0"/>
                  </a:lnTo>
                  <a:lnTo>
                    <a:pt x="1196225" y="517438"/>
                  </a:lnTo>
                  <a:lnTo>
                    <a:pt x="900561" y="1034875"/>
                  </a:lnTo>
                  <a:lnTo>
                    <a:pt x="295664" y="1034875"/>
                  </a:lnTo>
                  <a:lnTo>
                    <a:pt x="0" y="517438"/>
                  </a:lnTo>
                  <a:close/>
                </a:path>
              </a:pathLst>
            </a:cu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480" tIns="186741" rIns="213480" bIns="186741" numCol="1" spcCol="1270" anchor="ctr" anchorCtr="0">
              <a:noAutofit/>
            </a:bodyPr>
            <a:lstStyle/>
            <a:p>
              <a:pPr lvl="0" algn="ctr" defTabSz="533400">
                <a:lnSpc>
                  <a:spcPct val="90000"/>
                </a:lnSpc>
                <a:spcBef>
                  <a:spcPct val="0"/>
                </a:spcBef>
                <a:spcAft>
                  <a:spcPct val="35000"/>
                </a:spcAft>
              </a:pPr>
              <a:r>
                <a:rPr lang="en-US" sz="1200" kern="1200" dirty="0" smtClean="0"/>
                <a:t>HLN</a:t>
              </a:r>
              <a:endParaRPr lang="en-US" sz="1200" kern="1200" dirty="0"/>
            </a:p>
          </p:txBody>
        </p:sp>
        <p:sp>
          <p:nvSpPr>
            <p:cNvPr id="15" name="Freeform 14"/>
            <p:cNvSpPr/>
            <p:nvPr/>
          </p:nvSpPr>
          <p:spPr>
            <a:xfrm>
              <a:off x="5264011" y="4668766"/>
              <a:ext cx="1196225" cy="1034875"/>
            </a:xfrm>
            <a:custGeom>
              <a:avLst/>
              <a:gdLst>
                <a:gd name="connsiteX0" fmla="*/ 0 w 1196225"/>
                <a:gd name="connsiteY0" fmla="*/ 517438 h 1034875"/>
                <a:gd name="connsiteX1" fmla="*/ 295664 w 1196225"/>
                <a:gd name="connsiteY1" fmla="*/ 0 h 1034875"/>
                <a:gd name="connsiteX2" fmla="*/ 900561 w 1196225"/>
                <a:gd name="connsiteY2" fmla="*/ 0 h 1034875"/>
                <a:gd name="connsiteX3" fmla="*/ 1196225 w 1196225"/>
                <a:gd name="connsiteY3" fmla="*/ 517438 h 1034875"/>
                <a:gd name="connsiteX4" fmla="*/ 900561 w 1196225"/>
                <a:gd name="connsiteY4" fmla="*/ 1034875 h 1034875"/>
                <a:gd name="connsiteX5" fmla="*/ 295664 w 1196225"/>
                <a:gd name="connsiteY5" fmla="*/ 1034875 h 1034875"/>
                <a:gd name="connsiteX6" fmla="*/ 0 w 1196225"/>
                <a:gd name="connsiteY6" fmla="*/ 517438 h 103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225" h="1034875">
                  <a:moveTo>
                    <a:pt x="0" y="517438"/>
                  </a:moveTo>
                  <a:lnTo>
                    <a:pt x="295664" y="0"/>
                  </a:lnTo>
                  <a:lnTo>
                    <a:pt x="900561" y="0"/>
                  </a:lnTo>
                  <a:lnTo>
                    <a:pt x="1196225" y="517438"/>
                  </a:lnTo>
                  <a:lnTo>
                    <a:pt x="900561" y="1034875"/>
                  </a:lnTo>
                  <a:lnTo>
                    <a:pt x="295664" y="1034875"/>
                  </a:lnTo>
                  <a:lnTo>
                    <a:pt x="0" y="517438"/>
                  </a:lnTo>
                  <a:close/>
                </a:path>
              </a:pathLst>
            </a:cu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480" tIns="186741" rIns="213480" bIns="186741" numCol="1" spcCol="1270" anchor="ctr" anchorCtr="0">
              <a:noAutofit/>
            </a:bodyPr>
            <a:lstStyle/>
            <a:p>
              <a:pPr lvl="0" algn="ctr" defTabSz="533400">
                <a:lnSpc>
                  <a:spcPct val="90000"/>
                </a:lnSpc>
                <a:spcBef>
                  <a:spcPct val="0"/>
                </a:spcBef>
                <a:spcAft>
                  <a:spcPct val="35000"/>
                </a:spcAft>
              </a:pPr>
              <a:r>
                <a:rPr lang="en-US" sz="1200" kern="1200" dirty="0" smtClean="0"/>
                <a:t>EHCP</a:t>
              </a:r>
              <a:endParaRPr lang="en-US" sz="1200" kern="1200" dirty="0"/>
            </a:p>
          </p:txBody>
        </p:sp>
        <p:sp>
          <p:nvSpPr>
            <p:cNvPr id="17" name="Freeform 16"/>
            <p:cNvSpPr/>
            <p:nvPr/>
          </p:nvSpPr>
          <p:spPr>
            <a:xfrm>
              <a:off x="4166933" y="5305996"/>
              <a:ext cx="1196225" cy="1034875"/>
            </a:xfrm>
            <a:custGeom>
              <a:avLst/>
              <a:gdLst>
                <a:gd name="connsiteX0" fmla="*/ 0 w 1196225"/>
                <a:gd name="connsiteY0" fmla="*/ 517438 h 1034875"/>
                <a:gd name="connsiteX1" fmla="*/ 295664 w 1196225"/>
                <a:gd name="connsiteY1" fmla="*/ 0 h 1034875"/>
                <a:gd name="connsiteX2" fmla="*/ 900561 w 1196225"/>
                <a:gd name="connsiteY2" fmla="*/ 0 h 1034875"/>
                <a:gd name="connsiteX3" fmla="*/ 1196225 w 1196225"/>
                <a:gd name="connsiteY3" fmla="*/ 517438 h 1034875"/>
                <a:gd name="connsiteX4" fmla="*/ 900561 w 1196225"/>
                <a:gd name="connsiteY4" fmla="*/ 1034875 h 1034875"/>
                <a:gd name="connsiteX5" fmla="*/ 295664 w 1196225"/>
                <a:gd name="connsiteY5" fmla="*/ 1034875 h 1034875"/>
                <a:gd name="connsiteX6" fmla="*/ 0 w 1196225"/>
                <a:gd name="connsiteY6" fmla="*/ 517438 h 103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225" h="1034875">
                  <a:moveTo>
                    <a:pt x="0" y="517438"/>
                  </a:moveTo>
                  <a:lnTo>
                    <a:pt x="295664" y="0"/>
                  </a:lnTo>
                  <a:lnTo>
                    <a:pt x="900561" y="0"/>
                  </a:lnTo>
                  <a:lnTo>
                    <a:pt x="1196225" y="517438"/>
                  </a:lnTo>
                  <a:lnTo>
                    <a:pt x="900561" y="1034875"/>
                  </a:lnTo>
                  <a:lnTo>
                    <a:pt x="295664" y="1034875"/>
                  </a:lnTo>
                  <a:lnTo>
                    <a:pt x="0" y="517438"/>
                  </a:lnTo>
                  <a:close/>
                </a:path>
              </a:pathLst>
            </a:cu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480" tIns="186741" rIns="213480" bIns="186741" numCol="1" spcCol="1270" anchor="ctr" anchorCtr="0">
              <a:noAutofit/>
            </a:bodyPr>
            <a:lstStyle/>
            <a:p>
              <a:pPr lvl="0" algn="ctr" defTabSz="533400">
                <a:lnSpc>
                  <a:spcPct val="90000"/>
                </a:lnSpc>
                <a:spcBef>
                  <a:spcPct val="0"/>
                </a:spcBef>
                <a:spcAft>
                  <a:spcPct val="35000"/>
                </a:spcAft>
              </a:pPr>
              <a:r>
                <a:rPr lang="en-US" sz="1200" kern="1200" dirty="0" smtClean="0"/>
                <a:t>R2i</a:t>
              </a:r>
              <a:endParaRPr lang="en-US" sz="1200" kern="1200" dirty="0"/>
            </a:p>
          </p:txBody>
        </p:sp>
        <p:sp>
          <p:nvSpPr>
            <p:cNvPr id="19" name="Freeform 18"/>
            <p:cNvSpPr/>
            <p:nvPr/>
          </p:nvSpPr>
          <p:spPr>
            <a:xfrm>
              <a:off x="3064762" y="4669478"/>
              <a:ext cx="1196225" cy="1034875"/>
            </a:xfrm>
            <a:custGeom>
              <a:avLst/>
              <a:gdLst>
                <a:gd name="connsiteX0" fmla="*/ 0 w 1196225"/>
                <a:gd name="connsiteY0" fmla="*/ 517438 h 1034875"/>
                <a:gd name="connsiteX1" fmla="*/ 295664 w 1196225"/>
                <a:gd name="connsiteY1" fmla="*/ 0 h 1034875"/>
                <a:gd name="connsiteX2" fmla="*/ 900561 w 1196225"/>
                <a:gd name="connsiteY2" fmla="*/ 0 h 1034875"/>
                <a:gd name="connsiteX3" fmla="*/ 1196225 w 1196225"/>
                <a:gd name="connsiteY3" fmla="*/ 517438 h 1034875"/>
                <a:gd name="connsiteX4" fmla="*/ 900561 w 1196225"/>
                <a:gd name="connsiteY4" fmla="*/ 1034875 h 1034875"/>
                <a:gd name="connsiteX5" fmla="*/ 295664 w 1196225"/>
                <a:gd name="connsiteY5" fmla="*/ 1034875 h 1034875"/>
                <a:gd name="connsiteX6" fmla="*/ 0 w 1196225"/>
                <a:gd name="connsiteY6" fmla="*/ 517438 h 103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225" h="1034875">
                  <a:moveTo>
                    <a:pt x="0" y="517438"/>
                  </a:moveTo>
                  <a:lnTo>
                    <a:pt x="295664" y="0"/>
                  </a:lnTo>
                  <a:lnTo>
                    <a:pt x="900561" y="0"/>
                  </a:lnTo>
                  <a:lnTo>
                    <a:pt x="1196225" y="517438"/>
                  </a:lnTo>
                  <a:lnTo>
                    <a:pt x="900561" y="1034875"/>
                  </a:lnTo>
                  <a:lnTo>
                    <a:pt x="295664" y="1034875"/>
                  </a:lnTo>
                  <a:lnTo>
                    <a:pt x="0" y="517438"/>
                  </a:lnTo>
                  <a:close/>
                </a:path>
              </a:pathLst>
            </a:cu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480" tIns="186741" rIns="213480" bIns="186741" numCol="1" spcCol="1270" anchor="ctr" anchorCtr="0">
              <a:noAutofit/>
            </a:bodyPr>
            <a:lstStyle/>
            <a:p>
              <a:pPr lvl="0" algn="ctr" defTabSz="533400">
                <a:lnSpc>
                  <a:spcPct val="90000"/>
                </a:lnSpc>
                <a:spcBef>
                  <a:spcPct val="0"/>
                </a:spcBef>
                <a:spcAft>
                  <a:spcPct val="35000"/>
                </a:spcAft>
              </a:pPr>
              <a:r>
                <a:rPr lang="en-US" sz="1200" kern="1200" dirty="0" smtClean="0"/>
                <a:t>Inclusion Model</a:t>
              </a:r>
              <a:endParaRPr lang="en-US" sz="1200" kern="1200" dirty="0"/>
            </a:p>
          </p:txBody>
        </p:sp>
        <p:sp>
          <p:nvSpPr>
            <p:cNvPr id="20" name="Freeform 19"/>
            <p:cNvSpPr/>
            <p:nvPr/>
          </p:nvSpPr>
          <p:spPr>
            <a:xfrm>
              <a:off x="3064762" y="3416022"/>
              <a:ext cx="1196225" cy="1034875"/>
            </a:xfrm>
            <a:custGeom>
              <a:avLst/>
              <a:gdLst>
                <a:gd name="connsiteX0" fmla="*/ 0 w 1196225"/>
                <a:gd name="connsiteY0" fmla="*/ 517438 h 1034875"/>
                <a:gd name="connsiteX1" fmla="*/ 295664 w 1196225"/>
                <a:gd name="connsiteY1" fmla="*/ 0 h 1034875"/>
                <a:gd name="connsiteX2" fmla="*/ 900561 w 1196225"/>
                <a:gd name="connsiteY2" fmla="*/ 0 h 1034875"/>
                <a:gd name="connsiteX3" fmla="*/ 1196225 w 1196225"/>
                <a:gd name="connsiteY3" fmla="*/ 517438 h 1034875"/>
                <a:gd name="connsiteX4" fmla="*/ 900561 w 1196225"/>
                <a:gd name="connsiteY4" fmla="*/ 1034875 h 1034875"/>
                <a:gd name="connsiteX5" fmla="*/ 295664 w 1196225"/>
                <a:gd name="connsiteY5" fmla="*/ 1034875 h 1034875"/>
                <a:gd name="connsiteX6" fmla="*/ 0 w 1196225"/>
                <a:gd name="connsiteY6" fmla="*/ 517438 h 103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225" h="1034875">
                  <a:moveTo>
                    <a:pt x="0" y="517438"/>
                  </a:moveTo>
                  <a:lnTo>
                    <a:pt x="295664" y="0"/>
                  </a:lnTo>
                  <a:lnTo>
                    <a:pt x="900561" y="0"/>
                  </a:lnTo>
                  <a:lnTo>
                    <a:pt x="1196225" y="517438"/>
                  </a:lnTo>
                  <a:lnTo>
                    <a:pt x="900561" y="1034875"/>
                  </a:lnTo>
                  <a:lnTo>
                    <a:pt x="295664" y="1034875"/>
                  </a:lnTo>
                  <a:lnTo>
                    <a:pt x="0" y="517438"/>
                  </a:lnTo>
                  <a:close/>
                </a:path>
              </a:pathLst>
            </a:cu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480" tIns="186741" rIns="213480" bIns="186741" numCol="1" spcCol="1270" anchor="ctr" anchorCtr="0">
              <a:noAutofit/>
            </a:bodyPr>
            <a:lstStyle/>
            <a:p>
              <a:pPr lvl="0" algn="ctr" defTabSz="533400">
                <a:lnSpc>
                  <a:spcPct val="90000"/>
                </a:lnSpc>
                <a:spcBef>
                  <a:spcPct val="0"/>
                </a:spcBef>
                <a:spcAft>
                  <a:spcPct val="35000"/>
                </a:spcAft>
              </a:pPr>
              <a:r>
                <a:rPr lang="en-US" sz="1200" kern="1200" dirty="0" smtClean="0"/>
                <a:t>Alternative Provision</a:t>
              </a:r>
              <a:endParaRPr lang="en-US" sz="1200" kern="1200" dirty="0"/>
            </a:p>
          </p:txBody>
        </p:sp>
      </p:grpSp>
    </p:spTree>
    <p:extLst>
      <p:ext uri="{BB962C8B-B14F-4D97-AF65-F5344CB8AC3E}">
        <p14:creationId xmlns:p14="http://schemas.microsoft.com/office/powerpoint/2010/main" val="314997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3_Gustafson Por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8785225" cy="65119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7544" y="4509120"/>
            <a:ext cx="6696744" cy="1200329"/>
          </a:xfrm>
          <a:prstGeom prst="rect">
            <a:avLst/>
          </a:prstGeom>
          <a:noFill/>
        </p:spPr>
        <p:txBody>
          <a:bodyPr wrap="square" rtlCol="0">
            <a:spAutoFit/>
          </a:bodyPr>
          <a:lstStyle/>
          <a:p>
            <a:r>
              <a:rPr lang="en-GB" b="1" dirty="0" smtClean="0">
                <a:solidFill>
                  <a:schemeClr val="bg1"/>
                </a:solidFill>
                <a:latin typeface="Arial" panose="020B0604020202020204" pitchFamily="34" charset="0"/>
                <a:cs typeface="Arial" panose="020B0604020202020204" pitchFamily="34" charset="0"/>
              </a:rPr>
              <a:t>Michael Wilsher, Inclusion Officer</a:t>
            </a:r>
          </a:p>
          <a:p>
            <a:r>
              <a:rPr lang="en-GB" dirty="0" smtClean="0">
                <a:solidFill>
                  <a:schemeClr val="bg1"/>
                </a:solidFill>
                <a:latin typeface="Arial" panose="020B0604020202020204" pitchFamily="34" charset="0"/>
                <a:cs typeface="Arial" panose="020B0604020202020204" pitchFamily="34" charset="0"/>
                <a:sym typeface="Wingdings" panose="05000000000000000000" pitchFamily="2" charset="2"/>
              </a:rPr>
              <a:t></a:t>
            </a:r>
            <a:r>
              <a:rPr lang="en-GB" b="1" dirty="0" smtClean="0">
                <a:solidFill>
                  <a:schemeClr val="bg1"/>
                </a:solidFill>
                <a:latin typeface="Arial" panose="020B0604020202020204" pitchFamily="34" charset="0"/>
                <a:cs typeface="Arial" panose="020B0604020202020204" pitchFamily="34" charset="0"/>
                <a:sym typeface="Wingdings" panose="05000000000000000000" pitchFamily="2" charset="2"/>
              </a:rPr>
              <a:t> m</a:t>
            </a:r>
            <a:r>
              <a:rPr lang="en-GB" b="1" dirty="0" smtClean="0">
                <a:solidFill>
                  <a:schemeClr val="bg1"/>
                </a:solidFill>
                <a:latin typeface="Arial" panose="020B0604020202020204" pitchFamily="34" charset="0"/>
                <a:cs typeface="Arial" panose="020B0604020202020204" pitchFamily="34" charset="0"/>
              </a:rPr>
              <a:t>ichael.wilsher@nottinghamcity.gov.uk</a:t>
            </a:r>
            <a:endParaRPr lang="en-GB" b="1" dirty="0">
              <a:solidFill>
                <a:schemeClr val="bg1"/>
              </a:solidFill>
              <a:latin typeface="Arial" panose="020B0604020202020204" pitchFamily="34" charset="0"/>
              <a:cs typeface="Arial" panose="020B0604020202020204" pitchFamily="34" charset="0"/>
            </a:endParaRPr>
          </a:p>
          <a:p>
            <a:r>
              <a:rPr lang="en-GB" dirty="0" smtClean="0">
                <a:solidFill>
                  <a:schemeClr val="bg1"/>
                </a:solidFill>
                <a:latin typeface="Arial" panose="020B0604020202020204" pitchFamily="34" charset="0"/>
                <a:cs typeface="Arial" panose="020B0604020202020204" pitchFamily="34" charset="0"/>
                <a:sym typeface="Wingdings" panose="05000000000000000000" pitchFamily="2" charset="2"/>
              </a:rPr>
              <a:t></a:t>
            </a:r>
            <a:r>
              <a:rPr lang="en-GB" b="1" dirty="0" smtClean="0">
                <a:solidFill>
                  <a:schemeClr val="bg1"/>
                </a:solidFill>
                <a:latin typeface="Arial" panose="020B0604020202020204" pitchFamily="34" charset="0"/>
                <a:cs typeface="Arial" panose="020B0604020202020204" pitchFamily="34" charset="0"/>
                <a:sym typeface="Wingdings" panose="05000000000000000000" pitchFamily="2" charset="2"/>
              </a:rPr>
              <a:t> </a:t>
            </a:r>
            <a:r>
              <a:rPr lang="en-GB" b="1" dirty="0" smtClean="0">
                <a:solidFill>
                  <a:schemeClr val="bg1"/>
                </a:solidFill>
                <a:latin typeface="Arial" panose="020B0604020202020204" pitchFamily="34" charset="0"/>
                <a:cs typeface="Arial" panose="020B0604020202020204" pitchFamily="34" charset="0"/>
              </a:rPr>
              <a:t>0115 8764626</a:t>
            </a:r>
            <a:endParaRPr lang="en-GB" b="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Exclusions over time</a:t>
            </a:r>
            <a:endParaRPr lang="en-US" altLang="en-US" dirty="0"/>
          </a:p>
        </p:txBody>
      </p:sp>
      <p:graphicFrame>
        <p:nvGraphicFramePr>
          <p:cNvPr id="2" name="Diagram 1"/>
          <p:cNvGraphicFramePr/>
          <p:nvPr>
            <p:extLst>
              <p:ext uri="{D42A27DB-BD31-4B8C-83A1-F6EECF244321}">
                <p14:modId xmlns:p14="http://schemas.microsoft.com/office/powerpoint/2010/main" val="2734520527"/>
              </p:ext>
            </p:extLst>
          </p:nvPr>
        </p:nvGraphicFramePr>
        <p:xfrm>
          <a:off x="1187624" y="1628800"/>
          <a:ext cx="6096000" cy="4040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114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graphicEl>
                                              <a:dgm id="{68905707-11E3-47B1-97A7-F3D577DA53FF}"/>
                                            </p:graphicEl>
                                          </p:spTgt>
                                        </p:tgtEl>
                                        <p:attrNameLst>
                                          <p:attrName>style.visibility</p:attrName>
                                        </p:attrNameLst>
                                      </p:cBhvr>
                                      <p:to>
                                        <p:strVal val="visible"/>
                                      </p:to>
                                    </p:set>
                                    <p:animEffect transition="in" filter="fade">
                                      <p:cBhvr>
                                        <p:cTn id="7" dur="1000"/>
                                        <p:tgtEl>
                                          <p:spTgt spid="2">
                                            <p:graphicEl>
                                              <a:dgm id="{68905707-11E3-47B1-97A7-F3D577DA53FF}"/>
                                            </p:graphicEl>
                                          </p:spTgt>
                                        </p:tgtEl>
                                      </p:cBhvr>
                                    </p:animEffect>
                                    <p:anim calcmode="lin" valueType="num">
                                      <p:cBhvr>
                                        <p:cTn id="8" dur="1000" fill="hold"/>
                                        <p:tgtEl>
                                          <p:spTgt spid="2">
                                            <p:graphicEl>
                                              <a:dgm id="{68905707-11E3-47B1-97A7-F3D577DA53FF}"/>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68905707-11E3-47B1-97A7-F3D577DA53F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graphicEl>
                                              <a:dgm id="{C660645E-E5DB-4E3B-8D18-5BDB71B8CBC3}"/>
                                            </p:graphicEl>
                                          </p:spTgt>
                                        </p:tgtEl>
                                        <p:attrNameLst>
                                          <p:attrName>style.visibility</p:attrName>
                                        </p:attrNameLst>
                                      </p:cBhvr>
                                      <p:to>
                                        <p:strVal val="visible"/>
                                      </p:to>
                                    </p:set>
                                    <p:animEffect transition="in" filter="fade">
                                      <p:cBhvr>
                                        <p:cTn id="14" dur="1000"/>
                                        <p:tgtEl>
                                          <p:spTgt spid="2">
                                            <p:graphicEl>
                                              <a:dgm id="{C660645E-E5DB-4E3B-8D18-5BDB71B8CBC3}"/>
                                            </p:graphicEl>
                                          </p:spTgt>
                                        </p:tgtEl>
                                      </p:cBhvr>
                                    </p:animEffect>
                                    <p:anim calcmode="lin" valueType="num">
                                      <p:cBhvr>
                                        <p:cTn id="15" dur="1000" fill="hold"/>
                                        <p:tgtEl>
                                          <p:spTgt spid="2">
                                            <p:graphicEl>
                                              <a:dgm id="{C660645E-E5DB-4E3B-8D18-5BDB71B8CBC3}"/>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C660645E-E5DB-4E3B-8D18-5BDB71B8CBC3}"/>
                                            </p:graphic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
                                            <p:graphicEl>
                                              <a:dgm id="{FC39E5B6-5249-4CAD-A44D-EE610E1D6774}"/>
                                            </p:graphicEl>
                                          </p:spTgt>
                                        </p:tgtEl>
                                        <p:attrNameLst>
                                          <p:attrName>style.visibility</p:attrName>
                                        </p:attrNameLst>
                                      </p:cBhvr>
                                      <p:to>
                                        <p:strVal val="visible"/>
                                      </p:to>
                                    </p:set>
                                    <p:animEffect transition="in" filter="fade">
                                      <p:cBhvr>
                                        <p:cTn id="19" dur="1000"/>
                                        <p:tgtEl>
                                          <p:spTgt spid="2">
                                            <p:graphicEl>
                                              <a:dgm id="{FC39E5B6-5249-4CAD-A44D-EE610E1D6774}"/>
                                            </p:graphicEl>
                                          </p:spTgt>
                                        </p:tgtEl>
                                      </p:cBhvr>
                                    </p:animEffect>
                                    <p:anim calcmode="lin" valueType="num">
                                      <p:cBhvr>
                                        <p:cTn id="20" dur="1000" fill="hold"/>
                                        <p:tgtEl>
                                          <p:spTgt spid="2">
                                            <p:graphicEl>
                                              <a:dgm id="{FC39E5B6-5249-4CAD-A44D-EE610E1D6774}"/>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FC39E5B6-5249-4CAD-A44D-EE610E1D6774}"/>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
                                            <p:graphicEl>
                                              <a:dgm id="{A4D796C9-5BE3-4ACE-B330-1A40FCF8415B}"/>
                                            </p:graphicEl>
                                          </p:spTgt>
                                        </p:tgtEl>
                                        <p:attrNameLst>
                                          <p:attrName>style.visibility</p:attrName>
                                        </p:attrNameLst>
                                      </p:cBhvr>
                                      <p:to>
                                        <p:strVal val="visible"/>
                                      </p:to>
                                    </p:set>
                                    <p:animEffect transition="in" filter="fade">
                                      <p:cBhvr>
                                        <p:cTn id="26" dur="1000"/>
                                        <p:tgtEl>
                                          <p:spTgt spid="2">
                                            <p:graphicEl>
                                              <a:dgm id="{A4D796C9-5BE3-4ACE-B330-1A40FCF8415B}"/>
                                            </p:graphicEl>
                                          </p:spTgt>
                                        </p:tgtEl>
                                      </p:cBhvr>
                                    </p:animEffect>
                                    <p:anim calcmode="lin" valueType="num">
                                      <p:cBhvr>
                                        <p:cTn id="27" dur="1000" fill="hold"/>
                                        <p:tgtEl>
                                          <p:spTgt spid="2">
                                            <p:graphicEl>
                                              <a:dgm id="{A4D796C9-5BE3-4ACE-B330-1A40FCF8415B}"/>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A4D796C9-5BE3-4ACE-B330-1A40FCF8415B}"/>
                                            </p:graphic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
                                            <p:graphicEl>
                                              <a:dgm id="{7910C0E4-1600-482C-9C71-2381CB71F42A}"/>
                                            </p:graphicEl>
                                          </p:spTgt>
                                        </p:tgtEl>
                                        <p:attrNameLst>
                                          <p:attrName>style.visibility</p:attrName>
                                        </p:attrNameLst>
                                      </p:cBhvr>
                                      <p:to>
                                        <p:strVal val="visible"/>
                                      </p:to>
                                    </p:set>
                                    <p:animEffect transition="in" filter="fade">
                                      <p:cBhvr>
                                        <p:cTn id="31" dur="1000"/>
                                        <p:tgtEl>
                                          <p:spTgt spid="2">
                                            <p:graphicEl>
                                              <a:dgm id="{7910C0E4-1600-482C-9C71-2381CB71F42A}"/>
                                            </p:graphicEl>
                                          </p:spTgt>
                                        </p:tgtEl>
                                      </p:cBhvr>
                                    </p:animEffect>
                                    <p:anim calcmode="lin" valueType="num">
                                      <p:cBhvr>
                                        <p:cTn id="32" dur="1000" fill="hold"/>
                                        <p:tgtEl>
                                          <p:spTgt spid="2">
                                            <p:graphicEl>
                                              <a:dgm id="{7910C0E4-1600-482C-9C71-2381CB71F42A}"/>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7910C0E4-1600-482C-9C71-2381CB71F42A}"/>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
                                            <p:graphicEl>
                                              <a:dgm id="{F098F9F1-7F86-41A2-932E-8214F701FCDC}"/>
                                            </p:graphicEl>
                                          </p:spTgt>
                                        </p:tgtEl>
                                        <p:attrNameLst>
                                          <p:attrName>style.visibility</p:attrName>
                                        </p:attrNameLst>
                                      </p:cBhvr>
                                      <p:to>
                                        <p:strVal val="visible"/>
                                      </p:to>
                                    </p:set>
                                    <p:animEffect transition="in" filter="fade">
                                      <p:cBhvr>
                                        <p:cTn id="38" dur="1000"/>
                                        <p:tgtEl>
                                          <p:spTgt spid="2">
                                            <p:graphicEl>
                                              <a:dgm id="{F098F9F1-7F86-41A2-932E-8214F701FCDC}"/>
                                            </p:graphicEl>
                                          </p:spTgt>
                                        </p:tgtEl>
                                      </p:cBhvr>
                                    </p:animEffect>
                                    <p:anim calcmode="lin" valueType="num">
                                      <p:cBhvr>
                                        <p:cTn id="39" dur="1000" fill="hold"/>
                                        <p:tgtEl>
                                          <p:spTgt spid="2">
                                            <p:graphicEl>
                                              <a:dgm id="{F098F9F1-7F86-41A2-932E-8214F701FCDC}"/>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F098F9F1-7F86-41A2-932E-8214F701FCDC}"/>
                                            </p:graphicEl>
                                          </p:spTgt>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2">
                                            <p:graphicEl>
                                              <a:dgm id="{7B2D204C-9636-4194-A61D-71465F123B8F}"/>
                                            </p:graphicEl>
                                          </p:spTgt>
                                        </p:tgtEl>
                                        <p:attrNameLst>
                                          <p:attrName>style.visibility</p:attrName>
                                        </p:attrNameLst>
                                      </p:cBhvr>
                                      <p:to>
                                        <p:strVal val="visible"/>
                                      </p:to>
                                    </p:set>
                                    <p:animEffect transition="in" filter="fade">
                                      <p:cBhvr>
                                        <p:cTn id="43" dur="1000"/>
                                        <p:tgtEl>
                                          <p:spTgt spid="2">
                                            <p:graphicEl>
                                              <a:dgm id="{7B2D204C-9636-4194-A61D-71465F123B8F}"/>
                                            </p:graphicEl>
                                          </p:spTgt>
                                        </p:tgtEl>
                                      </p:cBhvr>
                                    </p:animEffect>
                                    <p:anim calcmode="lin" valueType="num">
                                      <p:cBhvr>
                                        <p:cTn id="44" dur="1000" fill="hold"/>
                                        <p:tgtEl>
                                          <p:spTgt spid="2">
                                            <p:graphicEl>
                                              <a:dgm id="{7B2D204C-9636-4194-A61D-71465F123B8F}"/>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7B2D204C-9636-4194-A61D-71465F123B8F}"/>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
                                            <p:graphicEl>
                                              <a:dgm id="{C8464F8A-9B27-4658-8F19-ADA8FB847F41}"/>
                                            </p:graphicEl>
                                          </p:spTgt>
                                        </p:tgtEl>
                                        <p:attrNameLst>
                                          <p:attrName>style.visibility</p:attrName>
                                        </p:attrNameLst>
                                      </p:cBhvr>
                                      <p:to>
                                        <p:strVal val="visible"/>
                                      </p:to>
                                    </p:set>
                                    <p:animEffect transition="in" filter="fade">
                                      <p:cBhvr>
                                        <p:cTn id="50" dur="1000"/>
                                        <p:tgtEl>
                                          <p:spTgt spid="2">
                                            <p:graphicEl>
                                              <a:dgm id="{C8464F8A-9B27-4658-8F19-ADA8FB847F41}"/>
                                            </p:graphicEl>
                                          </p:spTgt>
                                        </p:tgtEl>
                                      </p:cBhvr>
                                    </p:animEffect>
                                    <p:anim calcmode="lin" valueType="num">
                                      <p:cBhvr>
                                        <p:cTn id="51" dur="1000" fill="hold"/>
                                        <p:tgtEl>
                                          <p:spTgt spid="2">
                                            <p:graphicEl>
                                              <a:dgm id="{C8464F8A-9B27-4658-8F19-ADA8FB847F41}"/>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C8464F8A-9B27-4658-8F19-ADA8FB847F41}"/>
                                            </p:graphic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2">
                                            <p:graphicEl>
                                              <a:dgm id="{1C3E2D72-1E26-4F62-9542-3F071419EB63}"/>
                                            </p:graphicEl>
                                          </p:spTgt>
                                        </p:tgtEl>
                                        <p:attrNameLst>
                                          <p:attrName>style.visibility</p:attrName>
                                        </p:attrNameLst>
                                      </p:cBhvr>
                                      <p:to>
                                        <p:strVal val="visible"/>
                                      </p:to>
                                    </p:set>
                                    <p:animEffect transition="in" filter="fade">
                                      <p:cBhvr>
                                        <p:cTn id="55" dur="1000"/>
                                        <p:tgtEl>
                                          <p:spTgt spid="2">
                                            <p:graphicEl>
                                              <a:dgm id="{1C3E2D72-1E26-4F62-9542-3F071419EB63}"/>
                                            </p:graphicEl>
                                          </p:spTgt>
                                        </p:tgtEl>
                                      </p:cBhvr>
                                    </p:animEffect>
                                    <p:anim calcmode="lin" valueType="num">
                                      <p:cBhvr>
                                        <p:cTn id="56" dur="1000" fill="hold"/>
                                        <p:tgtEl>
                                          <p:spTgt spid="2">
                                            <p:graphicEl>
                                              <a:dgm id="{1C3E2D72-1E26-4F62-9542-3F071419EB63}"/>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1C3E2D72-1E26-4F62-9542-3F071419EB6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Permanent Exclusion Data</a:t>
            </a:r>
            <a:endParaRPr lang="en-US" altLang="en-US" dirty="0"/>
          </a:p>
        </p:txBody>
      </p:sp>
      <p:pic>
        <p:nvPicPr>
          <p:cNvPr id="2" name="Picture 1"/>
          <p:cNvPicPr>
            <a:picLocks noChangeAspect="1"/>
          </p:cNvPicPr>
          <p:nvPr/>
        </p:nvPicPr>
        <p:blipFill>
          <a:blip r:embed="rId3"/>
          <a:stretch>
            <a:fillRect/>
          </a:stretch>
        </p:blipFill>
        <p:spPr>
          <a:xfrm>
            <a:off x="971600" y="1412776"/>
            <a:ext cx="7178027" cy="4678871"/>
          </a:xfrm>
          <a:prstGeom prst="rect">
            <a:avLst/>
          </a:prstGeom>
        </p:spPr>
      </p:pic>
    </p:spTree>
    <p:extLst>
      <p:ext uri="{BB962C8B-B14F-4D97-AF65-F5344CB8AC3E}">
        <p14:creationId xmlns:p14="http://schemas.microsoft.com/office/powerpoint/2010/main" val="1709670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362" y="3955198"/>
            <a:ext cx="2728214" cy="2720352"/>
          </a:xfrm>
          <a:prstGeom prst="rect">
            <a:avLst/>
          </a:prstGeom>
        </p:spPr>
      </p:pic>
      <p:sp>
        <p:nvSpPr>
          <p:cNvPr id="4098" name="Rectangle 2"/>
          <p:cNvSpPr>
            <a:spLocks noGrp="1" noChangeArrowheads="1"/>
          </p:cNvSpPr>
          <p:nvPr>
            <p:ph type="title"/>
          </p:nvPr>
        </p:nvSpPr>
        <p:spPr/>
        <p:txBody>
          <a:bodyPr/>
          <a:lstStyle/>
          <a:p>
            <a:r>
              <a:rPr lang="en-US" altLang="en-US" dirty="0" smtClean="0"/>
              <a:t>The cost of permanent exclusion</a:t>
            </a:r>
            <a:endParaRPr lang="en-US" altLang="en-US" dirty="0"/>
          </a:p>
        </p:txBody>
      </p:sp>
      <p:sp>
        <p:nvSpPr>
          <p:cNvPr id="2" name="TextBox 1"/>
          <p:cNvSpPr txBox="1"/>
          <p:nvPr/>
        </p:nvSpPr>
        <p:spPr>
          <a:xfrm>
            <a:off x="1907704" y="1700808"/>
            <a:ext cx="6408712" cy="830997"/>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1 permanently excluded pupils costs £12-54k per academic year to educate.</a:t>
            </a:r>
            <a:endParaRPr lang="en-GB" dirty="0">
              <a:latin typeface="Arial" panose="020B0604020202020204" pitchFamily="34" charset="0"/>
              <a:cs typeface="Arial" panose="020B0604020202020204" pitchFamily="34" charset="0"/>
            </a:endParaRPr>
          </a:p>
        </p:txBody>
      </p:sp>
      <p:sp>
        <p:nvSpPr>
          <p:cNvPr id="9" name="TextBox 8"/>
          <p:cNvSpPr txBox="1"/>
          <p:nvPr/>
        </p:nvSpPr>
        <p:spPr>
          <a:xfrm>
            <a:off x="2672406" y="2910299"/>
            <a:ext cx="6408712" cy="1200329"/>
          </a:xfrm>
          <a:prstGeom prst="rect">
            <a:avLst/>
          </a:prstGeom>
          <a:noFill/>
        </p:spPr>
        <p:txBody>
          <a:bodyPr wrap="square" rtlCol="0">
            <a:spAutoFit/>
          </a:bodyPr>
          <a:lstStyle/>
          <a:p>
            <a:r>
              <a:rPr lang="en-GB" dirty="0" smtClean="0">
                <a:latin typeface="+mn-lt"/>
              </a:rPr>
              <a:t>Nearly £3m additional funding is required from High Needs Funding each academic year to pay for alternative provision.</a:t>
            </a:r>
            <a:endParaRPr lang="en-GB" dirty="0">
              <a:latin typeface="+mn-lt"/>
            </a:endParaRPr>
          </a:p>
        </p:txBody>
      </p:sp>
      <p:sp>
        <p:nvSpPr>
          <p:cNvPr id="10" name="TextBox 9"/>
          <p:cNvSpPr txBox="1"/>
          <p:nvPr/>
        </p:nvSpPr>
        <p:spPr>
          <a:xfrm>
            <a:off x="3068450" y="4370697"/>
            <a:ext cx="5616624" cy="1569660"/>
          </a:xfrm>
          <a:prstGeom prst="rect">
            <a:avLst/>
          </a:prstGeom>
          <a:noFill/>
        </p:spPr>
        <p:txBody>
          <a:bodyPr wrap="square" rtlCol="0">
            <a:spAutoFit/>
          </a:bodyPr>
          <a:lstStyle/>
          <a:p>
            <a:r>
              <a:rPr lang="en-GB" dirty="0" smtClean="0">
                <a:latin typeface="+mn-lt"/>
              </a:rPr>
              <a:t>Research has estimated the overall cost to society for a pupil permanently excluded at £60k over their lifetime, which equates to nearly £33m to date.</a:t>
            </a:r>
            <a:endParaRPr lang="en-GB" dirty="0">
              <a:latin typeface="+mn-lt"/>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597546"/>
            <a:ext cx="1564637" cy="1560129"/>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0721" y="1792941"/>
            <a:ext cx="700541" cy="698522"/>
          </a:xfrm>
          <a:prstGeom prst="rect">
            <a:avLst/>
          </a:prstGeom>
        </p:spPr>
      </p:pic>
    </p:spTree>
    <p:extLst>
      <p:ext uri="{BB962C8B-B14F-4D97-AF65-F5344CB8AC3E}">
        <p14:creationId xmlns:p14="http://schemas.microsoft.com/office/powerpoint/2010/main" val="126543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0-#ppt_w/2"/>
                                          </p:val>
                                        </p:tav>
                                        <p:tav tm="100000">
                                          <p:val>
                                            <p:strVal val="#ppt_x"/>
                                          </p:val>
                                        </p:tav>
                                      </p:tavLst>
                                    </p:anim>
                                    <p:anim calcmode="lin" valueType="num">
                                      <p:cBhvr additive="base">
                                        <p:cTn id="19" dur="500" fill="hold"/>
                                        <p:tgtEl>
                                          <p:spTgt spid="11"/>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0-#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1+#ppt_w/2"/>
                                          </p:val>
                                        </p:tav>
                                        <p:tav tm="100000">
                                          <p:val>
                                            <p:strVal val="#ppt_x"/>
                                          </p:val>
                                        </p:tav>
                                      </p:tavLst>
                                    </p:anim>
                                    <p:anim calcmode="lin" valueType="num">
                                      <p:cBhvr additive="base">
                                        <p:cTn id="35"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National Context</a:t>
            </a:r>
            <a:endParaRPr lang="en-US" altLang="en-US" dirty="0"/>
          </a:p>
        </p:txBody>
      </p:sp>
      <p:pic>
        <p:nvPicPr>
          <p:cNvPr id="3" name="Picture 2"/>
          <p:cNvPicPr>
            <a:picLocks noChangeAspect="1"/>
          </p:cNvPicPr>
          <p:nvPr/>
        </p:nvPicPr>
        <p:blipFill>
          <a:blip r:embed="rId3"/>
          <a:stretch>
            <a:fillRect/>
          </a:stretch>
        </p:blipFill>
        <p:spPr>
          <a:xfrm>
            <a:off x="251520" y="1628800"/>
            <a:ext cx="8700951" cy="41227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Reasons for Increase</a:t>
            </a:r>
            <a:endParaRPr lang="en-US" altLang="en-US" dirty="0"/>
          </a:p>
        </p:txBody>
      </p:sp>
      <p:sp>
        <p:nvSpPr>
          <p:cNvPr id="3" name="Rounded Rectangle 2"/>
          <p:cNvSpPr/>
          <p:nvPr/>
        </p:nvSpPr>
        <p:spPr bwMode="auto">
          <a:xfrm>
            <a:off x="6619486" y="3787698"/>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err="1" smtClean="0">
                <a:solidFill>
                  <a:schemeClr val="tx1"/>
                </a:solidFill>
                <a:latin typeface="Arial" panose="020B0604020202020204" pitchFamily="34" charset="0"/>
                <a:cs typeface="Arial" panose="020B0604020202020204" pitchFamily="34" charset="0"/>
              </a:rPr>
              <a:t>Academisation</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Rounded Rectangle 5"/>
          <p:cNvSpPr/>
          <p:nvPr/>
        </p:nvSpPr>
        <p:spPr bwMode="auto">
          <a:xfrm>
            <a:off x="6757733" y="3367282"/>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Special School Place Pressure</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Rounded Rectangle 6"/>
          <p:cNvSpPr/>
          <p:nvPr/>
        </p:nvSpPr>
        <p:spPr bwMode="auto">
          <a:xfrm>
            <a:off x="819204" y="403552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Increase in gang related incidents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ounded Rectangle 7"/>
          <p:cNvSpPr/>
          <p:nvPr/>
        </p:nvSpPr>
        <p:spPr bwMode="auto">
          <a:xfrm>
            <a:off x="904351" y="2279449"/>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Drive for standards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ounded Rectangle 8"/>
          <p:cNvSpPr/>
          <p:nvPr/>
        </p:nvSpPr>
        <p:spPr bwMode="auto">
          <a:xfrm>
            <a:off x="3128274" y="1538538"/>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Pupils missing education</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ounded Rectangle 9"/>
          <p:cNvSpPr/>
          <p:nvPr/>
        </p:nvSpPr>
        <p:spPr bwMode="auto">
          <a:xfrm>
            <a:off x="3296943" y="546378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Support services traded</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ounded Rectangle 10"/>
          <p:cNvSpPr/>
          <p:nvPr/>
        </p:nvSpPr>
        <p:spPr bwMode="auto">
          <a:xfrm>
            <a:off x="1239266" y="5285079"/>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a:solidFill>
                  <a:schemeClr val="tx1"/>
                </a:solidFill>
                <a:latin typeface="Arial" panose="020B0604020202020204" pitchFamily="34" charset="0"/>
                <a:cs typeface="Arial" panose="020B0604020202020204" pitchFamily="34" charset="0"/>
              </a:rPr>
              <a:t>Threat of </a:t>
            </a:r>
            <a:r>
              <a:rPr lang="en-GB" sz="1800" dirty="0" err="1" smtClean="0">
                <a:solidFill>
                  <a:schemeClr val="tx1"/>
                </a:solidFill>
                <a:latin typeface="Arial" panose="020B0604020202020204" pitchFamily="34" charset="0"/>
                <a:cs typeface="Arial" panose="020B0604020202020204" pitchFamily="34" charset="0"/>
              </a:rPr>
              <a:t>Academisation</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2" name="Rounded Rectangle 11"/>
          <p:cNvSpPr/>
          <p:nvPr/>
        </p:nvSpPr>
        <p:spPr bwMode="auto">
          <a:xfrm>
            <a:off x="3345778" y="4365753"/>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Pupil migration</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3" name="Rounded Rectangle 12"/>
          <p:cNvSpPr/>
          <p:nvPr/>
        </p:nvSpPr>
        <p:spPr bwMode="auto">
          <a:xfrm>
            <a:off x="6661898" y="4357777"/>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Ofsted Inspections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4" name="Rounded Rectangle 13"/>
          <p:cNvSpPr/>
          <p:nvPr/>
        </p:nvSpPr>
        <p:spPr bwMode="auto">
          <a:xfrm>
            <a:off x="6532903" y="5158619"/>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Attendance</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5" name="Rounded Rectangle 14"/>
          <p:cNvSpPr/>
          <p:nvPr/>
        </p:nvSpPr>
        <p:spPr bwMode="auto">
          <a:xfrm>
            <a:off x="1354560" y="161154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Reduction in Council budgets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 name="Rounded Rectangle 15"/>
          <p:cNvSpPr/>
          <p:nvPr/>
        </p:nvSpPr>
        <p:spPr bwMode="auto">
          <a:xfrm>
            <a:off x="4774632" y="1655032"/>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Loss of EMAG Team</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 name="Rounded Rectangle 16"/>
          <p:cNvSpPr/>
          <p:nvPr/>
        </p:nvSpPr>
        <p:spPr bwMode="auto">
          <a:xfrm>
            <a:off x="6529274" y="2439110"/>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Progress 8</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 name="Rounded Rectangle 17"/>
          <p:cNvSpPr/>
          <p:nvPr/>
        </p:nvSpPr>
        <p:spPr bwMode="auto">
          <a:xfrm>
            <a:off x="4465758" y="5158619"/>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Attainment 8</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9" name="Rounded Rectangle 18"/>
          <p:cNvSpPr/>
          <p:nvPr/>
        </p:nvSpPr>
        <p:spPr bwMode="auto">
          <a:xfrm>
            <a:off x="752726" y="474370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Pressure from </a:t>
            </a:r>
            <a:r>
              <a:rPr lang="en-GB" sz="1800" dirty="0" err="1" smtClean="0">
                <a:solidFill>
                  <a:schemeClr val="tx1"/>
                </a:solidFill>
                <a:latin typeface="Arial" panose="020B0604020202020204" pitchFamily="34" charset="0"/>
                <a:cs typeface="Arial" panose="020B0604020202020204" pitchFamily="34" charset="0"/>
              </a:rPr>
              <a:t>Gov</a:t>
            </a:r>
            <a:r>
              <a:rPr lang="en-GB" sz="1800" dirty="0" smtClean="0">
                <a:solidFill>
                  <a:schemeClr val="tx1"/>
                </a:solidFill>
                <a:latin typeface="Arial" panose="020B0604020202020204" pitchFamily="34" charset="0"/>
                <a:cs typeface="Arial" panose="020B0604020202020204" pitchFamily="34" charset="0"/>
              </a:rPr>
              <a:t> Board</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 name="Rounded Rectangle 19"/>
          <p:cNvSpPr/>
          <p:nvPr/>
        </p:nvSpPr>
        <p:spPr bwMode="auto">
          <a:xfrm>
            <a:off x="1133139" y="3536555"/>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Cost of AP and support</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 name="Rounded Rectangle 20"/>
          <p:cNvSpPr/>
          <p:nvPr/>
        </p:nvSpPr>
        <p:spPr bwMode="auto">
          <a:xfrm>
            <a:off x="6409974" y="2948500"/>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Increasing behaviour cases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2" name="Rounded Rectangle 21"/>
          <p:cNvSpPr/>
          <p:nvPr/>
        </p:nvSpPr>
        <p:spPr bwMode="auto">
          <a:xfrm>
            <a:off x="2876272" y="1947872"/>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School budget reductions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3" name="Rounded Rectangle 22"/>
          <p:cNvSpPr/>
          <p:nvPr/>
        </p:nvSpPr>
        <p:spPr bwMode="auto">
          <a:xfrm>
            <a:off x="3645414" y="266979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Oversubscribed PRU’s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4" name="Rounded Rectangle 23"/>
          <p:cNvSpPr/>
          <p:nvPr/>
        </p:nvSpPr>
        <p:spPr bwMode="auto">
          <a:xfrm>
            <a:off x="3215949" y="3280392"/>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Lack of further quality AP</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5" name="Rounded Rectangle 24"/>
          <p:cNvSpPr/>
          <p:nvPr/>
        </p:nvSpPr>
        <p:spPr bwMode="auto">
          <a:xfrm>
            <a:off x="752726" y="291659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Oversubscribed AP</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6" name="Rounded Rectangle 25"/>
          <p:cNvSpPr/>
          <p:nvPr/>
        </p:nvSpPr>
        <p:spPr bwMode="auto">
          <a:xfrm>
            <a:off x="5029346" y="4159676"/>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Impact of interventions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7" name="Rounded Rectangle 26"/>
          <p:cNvSpPr/>
          <p:nvPr/>
        </p:nvSpPr>
        <p:spPr bwMode="auto">
          <a:xfrm>
            <a:off x="2502804" y="2668873"/>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Capacity of support teams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8" name="Rounded Rectangle 27"/>
          <p:cNvSpPr/>
          <p:nvPr/>
        </p:nvSpPr>
        <p:spPr bwMode="auto">
          <a:xfrm>
            <a:off x="5689790" y="4848873"/>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Recruitment</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9" name="Rounded Rectangle 28"/>
          <p:cNvSpPr/>
          <p:nvPr/>
        </p:nvSpPr>
        <p:spPr bwMode="auto">
          <a:xfrm>
            <a:off x="3269900" y="3873922"/>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RSC and EFS Scrutiny</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0" name="Rounded Rectangle 29"/>
          <p:cNvSpPr/>
          <p:nvPr/>
        </p:nvSpPr>
        <p:spPr bwMode="auto">
          <a:xfrm>
            <a:off x="1485286" y="3333568"/>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International comparisons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1" name="Rounded Rectangle 30"/>
          <p:cNvSpPr/>
          <p:nvPr/>
        </p:nvSpPr>
        <p:spPr bwMode="auto">
          <a:xfrm>
            <a:off x="5289994" y="2267402"/>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Shortage of </a:t>
            </a:r>
            <a:r>
              <a:rPr lang="en-GB" sz="1800" dirty="0">
                <a:solidFill>
                  <a:schemeClr val="tx1"/>
                </a:solidFill>
                <a:latin typeface="Arial" panose="020B0604020202020204" pitchFamily="34" charset="0"/>
                <a:cs typeface="Arial" panose="020B0604020202020204" pitchFamily="34" charset="0"/>
              </a:rPr>
              <a:t>s</a:t>
            </a:r>
            <a:r>
              <a:rPr lang="en-GB" sz="1800" dirty="0" smtClean="0">
                <a:solidFill>
                  <a:schemeClr val="tx1"/>
                </a:solidFill>
                <a:latin typeface="Arial" panose="020B0604020202020204" pitchFamily="34" charset="0"/>
                <a:cs typeface="Arial" panose="020B0604020202020204" pitchFamily="34" charset="0"/>
              </a:rPr>
              <a:t>chool places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2" name="Rounded Rectangle 31"/>
          <p:cNvSpPr/>
          <p:nvPr/>
        </p:nvSpPr>
        <p:spPr bwMode="auto">
          <a:xfrm>
            <a:off x="5100547" y="2974959"/>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Youth knife crime increase</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3" name="Rounded Rectangle 32"/>
          <p:cNvSpPr/>
          <p:nvPr/>
        </p:nvSpPr>
        <p:spPr bwMode="auto">
          <a:xfrm>
            <a:off x="6732240" y="1818850"/>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Ofsted changing expectations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4" name="Rounded Rectangle 33"/>
          <p:cNvSpPr/>
          <p:nvPr/>
        </p:nvSpPr>
        <p:spPr bwMode="auto">
          <a:xfrm>
            <a:off x="4258337" y="4773120"/>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Stronger youth justice stance</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5" name="Rounded Rectangle 34"/>
          <p:cNvSpPr/>
          <p:nvPr/>
        </p:nvSpPr>
        <p:spPr bwMode="auto">
          <a:xfrm>
            <a:off x="2044552" y="3997737"/>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Notice of concern</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6" name="Rounded Rectangle 35"/>
          <p:cNvSpPr/>
          <p:nvPr/>
        </p:nvSpPr>
        <p:spPr bwMode="auto">
          <a:xfrm>
            <a:off x="2307192" y="493645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Need for rapid improvement</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6228184" y="3748993"/>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Social Care Capacity</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8" name="Rounded Rectangle 37"/>
          <p:cNvSpPr/>
          <p:nvPr/>
        </p:nvSpPr>
        <p:spPr bwMode="auto">
          <a:xfrm>
            <a:off x="4447020" y="2037824"/>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Lack of LA presence</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9" name="Rounded Rectangle 38"/>
          <p:cNvSpPr/>
          <p:nvPr/>
        </p:nvSpPr>
        <p:spPr bwMode="auto">
          <a:xfrm>
            <a:off x="4604987" y="3535395"/>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Reduction in EWS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0" name="Rounded Rectangle 39"/>
          <p:cNvSpPr/>
          <p:nvPr/>
        </p:nvSpPr>
        <p:spPr bwMode="auto">
          <a:xfrm>
            <a:off x="1475656" y="2047823"/>
            <a:ext cx="1944216" cy="720080"/>
          </a:xfrm>
          <a:prstGeom prst="roundRect">
            <a:avLst/>
          </a:prstGeom>
          <a:ln w="25400">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800" dirty="0" smtClean="0">
                <a:solidFill>
                  <a:schemeClr val="tx1"/>
                </a:solidFill>
                <a:latin typeface="Arial" panose="020B0604020202020204" pitchFamily="34" charset="0"/>
                <a:cs typeface="Arial" panose="020B0604020202020204" pitchFamily="34" charset="0"/>
              </a:rPr>
              <a:t>Behaviour policies</a:t>
            </a: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717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
                                        <p:tgtEl>
                                          <p:spTgt spid="3"/>
                                        </p:tgtEl>
                                      </p:cBhvr>
                                    </p:animEffect>
                                    <p:anim calcmode="lin" valueType="num">
                                      <p:cBhvr>
                                        <p:cTn id="8" dur="200" fill="hold"/>
                                        <p:tgtEl>
                                          <p:spTgt spid="3"/>
                                        </p:tgtEl>
                                        <p:attrNameLst>
                                          <p:attrName>ppt_x</p:attrName>
                                        </p:attrNameLst>
                                      </p:cBhvr>
                                      <p:tavLst>
                                        <p:tav tm="0">
                                          <p:val>
                                            <p:strVal val="#ppt_x"/>
                                          </p:val>
                                        </p:tav>
                                        <p:tav tm="100000">
                                          <p:val>
                                            <p:strVal val="#ppt_x"/>
                                          </p:val>
                                        </p:tav>
                                      </p:tavLst>
                                    </p:anim>
                                    <p:anim calcmode="lin" valueType="num">
                                      <p:cBhvr>
                                        <p:cTn id="9" dur="2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2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
                                        <p:tgtEl>
                                          <p:spTgt spid="6"/>
                                        </p:tgtEl>
                                      </p:cBhvr>
                                    </p:animEffect>
                                    <p:anim calcmode="lin" valueType="num">
                                      <p:cBhvr>
                                        <p:cTn id="14" dur="200" fill="hold"/>
                                        <p:tgtEl>
                                          <p:spTgt spid="6"/>
                                        </p:tgtEl>
                                        <p:attrNameLst>
                                          <p:attrName>ppt_x</p:attrName>
                                        </p:attrNameLst>
                                      </p:cBhvr>
                                      <p:tavLst>
                                        <p:tav tm="0">
                                          <p:val>
                                            <p:strVal val="#ppt_x"/>
                                          </p:val>
                                        </p:tav>
                                        <p:tav tm="100000">
                                          <p:val>
                                            <p:strVal val="#ppt_x"/>
                                          </p:val>
                                        </p:tav>
                                      </p:tavLst>
                                    </p:anim>
                                    <p:anim calcmode="lin" valueType="num">
                                      <p:cBhvr>
                                        <p:cTn id="15" dur="2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4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
                                        <p:tgtEl>
                                          <p:spTgt spid="7"/>
                                        </p:tgtEl>
                                      </p:cBhvr>
                                    </p:animEffect>
                                    <p:anim calcmode="lin" valueType="num">
                                      <p:cBhvr>
                                        <p:cTn id="20" dur="200" fill="hold"/>
                                        <p:tgtEl>
                                          <p:spTgt spid="7"/>
                                        </p:tgtEl>
                                        <p:attrNameLst>
                                          <p:attrName>ppt_x</p:attrName>
                                        </p:attrNameLst>
                                      </p:cBhvr>
                                      <p:tavLst>
                                        <p:tav tm="0">
                                          <p:val>
                                            <p:strVal val="#ppt_x"/>
                                          </p:val>
                                        </p:tav>
                                        <p:tav tm="100000">
                                          <p:val>
                                            <p:strVal val="#ppt_x"/>
                                          </p:val>
                                        </p:tav>
                                      </p:tavLst>
                                    </p:anim>
                                    <p:anim calcmode="lin" valueType="num">
                                      <p:cBhvr>
                                        <p:cTn id="21" dur="2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600"/>
                            </p:stCondLst>
                            <p:childTnLst>
                              <p:par>
                                <p:cTn id="23" presetID="47"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
                                        <p:tgtEl>
                                          <p:spTgt spid="8"/>
                                        </p:tgtEl>
                                      </p:cBhvr>
                                    </p:animEffect>
                                    <p:anim calcmode="lin" valueType="num">
                                      <p:cBhvr>
                                        <p:cTn id="26" dur="200" fill="hold"/>
                                        <p:tgtEl>
                                          <p:spTgt spid="8"/>
                                        </p:tgtEl>
                                        <p:attrNameLst>
                                          <p:attrName>ppt_x</p:attrName>
                                        </p:attrNameLst>
                                      </p:cBhvr>
                                      <p:tavLst>
                                        <p:tav tm="0">
                                          <p:val>
                                            <p:strVal val="#ppt_x"/>
                                          </p:val>
                                        </p:tav>
                                        <p:tav tm="100000">
                                          <p:val>
                                            <p:strVal val="#ppt_x"/>
                                          </p:val>
                                        </p:tav>
                                      </p:tavLst>
                                    </p:anim>
                                    <p:anim calcmode="lin" valueType="num">
                                      <p:cBhvr>
                                        <p:cTn id="27" dur="2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8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
                                        <p:tgtEl>
                                          <p:spTgt spid="9"/>
                                        </p:tgtEl>
                                      </p:cBhvr>
                                    </p:animEffect>
                                    <p:anim calcmode="lin" valueType="num">
                                      <p:cBhvr>
                                        <p:cTn id="32" dur="200" fill="hold"/>
                                        <p:tgtEl>
                                          <p:spTgt spid="9"/>
                                        </p:tgtEl>
                                        <p:attrNameLst>
                                          <p:attrName>ppt_x</p:attrName>
                                        </p:attrNameLst>
                                      </p:cBhvr>
                                      <p:tavLst>
                                        <p:tav tm="0">
                                          <p:val>
                                            <p:strVal val="#ppt_x"/>
                                          </p:val>
                                        </p:tav>
                                        <p:tav tm="100000">
                                          <p:val>
                                            <p:strVal val="#ppt_x"/>
                                          </p:val>
                                        </p:tav>
                                      </p:tavLst>
                                    </p:anim>
                                    <p:anim calcmode="lin" valueType="num">
                                      <p:cBhvr>
                                        <p:cTn id="33" dur="2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7"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
                                        <p:tgtEl>
                                          <p:spTgt spid="10"/>
                                        </p:tgtEl>
                                      </p:cBhvr>
                                    </p:animEffect>
                                    <p:anim calcmode="lin" valueType="num">
                                      <p:cBhvr>
                                        <p:cTn id="38" dur="200" fill="hold"/>
                                        <p:tgtEl>
                                          <p:spTgt spid="10"/>
                                        </p:tgtEl>
                                        <p:attrNameLst>
                                          <p:attrName>ppt_x</p:attrName>
                                        </p:attrNameLst>
                                      </p:cBhvr>
                                      <p:tavLst>
                                        <p:tav tm="0">
                                          <p:val>
                                            <p:strVal val="#ppt_x"/>
                                          </p:val>
                                        </p:tav>
                                        <p:tav tm="100000">
                                          <p:val>
                                            <p:strVal val="#ppt_x"/>
                                          </p:val>
                                        </p:tav>
                                      </p:tavLst>
                                    </p:anim>
                                    <p:anim calcmode="lin" valueType="num">
                                      <p:cBhvr>
                                        <p:cTn id="39" dur="20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1200"/>
                            </p:stCondLst>
                            <p:childTnLst>
                              <p:par>
                                <p:cTn id="41" presetID="42"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00"/>
                                        <p:tgtEl>
                                          <p:spTgt spid="11"/>
                                        </p:tgtEl>
                                      </p:cBhvr>
                                    </p:animEffect>
                                    <p:anim calcmode="lin" valueType="num">
                                      <p:cBhvr>
                                        <p:cTn id="44" dur="200" fill="hold"/>
                                        <p:tgtEl>
                                          <p:spTgt spid="11"/>
                                        </p:tgtEl>
                                        <p:attrNameLst>
                                          <p:attrName>ppt_x</p:attrName>
                                        </p:attrNameLst>
                                      </p:cBhvr>
                                      <p:tavLst>
                                        <p:tav tm="0">
                                          <p:val>
                                            <p:strVal val="#ppt_x"/>
                                          </p:val>
                                        </p:tav>
                                        <p:tav tm="100000">
                                          <p:val>
                                            <p:strVal val="#ppt_x"/>
                                          </p:val>
                                        </p:tav>
                                      </p:tavLst>
                                    </p:anim>
                                    <p:anim calcmode="lin" valueType="num">
                                      <p:cBhvr>
                                        <p:cTn id="45" dur="2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1400"/>
                            </p:stCondLst>
                            <p:childTnLst>
                              <p:par>
                                <p:cTn id="47" presetID="47"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200"/>
                                        <p:tgtEl>
                                          <p:spTgt spid="12"/>
                                        </p:tgtEl>
                                      </p:cBhvr>
                                    </p:animEffect>
                                    <p:anim calcmode="lin" valueType="num">
                                      <p:cBhvr>
                                        <p:cTn id="50" dur="200" fill="hold"/>
                                        <p:tgtEl>
                                          <p:spTgt spid="12"/>
                                        </p:tgtEl>
                                        <p:attrNameLst>
                                          <p:attrName>ppt_x</p:attrName>
                                        </p:attrNameLst>
                                      </p:cBhvr>
                                      <p:tavLst>
                                        <p:tav tm="0">
                                          <p:val>
                                            <p:strVal val="#ppt_x"/>
                                          </p:val>
                                        </p:tav>
                                        <p:tav tm="100000">
                                          <p:val>
                                            <p:strVal val="#ppt_x"/>
                                          </p:val>
                                        </p:tav>
                                      </p:tavLst>
                                    </p:anim>
                                    <p:anim calcmode="lin" valueType="num">
                                      <p:cBhvr>
                                        <p:cTn id="51" dur="20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160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00"/>
                                        <p:tgtEl>
                                          <p:spTgt spid="13"/>
                                        </p:tgtEl>
                                      </p:cBhvr>
                                    </p:animEffect>
                                    <p:anim calcmode="lin" valueType="num">
                                      <p:cBhvr>
                                        <p:cTn id="56" dur="200" fill="hold"/>
                                        <p:tgtEl>
                                          <p:spTgt spid="13"/>
                                        </p:tgtEl>
                                        <p:attrNameLst>
                                          <p:attrName>ppt_x</p:attrName>
                                        </p:attrNameLst>
                                      </p:cBhvr>
                                      <p:tavLst>
                                        <p:tav tm="0">
                                          <p:val>
                                            <p:strVal val="#ppt_x"/>
                                          </p:val>
                                        </p:tav>
                                        <p:tav tm="100000">
                                          <p:val>
                                            <p:strVal val="#ppt_x"/>
                                          </p:val>
                                        </p:tav>
                                      </p:tavLst>
                                    </p:anim>
                                    <p:anim calcmode="lin" valueType="num">
                                      <p:cBhvr>
                                        <p:cTn id="57" dur="20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1800"/>
                            </p:stCondLst>
                            <p:childTnLst>
                              <p:par>
                                <p:cTn id="59" presetID="47"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200"/>
                                        <p:tgtEl>
                                          <p:spTgt spid="14"/>
                                        </p:tgtEl>
                                      </p:cBhvr>
                                    </p:animEffect>
                                    <p:anim calcmode="lin" valueType="num">
                                      <p:cBhvr>
                                        <p:cTn id="62" dur="200" fill="hold"/>
                                        <p:tgtEl>
                                          <p:spTgt spid="14"/>
                                        </p:tgtEl>
                                        <p:attrNameLst>
                                          <p:attrName>ppt_x</p:attrName>
                                        </p:attrNameLst>
                                      </p:cBhvr>
                                      <p:tavLst>
                                        <p:tav tm="0">
                                          <p:val>
                                            <p:strVal val="#ppt_x"/>
                                          </p:val>
                                        </p:tav>
                                        <p:tav tm="100000">
                                          <p:val>
                                            <p:strVal val="#ppt_x"/>
                                          </p:val>
                                        </p:tav>
                                      </p:tavLst>
                                    </p:anim>
                                    <p:anim calcmode="lin" valueType="num">
                                      <p:cBhvr>
                                        <p:cTn id="63" dur="20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2000"/>
                            </p:stCondLst>
                            <p:childTnLst>
                              <p:par>
                                <p:cTn id="65" presetID="42"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00"/>
                                        <p:tgtEl>
                                          <p:spTgt spid="15"/>
                                        </p:tgtEl>
                                      </p:cBhvr>
                                    </p:animEffect>
                                    <p:anim calcmode="lin" valueType="num">
                                      <p:cBhvr>
                                        <p:cTn id="68" dur="200" fill="hold"/>
                                        <p:tgtEl>
                                          <p:spTgt spid="15"/>
                                        </p:tgtEl>
                                        <p:attrNameLst>
                                          <p:attrName>ppt_x</p:attrName>
                                        </p:attrNameLst>
                                      </p:cBhvr>
                                      <p:tavLst>
                                        <p:tav tm="0">
                                          <p:val>
                                            <p:strVal val="#ppt_x"/>
                                          </p:val>
                                        </p:tav>
                                        <p:tav tm="100000">
                                          <p:val>
                                            <p:strVal val="#ppt_x"/>
                                          </p:val>
                                        </p:tav>
                                      </p:tavLst>
                                    </p:anim>
                                    <p:anim calcmode="lin" valueType="num">
                                      <p:cBhvr>
                                        <p:cTn id="69" dur="200" fill="hold"/>
                                        <p:tgtEl>
                                          <p:spTgt spid="15"/>
                                        </p:tgtEl>
                                        <p:attrNameLst>
                                          <p:attrName>ppt_y</p:attrName>
                                        </p:attrNameLst>
                                      </p:cBhvr>
                                      <p:tavLst>
                                        <p:tav tm="0">
                                          <p:val>
                                            <p:strVal val="#ppt_y+.1"/>
                                          </p:val>
                                        </p:tav>
                                        <p:tav tm="100000">
                                          <p:val>
                                            <p:strVal val="#ppt_y"/>
                                          </p:val>
                                        </p:tav>
                                      </p:tavLst>
                                    </p:anim>
                                  </p:childTnLst>
                                </p:cTn>
                              </p:par>
                            </p:childTnLst>
                          </p:cTn>
                        </p:par>
                        <p:par>
                          <p:cTn id="70" fill="hold">
                            <p:stCondLst>
                              <p:cond delay="2200"/>
                            </p:stCondLst>
                            <p:childTnLst>
                              <p:par>
                                <p:cTn id="71" presetID="47" presetClass="entr" presetSubtype="0"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200"/>
                                        <p:tgtEl>
                                          <p:spTgt spid="16"/>
                                        </p:tgtEl>
                                      </p:cBhvr>
                                    </p:animEffect>
                                    <p:anim calcmode="lin" valueType="num">
                                      <p:cBhvr>
                                        <p:cTn id="74" dur="200" fill="hold"/>
                                        <p:tgtEl>
                                          <p:spTgt spid="16"/>
                                        </p:tgtEl>
                                        <p:attrNameLst>
                                          <p:attrName>ppt_x</p:attrName>
                                        </p:attrNameLst>
                                      </p:cBhvr>
                                      <p:tavLst>
                                        <p:tav tm="0">
                                          <p:val>
                                            <p:strVal val="#ppt_x"/>
                                          </p:val>
                                        </p:tav>
                                        <p:tav tm="100000">
                                          <p:val>
                                            <p:strVal val="#ppt_x"/>
                                          </p:val>
                                        </p:tav>
                                      </p:tavLst>
                                    </p:anim>
                                    <p:anim calcmode="lin" valueType="num">
                                      <p:cBhvr>
                                        <p:cTn id="75" dur="2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2400"/>
                            </p:stCondLst>
                            <p:childTnLst>
                              <p:par>
                                <p:cTn id="77" presetID="42" presetClass="entr" presetSubtype="0"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200"/>
                                        <p:tgtEl>
                                          <p:spTgt spid="17"/>
                                        </p:tgtEl>
                                      </p:cBhvr>
                                    </p:animEffect>
                                    <p:anim calcmode="lin" valueType="num">
                                      <p:cBhvr>
                                        <p:cTn id="80" dur="200" fill="hold"/>
                                        <p:tgtEl>
                                          <p:spTgt spid="17"/>
                                        </p:tgtEl>
                                        <p:attrNameLst>
                                          <p:attrName>ppt_x</p:attrName>
                                        </p:attrNameLst>
                                      </p:cBhvr>
                                      <p:tavLst>
                                        <p:tav tm="0">
                                          <p:val>
                                            <p:strVal val="#ppt_x"/>
                                          </p:val>
                                        </p:tav>
                                        <p:tav tm="100000">
                                          <p:val>
                                            <p:strVal val="#ppt_x"/>
                                          </p:val>
                                        </p:tav>
                                      </p:tavLst>
                                    </p:anim>
                                    <p:anim calcmode="lin" valueType="num">
                                      <p:cBhvr>
                                        <p:cTn id="81" dur="200" fill="hold"/>
                                        <p:tgtEl>
                                          <p:spTgt spid="17"/>
                                        </p:tgtEl>
                                        <p:attrNameLst>
                                          <p:attrName>ppt_y</p:attrName>
                                        </p:attrNameLst>
                                      </p:cBhvr>
                                      <p:tavLst>
                                        <p:tav tm="0">
                                          <p:val>
                                            <p:strVal val="#ppt_y+.1"/>
                                          </p:val>
                                        </p:tav>
                                        <p:tav tm="100000">
                                          <p:val>
                                            <p:strVal val="#ppt_y"/>
                                          </p:val>
                                        </p:tav>
                                      </p:tavLst>
                                    </p:anim>
                                  </p:childTnLst>
                                </p:cTn>
                              </p:par>
                            </p:childTnLst>
                          </p:cTn>
                        </p:par>
                        <p:par>
                          <p:cTn id="82" fill="hold">
                            <p:stCondLst>
                              <p:cond delay="2600"/>
                            </p:stCondLst>
                            <p:childTnLst>
                              <p:par>
                                <p:cTn id="83" presetID="47" presetClass="entr" presetSubtype="0"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200"/>
                                        <p:tgtEl>
                                          <p:spTgt spid="18"/>
                                        </p:tgtEl>
                                      </p:cBhvr>
                                    </p:animEffect>
                                    <p:anim calcmode="lin" valueType="num">
                                      <p:cBhvr>
                                        <p:cTn id="86" dur="200" fill="hold"/>
                                        <p:tgtEl>
                                          <p:spTgt spid="18"/>
                                        </p:tgtEl>
                                        <p:attrNameLst>
                                          <p:attrName>ppt_x</p:attrName>
                                        </p:attrNameLst>
                                      </p:cBhvr>
                                      <p:tavLst>
                                        <p:tav tm="0">
                                          <p:val>
                                            <p:strVal val="#ppt_x"/>
                                          </p:val>
                                        </p:tav>
                                        <p:tav tm="100000">
                                          <p:val>
                                            <p:strVal val="#ppt_x"/>
                                          </p:val>
                                        </p:tav>
                                      </p:tavLst>
                                    </p:anim>
                                    <p:anim calcmode="lin" valueType="num">
                                      <p:cBhvr>
                                        <p:cTn id="87" dur="200" fill="hold"/>
                                        <p:tgtEl>
                                          <p:spTgt spid="18"/>
                                        </p:tgtEl>
                                        <p:attrNameLst>
                                          <p:attrName>ppt_y</p:attrName>
                                        </p:attrNameLst>
                                      </p:cBhvr>
                                      <p:tavLst>
                                        <p:tav tm="0">
                                          <p:val>
                                            <p:strVal val="#ppt_y-.1"/>
                                          </p:val>
                                        </p:tav>
                                        <p:tav tm="100000">
                                          <p:val>
                                            <p:strVal val="#ppt_y"/>
                                          </p:val>
                                        </p:tav>
                                      </p:tavLst>
                                    </p:anim>
                                  </p:childTnLst>
                                </p:cTn>
                              </p:par>
                            </p:childTnLst>
                          </p:cTn>
                        </p:par>
                        <p:par>
                          <p:cTn id="88" fill="hold">
                            <p:stCondLst>
                              <p:cond delay="2800"/>
                            </p:stCondLst>
                            <p:childTnLst>
                              <p:par>
                                <p:cTn id="89" presetID="42" presetClass="entr" presetSubtype="0"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200"/>
                                        <p:tgtEl>
                                          <p:spTgt spid="19"/>
                                        </p:tgtEl>
                                      </p:cBhvr>
                                    </p:animEffect>
                                    <p:anim calcmode="lin" valueType="num">
                                      <p:cBhvr>
                                        <p:cTn id="92" dur="200" fill="hold"/>
                                        <p:tgtEl>
                                          <p:spTgt spid="19"/>
                                        </p:tgtEl>
                                        <p:attrNameLst>
                                          <p:attrName>ppt_x</p:attrName>
                                        </p:attrNameLst>
                                      </p:cBhvr>
                                      <p:tavLst>
                                        <p:tav tm="0">
                                          <p:val>
                                            <p:strVal val="#ppt_x"/>
                                          </p:val>
                                        </p:tav>
                                        <p:tav tm="100000">
                                          <p:val>
                                            <p:strVal val="#ppt_x"/>
                                          </p:val>
                                        </p:tav>
                                      </p:tavLst>
                                    </p:anim>
                                    <p:anim calcmode="lin" valueType="num">
                                      <p:cBhvr>
                                        <p:cTn id="93" dur="200" fill="hold"/>
                                        <p:tgtEl>
                                          <p:spTgt spid="19"/>
                                        </p:tgtEl>
                                        <p:attrNameLst>
                                          <p:attrName>ppt_y</p:attrName>
                                        </p:attrNameLst>
                                      </p:cBhvr>
                                      <p:tavLst>
                                        <p:tav tm="0">
                                          <p:val>
                                            <p:strVal val="#ppt_y+.1"/>
                                          </p:val>
                                        </p:tav>
                                        <p:tav tm="100000">
                                          <p:val>
                                            <p:strVal val="#ppt_y"/>
                                          </p:val>
                                        </p:tav>
                                      </p:tavLst>
                                    </p:anim>
                                  </p:childTnLst>
                                </p:cTn>
                              </p:par>
                            </p:childTnLst>
                          </p:cTn>
                        </p:par>
                        <p:par>
                          <p:cTn id="94" fill="hold">
                            <p:stCondLst>
                              <p:cond delay="3000"/>
                            </p:stCondLst>
                            <p:childTnLst>
                              <p:par>
                                <p:cTn id="95" presetID="47" presetClass="entr" presetSubtype="0"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200"/>
                                        <p:tgtEl>
                                          <p:spTgt spid="20"/>
                                        </p:tgtEl>
                                      </p:cBhvr>
                                    </p:animEffect>
                                    <p:anim calcmode="lin" valueType="num">
                                      <p:cBhvr>
                                        <p:cTn id="98" dur="200" fill="hold"/>
                                        <p:tgtEl>
                                          <p:spTgt spid="20"/>
                                        </p:tgtEl>
                                        <p:attrNameLst>
                                          <p:attrName>ppt_x</p:attrName>
                                        </p:attrNameLst>
                                      </p:cBhvr>
                                      <p:tavLst>
                                        <p:tav tm="0">
                                          <p:val>
                                            <p:strVal val="#ppt_x"/>
                                          </p:val>
                                        </p:tav>
                                        <p:tav tm="100000">
                                          <p:val>
                                            <p:strVal val="#ppt_x"/>
                                          </p:val>
                                        </p:tav>
                                      </p:tavLst>
                                    </p:anim>
                                    <p:anim calcmode="lin" valueType="num">
                                      <p:cBhvr>
                                        <p:cTn id="99" dur="200" fill="hold"/>
                                        <p:tgtEl>
                                          <p:spTgt spid="20"/>
                                        </p:tgtEl>
                                        <p:attrNameLst>
                                          <p:attrName>ppt_y</p:attrName>
                                        </p:attrNameLst>
                                      </p:cBhvr>
                                      <p:tavLst>
                                        <p:tav tm="0">
                                          <p:val>
                                            <p:strVal val="#ppt_y-.1"/>
                                          </p:val>
                                        </p:tav>
                                        <p:tav tm="100000">
                                          <p:val>
                                            <p:strVal val="#ppt_y"/>
                                          </p:val>
                                        </p:tav>
                                      </p:tavLst>
                                    </p:anim>
                                  </p:childTnLst>
                                </p:cTn>
                              </p:par>
                            </p:childTnLst>
                          </p:cTn>
                        </p:par>
                        <p:par>
                          <p:cTn id="100" fill="hold">
                            <p:stCondLst>
                              <p:cond delay="3200"/>
                            </p:stCondLst>
                            <p:childTnLst>
                              <p:par>
                                <p:cTn id="101" presetID="42"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200"/>
                                        <p:tgtEl>
                                          <p:spTgt spid="21"/>
                                        </p:tgtEl>
                                      </p:cBhvr>
                                    </p:animEffect>
                                    <p:anim calcmode="lin" valueType="num">
                                      <p:cBhvr>
                                        <p:cTn id="104" dur="200" fill="hold"/>
                                        <p:tgtEl>
                                          <p:spTgt spid="21"/>
                                        </p:tgtEl>
                                        <p:attrNameLst>
                                          <p:attrName>ppt_x</p:attrName>
                                        </p:attrNameLst>
                                      </p:cBhvr>
                                      <p:tavLst>
                                        <p:tav tm="0">
                                          <p:val>
                                            <p:strVal val="#ppt_x"/>
                                          </p:val>
                                        </p:tav>
                                        <p:tav tm="100000">
                                          <p:val>
                                            <p:strVal val="#ppt_x"/>
                                          </p:val>
                                        </p:tav>
                                      </p:tavLst>
                                    </p:anim>
                                    <p:anim calcmode="lin" valueType="num">
                                      <p:cBhvr>
                                        <p:cTn id="105" dur="2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3400"/>
                            </p:stCondLst>
                            <p:childTnLst>
                              <p:par>
                                <p:cTn id="107" presetID="47" presetClass="entr" presetSubtype="0" fill="hold" grpId="0" nodeType="after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200"/>
                                        <p:tgtEl>
                                          <p:spTgt spid="22"/>
                                        </p:tgtEl>
                                      </p:cBhvr>
                                    </p:animEffect>
                                    <p:anim calcmode="lin" valueType="num">
                                      <p:cBhvr>
                                        <p:cTn id="110" dur="200" fill="hold"/>
                                        <p:tgtEl>
                                          <p:spTgt spid="22"/>
                                        </p:tgtEl>
                                        <p:attrNameLst>
                                          <p:attrName>ppt_x</p:attrName>
                                        </p:attrNameLst>
                                      </p:cBhvr>
                                      <p:tavLst>
                                        <p:tav tm="0">
                                          <p:val>
                                            <p:strVal val="#ppt_x"/>
                                          </p:val>
                                        </p:tav>
                                        <p:tav tm="100000">
                                          <p:val>
                                            <p:strVal val="#ppt_x"/>
                                          </p:val>
                                        </p:tav>
                                      </p:tavLst>
                                    </p:anim>
                                    <p:anim calcmode="lin" valueType="num">
                                      <p:cBhvr>
                                        <p:cTn id="111" dur="200" fill="hold"/>
                                        <p:tgtEl>
                                          <p:spTgt spid="22"/>
                                        </p:tgtEl>
                                        <p:attrNameLst>
                                          <p:attrName>ppt_y</p:attrName>
                                        </p:attrNameLst>
                                      </p:cBhvr>
                                      <p:tavLst>
                                        <p:tav tm="0">
                                          <p:val>
                                            <p:strVal val="#ppt_y-.1"/>
                                          </p:val>
                                        </p:tav>
                                        <p:tav tm="100000">
                                          <p:val>
                                            <p:strVal val="#ppt_y"/>
                                          </p:val>
                                        </p:tav>
                                      </p:tavLst>
                                    </p:anim>
                                  </p:childTnLst>
                                </p:cTn>
                              </p:par>
                            </p:childTnLst>
                          </p:cTn>
                        </p:par>
                        <p:par>
                          <p:cTn id="112" fill="hold">
                            <p:stCondLst>
                              <p:cond delay="3600"/>
                            </p:stCondLst>
                            <p:childTnLst>
                              <p:par>
                                <p:cTn id="113" presetID="42" presetClass="entr" presetSubtype="0" fill="hold" grpId="0" nodeType="afterEffect">
                                  <p:stCondLst>
                                    <p:cond delay="0"/>
                                  </p:stCondLst>
                                  <p:childTnLst>
                                    <p:set>
                                      <p:cBhvr>
                                        <p:cTn id="114" dur="1" fill="hold">
                                          <p:stCondLst>
                                            <p:cond delay="0"/>
                                          </p:stCondLst>
                                        </p:cTn>
                                        <p:tgtEl>
                                          <p:spTgt spid="23"/>
                                        </p:tgtEl>
                                        <p:attrNameLst>
                                          <p:attrName>style.visibility</p:attrName>
                                        </p:attrNameLst>
                                      </p:cBhvr>
                                      <p:to>
                                        <p:strVal val="visible"/>
                                      </p:to>
                                    </p:set>
                                    <p:animEffect transition="in" filter="fade">
                                      <p:cBhvr>
                                        <p:cTn id="115" dur="200"/>
                                        <p:tgtEl>
                                          <p:spTgt spid="23"/>
                                        </p:tgtEl>
                                      </p:cBhvr>
                                    </p:animEffect>
                                    <p:anim calcmode="lin" valueType="num">
                                      <p:cBhvr>
                                        <p:cTn id="116" dur="200" fill="hold"/>
                                        <p:tgtEl>
                                          <p:spTgt spid="23"/>
                                        </p:tgtEl>
                                        <p:attrNameLst>
                                          <p:attrName>ppt_x</p:attrName>
                                        </p:attrNameLst>
                                      </p:cBhvr>
                                      <p:tavLst>
                                        <p:tav tm="0">
                                          <p:val>
                                            <p:strVal val="#ppt_x"/>
                                          </p:val>
                                        </p:tav>
                                        <p:tav tm="100000">
                                          <p:val>
                                            <p:strVal val="#ppt_x"/>
                                          </p:val>
                                        </p:tav>
                                      </p:tavLst>
                                    </p:anim>
                                    <p:anim calcmode="lin" valueType="num">
                                      <p:cBhvr>
                                        <p:cTn id="117" dur="200" fill="hold"/>
                                        <p:tgtEl>
                                          <p:spTgt spid="23"/>
                                        </p:tgtEl>
                                        <p:attrNameLst>
                                          <p:attrName>ppt_y</p:attrName>
                                        </p:attrNameLst>
                                      </p:cBhvr>
                                      <p:tavLst>
                                        <p:tav tm="0">
                                          <p:val>
                                            <p:strVal val="#ppt_y+.1"/>
                                          </p:val>
                                        </p:tav>
                                        <p:tav tm="100000">
                                          <p:val>
                                            <p:strVal val="#ppt_y"/>
                                          </p:val>
                                        </p:tav>
                                      </p:tavLst>
                                    </p:anim>
                                  </p:childTnLst>
                                </p:cTn>
                              </p:par>
                            </p:childTnLst>
                          </p:cTn>
                        </p:par>
                        <p:par>
                          <p:cTn id="118" fill="hold">
                            <p:stCondLst>
                              <p:cond delay="3800"/>
                            </p:stCondLst>
                            <p:childTnLst>
                              <p:par>
                                <p:cTn id="119" presetID="47" presetClass="entr" presetSubtype="0" fill="hold" grpId="0" nodeType="after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fade">
                                      <p:cBhvr>
                                        <p:cTn id="121" dur="200"/>
                                        <p:tgtEl>
                                          <p:spTgt spid="24"/>
                                        </p:tgtEl>
                                      </p:cBhvr>
                                    </p:animEffect>
                                    <p:anim calcmode="lin" valueType="num">
                                      <p:cBhvr>
                                        <p:cTn id="122" dur="200" fill="hold"/>
                                        <p:tgtEl>
                                          <p:spTgt spid="24"/>
                                        </p:tgtEl>
                                        <p:attrNameLst>
                                          <p:attrName>ppt_x</p:attrName>
                                        </p:attrNameLst>
                                      </p:cBhvr>
                                      <p:tavLst>
                                        <p:tav tm="0">
                                          <p:val>
                                            <p:strVal val="#ppt_x"/>
                                          </p:val>
                                        </p:tav>
                                        <p:tav tm="100000">
                                          <p:val>
                                            <p:strVal val="#ppt_x"/>
                                          </p:val>
                                        </p:tav>
                                      </p:tavLst>
                                    </p:anim>
                                    <p:anim calcmode="lin" valueType="num">
                                      <p:cBhvr>
                                        <p:cTn id="123" dur="200" fill="hold"/>
                                        <p:tgtEl>
                                          <p:spTgt spid="24"/>
                                        </p:tgtEl>
                                        <p:attrNameLst>
                                          <p:attrName>ppt_y</p:attrName>
                                        </p:attrNameLst>
                                      </p:cBhvr>
                                      <p:tavLst>
                                        <p:tav tm="0">
                                          <p:val>
                                            <p:strVal val="#ppt_y-.1"/>
                                          </p:val>
                                        </p:tav>
                                        <p:tav tm="100000">
                                          <p:val>
                                            <p:strVal val="#ppt_y"/>
                                          </p:val>
                                        </p:tav>
                                      </p:tavLst>
                                    </p:anim>
                                  </p:childTnLst>
                                </p:cTn>
                              </p:par>
                            </p:childTnLst>
                          </p:cTn>
                        </p:par>
                        <p:par>
                          <p:cTn id="124" fill="hold">
                            <p:stCondLst>
                              <p:cond delay="4000"/>
                            </p:stCondLst>
                            <p:childTnLst>
                              <p:par>
                                <p:cTn id="125" presetID="42" presetClass="entr" presetSubtype="0"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fade">
                                      <p:cBhvr>
                                        <p:cTn id="127" dur="200"/>
                                        <p:tgtEl>
                                          <p:spTgt spid="25"/>
                                        </p:tgtEl>
                                      </p:cBhvr>
                                    </p:animEffect>
                                    <p:anim calcmode="lin" valueType="num">
                                      <p:cBhvr>
                                        <p:cTn id="128" dur="200" fill="hold"/>
                                        <p:tgtEl>
                                          <p:spTgt spid="25"/>
                                        </p:tgtEl>
                                        <p:attrNameLst>
                                          <p:attrName>ppt_x</p:attrName>
                                        </p:attrNameLst>
                                      </p:cBhvr>
                                      <p:tavLst>
                                        <p:tav tm="0">
                                          <p:val>
                                            <p:strVal val="#ppt_x"/>
                                          </p:val>
                                        </p:tav>
                                        <p:tav tm="100000">
                                          <p:val>
                                            <p:strVal val="#ppt_x"/>
                                          </p:val>
                                        </p:tav>
                                      </p:tavLst>
                                    </p:anim>
                                    <p:anim calcmode="lin" valueType="num">
                                      <p:cBhvr>
                                        <p:cTn id="129" dur="200" fill="hold"/>
                                        <p:tgtEl>
                                          <p:spTgt spid="25"/>
                                        </p:tgtEl>
                                        <p:attrNameLst>
                                          <p:attrName>ppt_y</p:attrName>
                                        </p:attrNameLst>
                                      </p:cBhvr>
                                      <p:tavLst>
                                        <p:tav tm="0">
                                          <p:val>
                                            <p:strVal val="#ppt_y+.1"/>
                                          </p:val>
                                        </p:tav>
                                        <p:tav tm="100000">
                                          <p:val>
                                            <p:strVal val="#ppt_y"/>
                                          </p:val>
                                        </p:tav>
                                      </p:tavLst>
                                    </p:anim>
                                  </p:childTnLst>
                                </p:cTn>
                              </p:par>
                            </p:childTnLst>
                          </p:cTn>
                        </p:par>
                        <p:par>
                          <p:cTn id="130" fill="hold">
                            <p:stCondLst>
                              <p:cond delay="4200"/>
                            </p:stCondLst>
                            <p:childTnLst>
                              <p:par>
                                <p:cTn id="131" presetID="47" presetClass="entr" presetSubtype="0" fill="hold" grpId="0" nodeType="afterEffect">
                                  <p:stCondLst>
                                    <p:cond delay="0"/>
                                  </p:stCondLst>
                                  <p:childTnLst>
                                    <p:set>
                                      <p:cBhvr>
                                        <p:cTn id="132" dur="1" fill="hold">
                                          <p:stCondLst>
                                            <p:cond delay="0"/>
                                          </p:stCondLst>
                                        </p:cTn>
                                        <p:tgtEl>
                                          <p:spTgt spid="26"/>
                                        </p:tgtEl>
                                        <p:attrNameLst>
                                          <p:attrName>style.visibility</p:attrName>
                                        </p:attrNameLst>
                                      </p:cBhvr>
                                      <p:to>
                                        <p:strVal val="visible"/>
                                      </p:to>
                                    </p:set>
                                    <p:animEffect transition="in" filter="fade">
                                      <p:cBhvr>
                                        <p:cTn id="133" dur="200"/>
                                        <p:tgtEl>
                                          <p:spTgt spid="26"/>
                                        </p:tgtEl>
                                      </p:cBhvr>
                                    </p:animEffect>
                                    <p:anim calcmode="lin" valueType="num">
                                      <p:cBhvr>
                                        <p:cTn id="134" dur="200" fill="hold"/>
                                        <p:tgtEl>
                                          <p:spTgt spid="26"/>
                                        </p:tgtEl>
                                        <p:attrNameLst>
                                          <p:attrName>ppt_x</p:attrName>
                                        </p:attrNameLst>
                                      </p:cBhvr>
                                      <p:tavLst>
                                        <p:tav tm="0">
                                          <p:val>
                                            <p:strVal val="#ppt_x"/>
                                          </p:val>
                                        </p:tav>
                                        <p:tav tm="100000">
                                          <p:val>
                                            <p:strVal val="#ppt_x"/>
                                          </p:val>
                                        </p:tav>
                                      </p:tavLst>
                                    </p:anim>
                                    <p:anim calcmode="lin" valueType="num">
                                      <p:cBhvr>
                                        <p:cTn id="135" dur="200" fill="hold"/>
                                        <p:tgtEl>
                                          <p:spTgt spid="26"/>
                                        </p:tgtEl>
                                        <p:attrNameLst>
                                          <p:attrName>ppt_y</p:attrName>
                                        </p:attrNameLst>
                                      </p:cBhvr>
                                      <p:tavLst>
                                        <p:tav tm="0">
                                          <p:val>
                                            <p:strVal val="#ppt_y-.1"/>
                                          </p:val>
                                        </p:tav>
                                        <p:tav tm="100000">
                                          <p:val>
                                            <p:strVal val="#ppt_y"/>
                                          </p:val>
                                        </p:tav>
                                      </p:tavLst>
                                    </p:anim>
                                  </p:childTnLst>
                                </p:cTn>
                              </p:par>
                            </p:childTnLst>
                          </p:cTn>
                        </p:par>
                        <p:par>
                          <p:cTn id="136" fill="hold">
                            <p:stCondLst>
                              <p:cond delay="4400"/>
                            </p:stCondLst>
                            <p:childTnLst>
                              <p:par>
                                <p:cTn id="137" presetID="42" presetClass="entr" presetSubtype="0" fill="hold" grpId="0" nodeType="afterEffect">
                                  <p:stCondLst>
                                    <p:cond delay="0"/>
                                  </p:stCondLst>
                                  <p:childTnLst>
                                    <p:set>
                                      <p:cBhvr>
                                        <p:cTn id="138" dur="1" fill="hold">
                                          <p:stCondLst>
                                            <p:cond delay="0"/>
                                          </p:stCondLst>
                                        </p:cTn>
                                        <p:tgtEl>
                                          <p:spTgt spid="27"/>
                                        </p:tgtEl>
                                        <p:attrNameLst>
                                          <p:attrName>style.visibility</p:attrName>
                                        </p:attrNameLst>
                                      </p:cBhvr>
                                      <p:to>
                                        <p:strVal val="visible"/>
                                      </p:to>
                                    </p:set>
                                    <p:animEffect transition="in" filter="fade">
                                      <p:cBhvr>
                                        <p:cTn id="139" dur="200"/>
                                        <p:tgtEl>
                                          <p:spTgt spid="27"/>
                                        </p:tgtEl>
                                      </p:cBhvr>
                                    </p:animEffect>
                                    <p:anim calcmode="lin" valueType="num">
                                      <p:cBhvr>
                                        <p:cTn id="140" dur="200" fill="hold"/>
                                        <p:tgtEl>
                                          <p:spTgt spid="27"/>
                                        </p:tgtEl>
                                        <p:attrNameLst>
                                          <p:attrName>ppt_x</p:attrName>
                                        </p:attrNameLst>
                                      </p:cBhvr>
                                      <p:tavLst>
                                        <p:tav tm="0">
                                          <p:val>
                                            <p:strVal val="#ppt_x"/>
                                          </p:val>
                                        </p:tav>
                                        <p:tav tm="100000">
                                          <p:val>
                                            <p:strVal val="#ppt_x"/>
                                          </p:val>
                                        </p:tav>
                                      </p:tavLst>
                                    </p:anim>
                                    <p:anim calcmode="lin" valueType="num">
                                      <p:cBhvr>
                                        <p:cTn id="141" dur="200" fill="hold"/>
                                        <p:tgtEl>
                                          <p:spTgt spid="27"/>
                                        </p:tgtEl>
                                        <p:attrNameLst>
                                          <p:attrName>ppt_y</p:attrName>
                                        </p:attrNameLst>
                                      </p:cBhvr>
                                      <p:tavLst>
                                        <p:tav tm="0">
                                          <p:val>
                                            <p:strVal val="#ppt_y+.1"/>
                                          </p:val>
                                        </p:tav>
                                        <p:tav tm="100000">
                                          <p:val>
                                            <p:strVal val="#ppt_y"/>
                                          </p:val>
                                        </p:tav>
                                      </p:tavLst>
                                    </p:anim>
                                  </p:childTnLst>
                                </p:cTn>
                              </p:par>
                            </p:childTnLst>
                          </p:cTn>
                        </p:par>
                        <p:par>
                          <p:cTn id="142" fill="hold">
                            <p:stCondLst>
                              <p:cond delay="4600"/>
                            </p:stCondLst>
                            <p:childTnLst>
                              <p:par>
                                <p:cTn id="143" presetID="47" presetClass="entr" presetSubtype="0" fill="hold" grpId="0" nodeType="afterEffect">
                                  <p:stCondLst>
                                    <p:cond delay="0"/>
                                  </p:stCondLst>
                                  <p:childTnLst>
                                    <p:set>
                                      <p:cBhvr>
                                        <p:cTn id="144" dur="1" fill="hold">
                                          <p:stCondLst>
                                            <p:cond delay="0"/>
                                          </p:stCondLst>
                                        </p:cTn>
                                        <p:tgtEl>
                                          <p:spTgt spid="28"/>
                                        </p:tgtEl>
                                        <p:attrNameLst>
                                          <p:attrName>style.visibility</p:attrName>
                                        </p:attrNameLst>
                                      </p:cBhvr>
                                      <p:to>
                                        <p:strVal val="visible"/>
                                      </p:to>
                                    </p:set>
                                    <p:animEffect transition="in" filter="fade">
                                      <p:cBhvr>
                                        <p:cTn id="145" dur="200"/>
                                        <p:tgtEl>
                                          <p:spTgt spid="28"/>
                                        </p:tgtEl>
                                      </p:cBhvr>
                                    </p:animEffect>
                                    <p:anim calcmode="lin" valueType="num">
                                      <p:cBhvr>
                                        <p:cTn id="146" dur="200" fill="hold"/>
                                        <p:tgtEl>
                                          <p:spTgt spid="28"/>
                                        </p:tgtEl>
                                        <p:attrNameLst>
                                          <p:attrName>ppt_x</p:attrName>
                                        </p:attrNameLst>
                                      </p:cBhvr>
                                      <p:tavLst>
                                        <p:tav tm="0">
                                          <p:val>
                                            <p:strVal val="#ppt_x"/>
                                          </p:val>
                                        </p:tav>
                                        <p:tav tm="100000">
                                          <p:val>
                                            <p:strVal val="#ppt_x"/>
                                          </p:val>
                                        </p:tav>
                                      </p:tavLst>
                                    </p:anim>
                                    <p:anim calcmode="lin" valueType="num">
                                      <p:cBhvr>
                                        <p:cTn id="147" dur="200" fill="hold"/>
                                        <p:tgtEl>
                                          <p:spTgt spid="28"/>
                                        </p:tgtEl>
                                        <p:attrNameLst>
                                          <p:attrName>ppt_y</p:attrName>
                                        </p:attrNameLst>
                                      </p:cBhvr>
                                      <p:tavLst>
                                        <p:tav tm="0">
                                          <p:val>
                                            <p:strVal val="#ppt_y-.1"/>
                                          </p:val>
                                        </p:tav>
                                        <p:tav tm="100000">
                                          <p:val>
                                            <p:strVal val="#ppt_y"/>
                                          </p:val>
                                        </p:tav>
                                      </p:tavLst>
                                    </p:anim>
                                  </p:childTnLst>
                                </p:cTn>
                              </p:par>
                            </p:childTnLst>
                          </p:cTn>
                        </p:par>
                        <p:par>
                          <p:cTn id="148" fill="hold">
                            <p:stCondLst>
                              <p:cond delay="4800"/>
                            </p:stCondLst>
                            <p:childTnLst>
                              <p:par>
                                <p:cTn id="149" presetID="42" presetClass="entr" presetSubtype="0" fill="hold" grpId="0" nodeType="afterEffect">
                                  <p:stCondLst>
                                    <p:cond delay="0"/>
                                  </p:stCondLst>
                                  <p:childTnLst>
                                    <p:set>
                                      <p:cBhvr>
                                        <p:cTn id="150" dur="1" fill="hold">
                                          <p:stCondLst>
                                            <p:cond delay="0"/>
                                          </p:stCondLst>
                                        </p:cTn>
                                        <p:tgtEl>
                                          <p:spTgt spid="29"/>
                                        </p:tgtEl>
                                        <p:attrNameLst>
                                          <p:attrName>style.visibility</p:attrName>
                                        </p:attrNameLst>
                                      </p:cBhvr>
                                      <p:to>
                                        <p:strVal val="visible"/>
                                      </p:to>
                                    </p:set>
                                    <p:animEffect transition="in" filter="fade">
                                      <p:cBhvr>
                                        <p:cTn id="151" dur="200"/>
                                        <p:tgtEl>
                                          <p:spTgt spid="29"/>
                                        </p:tgtEl>
                                      </p:cBhvr>
                                    </p:animEffect>
                                    <p:anim calcmode="lin" valueType="num">
                                      <p:cBhvr>
                                        <p:cTn id="152" dur="200" fill="hold"/>
                                        <p:tgtEl>
                                          <p:spTgt spid="29"/>
                                        </p:tgtEl>
                                        <p:attrNameLst>
                                          <p:attrName>ppt_x</p:attrName>
                                        </p:attrNameLst>
                                      </p:cBhvr>
                                      <p:tavLst>
                                        <p:tav tm="0">
                                          <p:val>
                                            <p:strVal val="#ppt_x"/>
                                          </p:val>
                                        </p:tav>
                                        <p:tav tm="100000">
                                          <p:val>
                                            <p:strVal val="#ppt_x"/>
                                          </p:val>
                                        </p:tav>
                                      </p:tavLst>
                                    </p:anim>
                                    <p:anim calcmode="lin" valueType="num">
                                      <p:cBhvr>
                                        <p:cTn id="153" dur="200" fill="hold"/>
                                        <p:tgtEl>
                                          <p:spTgt spid="29"/>
                                        </p:tgtEl>
                                        <p:attrNameLst>
                                          <p:attrName>ppt_y</p:attrName>
                                        </p:attrNameLst>
                                      </p:cBhvr>
                                      <p:tavLst>
                                        <p:tav tm="0">
                                          <p:val>
                                            <p:strVal val="#ppt_y+.1"/>
                                          </p:val>
                                        </p:tav>
                                        <p:tav tm="100000">
                                          <p:val>
                                            <p:strVal val="#ppt_y"/>
                                          </p:val>
                                        </p:tav>
                                      </p:tavLst>
                                    </p:anim>
                                  </p:childTnLst>
                                </p:cTn>
                              </p:par>
                            </p:childTnLst>
                          </p:cTn>
                        </p:par>
                        <p:par>
                          <p:cTn id="154" fill="hold">
                            <p:stCondLst>
                              <p:cond delay="5000"/>
                            </p:stCondLst>
                            <p:childTnLst>
                              <p:par>
                                <p:cTn id="155" presetID="47" presetClass="entr" presetSubtype="0" fill="hold" grpId="0" nodeType="afterEffect">
                                  <p:stCondLst>
                                    <p:cond delay="0"/>
                                  </p:stCondLst>
                                  <p:childTnLst>
                                    <p:set>
                                      <p:cBhvr>
                                        <p:cTn id="156" dur="1" fill="hold">
                                          <p:stCondLst>
                                            <p:cond delay="0"/>
                                          </p:stCondLst>
                                        </p:cTn>
                                        <p:tgtEl>
                                          <p:spTgt spid="30"/>
                                        </p:tgtEl>
                                        <p:attrNameLst>
                                          <p:attrName>style.visibility</p:attrName>
                                        </p:attrNameLst>
                                      </p:cBhvr>
                                      <p:to>
                                        <p:strVal val="visible"/>
                                      </p:to>
                                    </p:set>
                                    <p:animEffect transition="in" filter="fade">
                                      <p:cBhvr>
                                        <p:cTn id="157" dur="200"/>
                                        <p:tgtEl>
                                          <p:spTgt spid="30"/>
                                        </p:tgtEl>
                                      </p:cBhvr>
                                    </p:animEffect>
                                    <p:anim calcmode="lin" valueType="num">
                                      <p:cBhvr>
                                        <p:cTn id="158" dur="200" fill="hold"/>
                                        <p:tgtEl>
                                          <p:spTgt spid="30"/>
                                        </p:tgtEl>
                                        <p:attrNameLst>
                                          <p:attrName>ppt_x</p:attrName>
                                        </p:attrNameLst>
                                      </p:cBhvr>
                                      <p:tavLst>
                                        <p:tav tm="0">
                                          <p:val>
                                            <p:strVal val="#ppt_x"/>
                                          </p:val>
                                        </p:tav>
                                        <p:tav tm="100000">
                                          <p:val>
                                            <p:strVal val="#ppt_x"/>
                                          </p:val>
                                        </p:tav>
                                      </p:tavLst>
                                    </p:anim>
                                    <p:anim calcmode="lin" valueType="num">
                                      <p:cBhvr>
                                        <p:cTn id="159" dur="200" fill="hold"/>
                                        <p:tgtEl>
                                          <p:spTgt spid="30"/>
                                        </p:tgtEl>
                                        <p:attrNameLst>
                                          <p:attrName>ppt_y</p:attrName>
                                        </p:attrNameLst>
                                      </p:cBhvr>
                                      <p:tavLst>
                                        <p:tav tm="0">
                                          <p:val>
                                            <p:strVal val="#ppt_y-.1"/>
                                          </p:val>
                                        </p:tav>
                                        <p:tav tm="100000">
                                          <p:val>
                                            <p:strVal val="#ppt_y"/>
                                          </p:val>
                                        </p:tav>
                                      </p:tavLst>
                                    </p:anim>
                                  </p:childTnLst>
                                </p:cTn>
                              </p:par>
                            </p:childTnLst>
                          </p:cTn>
                        </p:par>
                        <p:par>
                          <p:cTn id="160" fill="hold">
                            <p:stCondLst>
                              <p:cond delay="5200"/>
                            </p:stCondLst>
                            <p:childTnLst>
                              <p:par>
                                <p:cTn id="161" presetID="42" presetClass="entr" presetSubtype="0" fill="hold" grpId="0" nodeType="afterEffect">
                                  <p:stCondLst>
                                    <p:cond delay="0"/>
                                  </p:stCondLst>
                                  <p:childTnLst>
                                    <p:set>
                                      <p:cBhvr>
                                        <p:cTn id="162" dur="1" fill="hold">
                                          <p:stCondLst>
                                            <p:cond delay="0"/>
                                          </p:stCondLst>
                                        </p:cTn>
                                        <p:tgtEl>
                                          <p:spTgt spid="31"/>
                                        </p:tgtEl>
                                        <p:attrNameLst>
                                          <p:attrName>style.visibility</p:attrName>
                                        </p:attrNameLst>
                                      </p:cBhvr>
                                      <p:to>
                                        <p:strVal val="visible"/>
                                      </p:to>
                                    </p:set>
                                    <p:animEffect transition="in" filter="fade">
                                      <p:cBhvr>
                                        <p:cTn id="163" dur="200"/>
                                        <p:tgtEl>
                                          <p:spTgt spid="31"/>
                                        </p:tgtEl>
                                      </p:cBhvr>
                                    </p:animEffect>
                                    <p:anim calcmode="lin" valueType="num">
                                      <p:cBhvr>
                                        <p:cTn id="164" dur="200" fill="hold"/>
                                        <p:tgtEl>
                                          <p:spTgt spid="31"/>
                                        </p:tgtEl>
                                        <p:attrNameLst>
                                          <p:attrName>ppt_x</p:attrName>
                                        </p:attrNameLst>
                                      </p:cBhvr>
                                      <p:tavLst>
                                        <p:tav tm="0">
                                          <p:val>
                                            <p:strVal val="#ppt_x"/>
                                          </p:val>
                                        </p:tav>
                                        <p:tav tm="100000">
                                          <p:val>
                                            <p:strVal val="#ppt_x"/>
                                          </p:val>
                                        </p:tav>
                                      </p:tavLst>
                                    </p:anim>
                                    <p:anim calcmode="lin" valueType="num">
                                      <p:cBhvr>
                                        <p:cTn id="165" dur="200" fill="hold"/>
                                        <p:tgtEl>
                                          <p:spTgt spid="31"/>
                                        </p:tgtEl>
                                        <p:attrNameLst>
                                          <p:attrName>ppt_y</p:attrName>
                                        </p:attrNameLst>
                                      </p:cBhvr>
                                      <p:tavLst>
                                        <p:tav tm="0">
                                          <p:val>
                                            <p:strVal val="#ppt_y+.1"/>
                                          </p:val>
                                        </p:tav>
                                        <p:tav tm="100000">
                                          <p:val>
                                            <p:strVal val="#ppt_y"/>
                                          </p:val>
                                        </p:tav>
                                      </p:tavLst>
                                    </p:anim>
                                  </p:childTnLst>
                                </p:cTn>
                              </p:par>
                            </p:childTnLst>
                          </p:cTn>
                        </p:par>
                        <p:par>
                          <p:cTn id="166" fill="hold">
                            <p:stCondLst>
                              <p:cond delay="5400"/>
                            </p:stCondLst>
                            <p:childTnLst>
                              <p:par>
                                <p:cTn id="167" presetID="47" presetClass="entr" presetSubtype="0" fill="hold" grpId="0" nodeType="afterEffect">
                                  <p:stCondLst>
                                    <p:cond delay="0"/>
                                  </p:stCondLst>
                                  <p:childTnLst>
                                    <p:set>
                                      <p:cBhvr>
                                        <p:cTn id="168" dur="1" fill="hold">
                                          <p:stCondLst>
                                            <p:cond delay="0"/>
                                          </p:stCondLst>
                                        </p:cTn>
                                        <p:tgtEl>
                                          <p:spTgt spid="32"/>
                                        </p:tgtEl>
                                        <p:attrNameLst>
                                          <p:attrName>style.visibility</p:attrName>
                                        </p:attrNameLst>
                                      </p:cBhvr>
                                      <p:to>
                                        <p:strVal val="visible"/>
                                      </p:to>
                                    </p:set>
                                    <p:animEffect transition="in" filter="fade">
                                      <p:cBhvr>
                                        <p:cTn id="169" dur="200"/>
                                        <p:tgtEl>
                                          <p:spTgt spid="32"/>
                                        </p:tgtEl>
                                      </p:cBhvr>
                                    </p:animEffect>
                                    <p:anim calcmode="lin" valueType="num">
                                      <p:cBhvr>
                                        <p:cTn id="170" dur="200" fill="hold"/>
                                        <p:tgtEl>
                                          <p:spTgt spid="32"/>
                                        </p:tgtEl>
                                        <p:attrNameLst>
                                          <p:attrName>ppt_x</p:attrName>
                                        </p:attrNameLst>
                                      </p:cBhvr>
                                      <p:tavLst>
                                        <p:tav tm="0">
                                          <p:val>
                                            <p:strVal val="#ppt_x"/>
                                          </p:val>
                                        </p:tav>
                                        <p:tav tm="100000">
                                          <p:val>
                                            <p:strVal val="#ppt_x"/>
                                          </p:val>
                                        </p:tav>
                                      </p:tavLst>
                                    </p:anim>
                                    <p:anim calcmode="lin" valueType="num">
                                      <p:cBhvr>
                                        <p:cTn id="171" dur="200" fill="hold"/>
                                        <p:tgtEl>
                                          <p:spTgt spid="32"/>
                                        </p:tgtEl>
                                        <p:attrNameLst>
                                          <p:attrName>ppt_y</p:attrName>
                                        </p:attrNameLst>
                                      </p:cBhvr>
                                      <p:tavLst>
                                        <p:tav tm="0">
                                          <p:val>
                                            <p:strVal val="#ppt_y-.1"/>
                                          </p:val>
                                        </p:tav>
                                        <p:tav tm="100000">
                                          <p:val>
                                            <p:strVal val="#ppt_y"/>
                                          </p:val>
                                        </p:tav>
                                      </p:tavLst>
                                    </p:anim>
                                  </p:childTnLst>
                                </p:cTn>
                              </p:par>
                            </p:childTnLst>
                          </p:cTn>
                        </p:par>
                        <p:par>
                          <p:cTn id="172" fill="hold">
                            <p:stCondLst>
                              <p:cond delay="5600"/>
                            </p:stCondLst>
                            <p:childTnLst>
                              <p:par>
                                <p:cTn id="173" presetID="42" presetClass="entr" presetSubtype="0" fill="hold" grpId="0" nodeType="afterEffect">
                                  <p:stCondLst>
                                    <p:cond delay="0"/>
                                  </p:stCondLst>
                                  <p:childTnLst>
                                    <p:set>
                                      <p:cBhvr>
                                        <p:cTn id="174" dur="1" fill="hold">
                                          <p:stCondLst>
                                            <p:cond delay="0"/>
                                          </p:stCondLst>
                                        </p:cTn>
                                        <p:tgtEl>
                                          <p:spTgt spid="33"/>
                                        </p:tgtEl>
                                        <p:attrNameLst>
                                          <p:attrName>style.visibility</p:attrName>
                                        </p:attrNameLst>
                                      </p:cBhvr>
                                      <p:to>
                                        <p:strVal val="visible"/>
                                      </p:to>
                                    </p:set>
                                    <p:animEffect transition="in" filter="fade">
                                      <p:cBhvr>
                                        <p:cTn id="175" dur="200"/>
                                        <p:tgtEl>
                                          <p:spTgt spid="33"/>
                                        </p:tgtEl>
                                      </p:cBhvr>
                                    </p:animEffect>
                                    <p:anim calcmode="lin" valueType="num">
                                      <p:cBhvr>
                                        <p:cTn id="176" dur="200" fill="hold"/>
                                        <p:tgtEl>
                                          <p:spTgt spid="33"/>
                                        </p:tgtEl>
                                        <p:attrNameLst>
                                          <p:attrName>ppt_x</p:attrName>
                                        </p:attrNameLst>
                                      </p:cBhvr>
                                      <p:tavLst>
                                        <p:tav tm="0">
                                          <p:val>
                                            <p:strVal val="#ppt_x"/>
                                          </p:val>
                                        </p:tav>
                                        <p:tav tm="100000">
                                          <p:val>
                                            <p:strVal val="#ppt_x"/>
                                          </p:val>
                                        </p:tav>
                                      </p:tavLst>
                                    </p:anim>
                                    <p:anim calcmode="lin" valueType="num">
                                      <p:cBhvr>
                                        <p:cTn id="177" dur="200" fill="hold"/>
                                        <p:tgtEl>
                                          <p:spTgt spid="33"/>
                                        </p:tgtEl>
                                        <p:attrNameLst>
                                          <p:attrName>ppt_y</p:attrName>
                                        </p:attrNameLst>
                                      </p:cBhvr>
                                      <p:tavLst>
                                        <p:tav tm="0">
                                          <p:val>
                                            <p:strVal val="#ppt_y+.1"/>
                                          </p:val>
                                        </p:tav>
                                        <p:tav tm="100000">
                                          <p:val>
                                            <p:strVal val="#ppt_y"/>
                                          </p:val>
                                        </p:tav>
                                      </p:tavLst>
                                    </p:anim>
                                  </p:childTnLst>
                                </p:cTn>
                              </p:par>
                            </p:childTnLst>
                          </p:cTn>
                        </p:par>
                        <p:par>
                          <p:cTn id="178" fill="hold">
                            <p:stCondLst>
                              <p:cond delay="5800"/>
                            </p:stCondLst>
                            <p:childTnLst>
                              <p:par>
                                <p:cTn id="179" presetID="47" presetClass="entr" presetSubtype="0" fill="hold" grpId="0" nodeType="afterEffect">
                                  <p:stCondLst>
                                    <p:cond delay="0"/>
                                  </p:stCondLst>
                                  <p:childTnLst>
                                    <p:set>
                                      <p:cBhvr>
                                        <p:cTn id="180" dur="1" fill="hold">
                                          <p:stCondLst>
                                            <p:cond delay="0"/>
                                          </p:stCondLst>
                                        </p:cTn>
                                        <p:tgtEl>
                                          <p:spTgt spid="34"/>
                                        </p:tgtEl>
                                        <p:attrNameLst>
                                          <p:attrName>style.visibility</p:attrName>
                                        </p:attrNameLst>
                                      </p:cBhvr>
                                      <p:to>
                                        <p:strVal val="visible"/>
                                      </p:to>
                                    </p:set>
                                    <p:animEffect transition="in" filter="fade">
                                      <p:cBhvr>
                                        <p:cTn id="181" dur="200"/>
                                        <p:tgtEl>
                                          <p:spTgt spid="34"/>
                                        </p:tgtEl>
                                      </p:cBhvr>
                                    </p:animEffect>
                                    <p:anim calcmode="lin" valueType="num">
                                      <p:cBhvr>
                                        <p:cTn id="182" dur="200" fill="hold"/>
                                        <p:tgtEl>
                                          <p:spTgt spid="34"/>
                                        </p:tgtEl>
                                        <p:attrNameLst>
                                          <p:attrName>ppt_x</p:attrName>
                                        </p:attrNameLst>
                                      </p:cBhvr>
                                      <p:tavLst>
                                        <p:tav tm="0">
                                          <p:val>
                                            <p:strVal val="#ppt_x"/>
                                          </p:val>
                                        </p:tav>
                                        <p:tav tm="100000">
                                          <p:val>
                                            <p:strVal val="#ppt_x"/>
                                          </p:val>
                                        </p:tav>
                                      </p:tavLst>
                                    </p:anim>
                                    <p:anim calcmode="lin" valueType="num">
                                      <p:cBhvr>
                                        <p:cTn id="183" dur="200" fill="hold"/>
                                        <p:tgtEl>
                                          <p:spTgt spid="34"/>
                                        </p:tgtEl>
                                        <p:attrNameLst>
                                          <p:attrName>ppt_y</p:attrName>
                                        </p:attrNameLst>
                                      </p:cBhvr>
                                      <p:tavLst>
                                        <p:tav tm="0">
                                          <p:val>
                                            <p:strVal val="#ppt_y-.1"/>
                                          </p:val>
                                        </p:tav>
                                        <p:tav tm="100000">
                                          <p:val>
                                            <p:strVal val="#ppt_y"/>
                                          </p:val>
                                        </p:tav>
                                      </p:tavLst>
                                    </p:anim>
                                  </p:childTnLst>
                                </p:cTn>
                              </p:par>
                            </p:childTnLst>
                          </p:cTn>
                        </p:par>
                        <p:par>
                          <p:cTn id="184" fill="hold">
                            <p:stCondLst>
                              <p:cond delay="6000"/>
                            </p:stCondLst>
                            <p:childTnLst>
                              <p:par>
                                <p:cTn id="185" presetID="42" presetClass="entr" presetSubtype="0" fill="hold" grpId="0" nodeType="afterEffect">
                                  <p:stCondLst>
                                    <p:cond delay="0"/>
                                  </p:stCondLst>
                                  <p:childTnLst>
                                    <p:set>
                                      <p:cBhvr>
                                        <p:cTn id="186" dur="1" fill="hold">
                                          <p:stCondLst>
                                            <p:cond delay="0"/>
                                          </p:stCondLst>
                                        </p:cTn>
                                        <p:tgtEl>
                                          <p:spTgt spid="35"/>
                                        </p:tgtEl>
                                        <p:attrNameLst>
                                          <p:attrName>style.visibility</p:attrName>
                                        </p:attrNameLst>
                                      </p:cBhvr>
                                      <p:to>
                                        <p:strVal val="visible"/>
                                      </p:to>
                                    </p:set>
                                    <p:animEffect transition="in" filter="fade">
                                      <p:cBhvr>
                                        <p:cTn id="187" dur="200"/>
                                        <p:tgtEl>
                                          <p:spTgt spid="35"/>
                                        </p:tgtEl>
                                      </p:cBhvr>
                                    </p:animEffect>
                                    <p:anim calcmode="lin" valueType="num">
                                      <p:cBhvr>
                                        <p:cTn id="188" dur="200" fill="hold"/>
                                        <p:tgtEl>
                                          <p:spTgt spid="35"/>
                                        </p:tgtEl>
                                        <p:attrNameLst>
                                          <p:attrName>ppt_x</p:attrName>
                                        </p:attrNameLst>
                                      </p:cBhvr>
                                      <p:tavLst>
                                        <p:tav tm="0">
                                          <p:val>
                                            <p:strVal val="#ppt_x"/>
                                          </p:val>
                                        </p:tav>
                                        <p:tav tm="100000">
                                          <p:val>
                                            <p:strVal val="#ppt_x"/>
                                          </p:val>
                                        </p:tav>
                                      </p:tavLst>
                                    </p:anim>
                                    <p:anim calcmode="lin" valueType="num">
                                      <p:cBhvr>
                                        <p:cTn id="189" dur="200" fill="hold"/>
                                        <p:tgtEl>
                                          <p:spTgt spid="35"/>
                                        </p:tgtEl>
                                        <p:attrNameLst>
                                          <p:attrName>ppt_y</p:attrName>
                                        </p:attrNameLst>
                                      </p:cBhvr>
                                      <p:tavLst>
                                        <p:tav tm="0">
                                          <p:val>
                                            <p:strVal val="#ppt_y+.1"/>
                                          </p:val>
                                        </p:tav>
                                        <p:tav tm="100000">
                                          <p:val>
                                            <p:strVal val="#ppt_y"/>
                                          </p:val>
                                        </p:tav>
                                      </p:tavLst>
                                    </p:anim>
                                  </p:childTnLst>
                                </p:cTn>
                              </p:par>
                            </p:childTnLst>
                          </p:cTn>
                        </p:par>
                        <p:par>
                          <p:cTn id="190" fill="hold">
                            <p:stCondLst>
                              <p:cond delay="6200"/>
                            </p:stCondLst>
                            <p:childTnLst>
                              <p:par>
                                <p:cTn id="191" presetID="47" presetClass="entr" presetSubtype="0" fill="hold" grpId="0" nodeType="afterEffect">
                                  <p:stCondLst>
                                    <p:cond delay="0"/>
                                  </p:stCondLst>
                                  <p:childTnLst>
                                    <p:set>
                                      <p:cBhvr>
                                        <p:cTn id="192" dur="1" fill="hold">
                                          <p:stCondLst>
                                            <p:cond delay="0"/>
                                          </p:stCondLst>
                                        </p:cTn>
                                        <p:tgtEl>
                                          <p:spTgt spid="36"/>
                                        </p:tgtEl>
                                        <p:attrNameLst>
                                          <p:attrName>style.visibility</p:attrName>
                                        </p:attrNameLst>
                                      </p:cBhvr>
                                      <p:to>
                                        <p:strVal val="visible"/>
                                      </p:to>
                                    </p:set>
                                    <p:animEffect transition="in" filter="fade">
                                      <p:cBhvr>
                                        <p:cTn id="193" dur="200"/>
                                        <p:tgtEl>
                                          <p:spTgt spid="36"/>
                                        </p:tgtEl>
                                      </p:cBhvr>
                                    </p:animEffect>
                                    <p:anim calcmode="lin" valueType="num">
                                      <p:cBhvr>
                                        <p:cTn id="194" dur="200" fill="hold"/>
                                        <p:tgtEl>
                                          <p:spTgt spid="36"/>
                                        </p:tgtEl>
                                        <p:attrNameLst>
                                          <p:attrName>ppt_x</p:attrName>
                                        </p:attrNameLst>
                                      </p:cBhvr>
                                      <p:tavLst>
                                        <p:tav tm="0">
                                          <p:val>
                                            <p:strVal val="#ppt_x"/>
                                          </p:val>
                                        </p:tav>
                                        <p:tav tm="100000">
                                          <p:val>
                                            <p:strVal val="#ppt_x"/>
                                          </p:val>
                                        </p:tav>
                                      </p:tavLst>
                                    </p:anim>
                                    <p:anim calcmode="lin" valueType="num">
                                      <p:cBhvr>
                                        <p:cTn id="195" dur="200" fill="hold"/>
                                        <p:tgtEl>
                                          <p:spTgt spid="36"/>
                                        </p:tgtEl>
                                        <p:attrNameLst>
                                          <p:attrName>ppt_y</p:attrName>
                                        </p:attrNameLst>
                                      </p:cBhvr>
                                      <p:tavLst>
                                        <p:tav tm="0">
                                          <p:val>
                                            <p:strVal val="#ppt_y-.1"/>
                                          </p:val>
                                        </p:tav>
                                        <p:tav tm="100000">
                                          <p:val>
                                            <p:strVal val="#ppt_y"/>
                                          </p:val>
                                        </p:tav>
                                      </p:tavLst>
                                    </p:anim>
                                  </p:childTnLst>
                                </p:cTn>
                              </p:par>
                            </p:childTnLst>
                          </p:cTn>
                        </p:par>
                        <p:par>
                          <p:cTn id="196" fill="hold">
                            <p:stCondLst>
                              <p:cond delay="6400"/>
                            </p:stCondLst>
                            <p:childTnLst>
                              <p:par>
                                <p:cTn id="197" presetID="42" presetClass="entr" presetSubtype="0" fill="hold" grpId="0" nodeType="afterEffect">
                                  <p:stCondLst>
                                    <p:cond delay="0"/>
                                  </p:stCondLst>
                                  <p:childTnLst>
                                    <p:set>
                                      <p:cBhvr>
                                        <p:cTn id="198" dur="1" fill="hold">
                                          <p:stCondLst>
                                            <p:cond delay="0"/>
                                          </p:stCondLst>
                                        </p:cTn>
                                        <p:tgtEl>
                                          <p:spTgt spid="37"/>
                                        </p:tgtEl>
                                        <p:attrNameLst>
                                          <p:attrName>style.visibility</p:attrName>
                                        </p:attrNameLst>
                                      </p:cBhvr>
                                      <p:to>
                                        <p:strVal val="visible"/>
                                      </p:to>
                                    </p:set>
                                    <p:animEffect transition="in" filter="fade">
                                      <p:cBhvr>
                                        <p:cTn id="199" dur="200"/>
                                        <p:tgtEl>
                                          <p:spTgt spid="37"/>
                                        </p:tgtEl>
                                      </p:cBhvr>
                                    </p:animEffect>
                                    <p:anim calcmode="lin" valueType="num">
                                      <p:cBhvr>
                                        <p:cTn id="200" dur="200" fill="hold"/>
                                        <p:tgtEl>
                                          <p:spTgt spid="37"/>
                                        </p:tgtEl>
                                        <p:attrNameLst>
                                          <p:attrName>ppt_x</p:attrName>
                                        </p:attrNameLst>
                                      </p:cBhvr>
                                      <p:tavLst>
                                        <p:tav tm="0">
                                          <p:val>
                                            <p:strVal val="#ppt_x"/>
                                          </p:val>
                                        </p:tav>
                                        <p:tav tm="100000">
                                          <p:val>
                                            <p:strVal val="#ppt_x"/>
                                          </p:val>
                                        </p:tav>
                                      </p:tavLst>
                                    </p:anim>
                                    <p:anim calcmode="lin" valueType="num">
                                      <p:cBhvr>
                                        <p:cTn id="201" dur="200" fill="hold"/>
                                        <p:tgtEl>
                                          <p:spTgt spid="37"/>
                                        </p:tgtEl>
                                        <p:attrNameLst>
                                          <p:attrName>ppt_y</p:attrName>
                                        </p:attrNameLst>
                                      </p:cBhvr>
                                      <p:tavLst>
                                        <p:tav tm="0">
                                          <p:val>
                                            <p:strVal val="#ppt_y+.1"/>
                                          </p:val>
                                        </p:tav>
                                        <p:tav tm="100000">
                                          <p:val>
                                            <p:strVal val="#ppt_y"/>
                                          </p:val>
                                        </p:tav>
                                      </p:tavLst>
                                    </p:anim>
                                  </p:childTnLst>
                                </p:cTn>
                              </p:par>
                            </p:childTnLst>
                          </p:cTn>
                        </p:par>
                        <p:par>
                          <p:cTn id="202" fill="hold">
                            <p:stCondLst>
                              <p:cond delay="6600"/>
                            </p:stCondLst>
                            <p:childTnLst>
                              <p:par>
                                <p:cTn id="203" presetID="47" presetClass="entr" presetSubtype="0" fill="hold" grpId="0" nodeType="afterEffect">
                                  <p:stCondLst>
                                    <p:cond delay="0"/>
                                  </p:stCondLst>
                                  <p:childTnLst>
                                    <p:set>
                                      <p:cBhvr>
                                        <p:cTn id="204" dur="1" fill="hold">
                                          <p:stCondLst>
                                            <p:cond delay="0"/>
                                          </p:stCondLst>
                                        </p:cTn>
                                        <p:tgtEl>
                                          <p:spTgt spid="38"/>
                                        </p:tgtEl>
                                        <p:attrNameLst>
                                          <p:attrName>style.visibility</p:attrName>
                                        </p:attrNameLst>
                                      </p:cBhvr>
                                      <p:to>
                                        <p:strVal val="visible"/>
                                      </p:to>
                                    </p:set>
                                    <p:animEffect transition="in" filter="fade">
                                      <p:cBhvr>
                                        <p:cTn id="205" dur="200"/>
                                        <p:tgtEl>
                                          <p:spTgt spid="38"/>
                                        </p:tgtEl>
                                      </p:cBhvr>
                                    </p:animEffect>
                                    <p:anim calcmode="lin" valueType="num">
                                      <p:cBhvr>
                                        <p:cTn id="206" dur="200" fill="hold"/>
                                        <p:tgtEl>
                                          <p:spTgt spid="38"/>
                                        </p:tgtEl>
                                        <p:attrNameLst>
                                          <p:attrName>ppt_x</p:attrName>
                                        </p:attrNameLst>
                                      </p:cBhvr>
                                      <p:tavLst>
                                        <p:tav tm="0">
                                          <p:val>
                                            <p:strVal val="#ppt_x"/>
                                          </p:val>
                                        </p:tav>
                                        <p:tav tm="100000">
                                          <p:val>
                                            <p:strVal val="#ppt_x"/>
                                          </p:val>
                                        </p:tav>
                                      </p:tavLst>
                                    </p:anim>
                                    <p:anim calcmode="lin" valueType="num">
                                      <p:cBhvr>
                                        <p:cTn id="207" dur="200" fill="hold"/>
                                        <p:tgtEl>
                                          <p:spTgt spid="38"/>
                                        </p:tgtEl>
                                        <p:attrNameLst>
                                          <p:attrName>ppt_y</p:attrName>
                                        </p:attrNameLst>
                                      </p:cBhvr>
                                      <p:tavLst>
                                        <p:tav tm="0">
                                          <p:val>
                                            <p:strVal val="#ppt_y-.1"/>
                                          </p:val>
                                        </p:tav>
                                        <p:tav tm="100000">
                                          <p:val>
                                            <p:strVal val="#ppt_y"/>
                                          </p:val>
                                        </p:tav>
                                      </p:tavLst>
                                    </p:anim>
                                  </p:childTnLst>
                                </p:cTn>
                              </p:par>
                            </p:childTnLst>
                          </p:cTn>
                        </p:par>
                        <p:par>
                          <p:cTn id="208" fill="hold">
                            <p:stCondLst>
                              <p:cond delay="6800"/>
                            </p:stCondLst>
                            <p:childTnLst>
                              <p:par>
                                <p:cTn id="209" presetID="42" presetClass="entr" presetSubtype="0"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fade">
                                      <p:cBhvr>
                                        <p:cTn id="211" dur="200"/>
                                        <p:tgtEl>
                                          <p:spTgt spid="39"/>
                                        </p:tgtEl>
                                      </p:cBhvr>
                                    </p:animEffect>
                                    <p:anim calcmode="lin" valueType="num">
                                      <p:cBhvr>
                                        <p:cTn id="212" dur="200" fill="hold"/>
                                        <p:tgtEl>
                                          <p:spTgt spid="39"/>
                                        </p:tgtEl>
                                        <p:attrNameLst>
                                          <p:attrName>ppt_x</p:attrName>
                                        </p:attrNameLst>
                                      </p:cBhvr>
                                      <p:tavLst>
                                        <p:tav tm="0">
                                          <p:val>
                                            <p:strVal val="#ppt_x"/>
                                          </p:val>
                                        </p:tav>
                                        <p:tav tm="100000">
                                          <p:val>
                                            <p:strVal val="#ppt_x"/>
                                          </p:val>
                                        </p:tav>
                                      </p:tavLst>
                                    </p:anim>
                                    <p:anim calcmode="lin" valueType="num">
                                      <p:cBhvr>
                                        <p:cTn id="213" dur="200" fill="hold"/>
                                        <p:tgtEl>
                                          <p:spTgt spid="39"/>
                                        </p:tgtEl>
                                        <p:attrNameLst>
                                          <p:attrName>ppt_y</p:attrName>
                                        </p:attrNameLst>
                                      </p:cBhvr>
                                      <p:tavLst>
                                        <p:tav tm="0">
                                          <p:val>
                                            <p:strVal val="#ppt_y+.1"/>
                                          </p:val>
                                        </p:tav>
                                        <p:tav tm="100000">
                                          <p:val>
                                            <p:strVal val="#ppt_y"/>
                                          </p:val>
                                        </p:tav>
                                      </p:tavLst>
                                    </p:anim>
                                  </p:childTnLst>
                                </p:cTn>
                              </p:par>
                            </p:childTnLst>
                          </p:cTn>
                        </p:par>
                        <p:par>
                          <p:cTn id="214" fill="hold">
                            <p:stCondLst>
                              <p:cond delay="7000"/>
                            </p:stCondLst>
                            <p:childTnLst>
                              <p:par>
                                <p:cTn id="215" presetID="47" presetClass="entr" presetSubtype="0" fill="hold" grpId="0" nodeType="afterEffect">
                                  <p:stCondLst>
                                    <p:cond delay="0"/>
                                  </p:stCondLst>
                                  <p:childTnLst>
                                    <p:set>
                                      <p:cBhvr>
                                        <p:cTn id="216" dur="1" fill="hold">
                                          <p:stCondLst>
                                            <p:cond delay="0"/>
                                          </p:stCondLst>
                                        </p:cTn>
                                        <p:tgtEl>
                                          <p:spTgt spid="40"/>
                                        </p:tgtEl>
                                        <p:attrNameLst>
                                          <p:attrName>style.visibility</p:attrName>
                                        </p:attrNameLst>
                                      </p:cBhvr>
                                      <p:to>
                                        <p:strVal val="visible"/>
                                      </p:to>
                                    </p:set>
                                    <p:animEffect transition="in" filter="fade">
                                      <p:cBhvr>
                                        <p:cTn id="217" dur="200"/>
                                        <p:tgtEl>
                                          <p:spTgt spid="40"/>
                                        </p:tgtEl>
                                      </p:cBhvr>
                                    </p:animEffect>
                                    <p:anim calcmode="lin" valueType="num">
                                      <p:cBhvr>
                                        <p:cTn id="218" dur="200" fill="hold"/>
                                        <p:tgtEl>
                                          <p:spTgt spid="40"/>
                                        </p:tgtEl>
                                        <p:attrNameLst>
                                          <p:attrName>ppt_x</p:attrName>
                                        </p:attrNameLst>
                                      </p:cBhvr>
                                      <p:tavLst>
                                        <p:tav tm="0">
                                          <p:val>
                                            <p:strVal val="#ppt_x"/>
                                          </p:val>
                                        </p:tav>
                                        <p:tav tm="100000">
                                          <p:val>
                                            <p:strVal val="#ppt_x"/>
                                          </p:val>
                                        </p:tav>
                                      </p:tavLst>
                                    </p:anim>
                                    <p:anim calcmode="lin" valueType="num">
                                      <p:cBhvr>
                                        <p:cTn id="219" dur="2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Scale and Perspective</a:t>
            </a:r>
            <a:endParaRPr lang="en-US" altLang="en-US" dirty="0"/>
          </a:p>
        </p:txBody>
      </p:sp>
      <p:sp>
        <p:nvSpPr>
          <p:cNvPr id="4099" name="Rectangle 3"/>
          <p:cNvSpPr>
            <a:spLocks noGrp="1" noChangeArrowheads="1"/>
          </p:cNvSpPr>
          <p:nvPr>
            <p:ph type="body" idx="1"/>
          </p:nvPr>
        </p:nvSpPr>
        <p:spPr>
          <a:xfrm>
            <a:off x="685800" y="1484784"/>
            <a:ext cx="7848600" cy="4306416"/>
          </a:xfrm>
        </p:spPr>
        <p:txBody>
          <a:bodyPr/>
          <a:lstStyle/>
          <a:p>
            <a:pPr marL="457200" indent="-457200">
              <a:buFont typeface="Arial" panose="020B0604020202020204" pitchFamily="34" charset="0"/>
              <a:buChar char="•"/>
            </a:pPr>
            <a:r>
              <a:rPr lang="en-US" altLang="en-US" dirty="0" smtClean="0"/>
              <a:t>The </a:t>
            </a:r>
            <a:r>
              <a:rPr lang="en-US" altLang="en-US" dirty="0" smtClean="0"/>
              <a:t>data and costs demonstrate a serious ongoing concern.</a:t>
            </a:r>
          </a:p>
          <a:p>
            <a:pPr marL="457200" indent="-457200">
              <a:buFont typeface="Arial" panose="020B0604020202020204" pitchFamily="34" charset="0"/>
              <a:buChar char="•"/>
            </a:pPr>
            <a:r>
              <a:rPr lang="en-US" altLang="en-US" dirty="0" smtClean="0"/>
              <a:t>There is significant pressure on pupils, schools and local </a:t>
            </a:r>
            <a:r>
              <a:rPr lang="en-US" altLang="en-US" dirty="0" smtClean="0"/>
              <a:t>authorities</a:t>
            </a:r>
            <a:r>
              <a:rPr lang="en-US" altLang="en-US" dirty="0" smtClean="0"/>
              <a:t>; including n</a:t>
            </a:r>
            <a:r>
              <a:rPr lang="en-US" altLang="en-US" dirty="0" smtClean="0"/>
              <a:t>ational scrutiny (</a:t>
            </a:r>
            <a:r>
              <a:rPr lang="en-US" altLang="en-US" dirty="0" err="1" smtClean="0"/>
              <a:t>Ofsted</a:t>
            </a:r>
            <a:r>
              <a:rPr lang="en-US" altLang="en-US" dirty="0" smtClean="0"/>
              <a:t>, DfE, RSC)</a:t>
            </a:r>
            <a:endParaRPr lang="en-US" altLang="en-US" dirty="0" smtClean="0"/>
          </a:p>
          <a:p>
            <a:pPr marL="457200" indent="-457200">
              <a:buFont typeface="Arial" panose="020B0604020202020204" pitchFamily="34" charset="0"/>
              <a:buChar char="•"/>
            </a:pPr>
            <a:r>
              <a:rPr lang="en-US" altLang="en-US" dirty="0" smtClean="0"/>
              <a:t>We all want to same outcomes with pupils being successful and achieving. </a:t>
            </a:r>
          </a:p>
          <a:p>
            <a:pPr marL="457200" indent="-457200">
              <a:buFont typeface="Arial" panose="020B0604020202020204" pitchFamily="34" charset="0"/>
              <a:buChar char="•"/>
            </a:pPr>
            <a:r>
              <a:rPr lang="en-US" altLang="en-US" dirty="0" smtClean="0"/>
              <a:t>We want to work together to improve inclusion with our combined skills and resources.</a:t>
            </a:r>
            <a:endParaRPr lang="en-US" altLang="en-US" dirty="0"/>
          </a:p>
          <a:p>
            <a:pPr marL="457200" indent="-457200">
              <a:buFont typeface="Arial" panose="020B0604020202020204" pitchFamily="34" charset="0"/>
              <a:buChar char="•"/>
            </a:pPr>
            <a:endParaRPr lang="en-US" altLang="en-US" dirty="0"/>
          </a:p>
        </p:txBody>
      </p:sp>
    </p:spTree>
    <p:extLst>
      <p:ext uri="{BB962C8B-B14F-4D97-AF65-F5344CB8AC3E}">
        <p14:creationId xmlns:p14="http://schemas.microsoft.com/office/powerpoint/2010/main" val="273080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Effect transition="in" filter="fade">
                                      <p:cBhvr>
                                        <p:cTn id="11" dur="500"/>
                                        <p:tgtEl>
                                          <p:spTgt spid="409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fade">
                                      <p:cBhvr>
                                        <p:cTn id="15" dur="500"/>
                                        <p:tgtEl>
                                          <p:spTgt spid="4099">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fade">
                                      <p:cBhvr>
                                        <p:cTn id="19"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Inclusion Model</a:t>
            </a:r>
            <a:endParaRPr lang="en-US" altLang="en-US" dirty="0"/>
          </a:p>
        </p:txBody>
      </p:sp>
      <p:sp>
        <p:nvSpPr>
          <p:cNvPr id="4099" name="Rectangle 3"/>
          <p:cNvSpPr>
            <a:spLocks noGrp="1" noChangeArrowheads="1"/>
          </p:cNvSpPr>
          <p:nvPr>
            <p:ph type="body" idx="1"/>
          </p:nvPr>
        </p:nvSpPr>
        <p:spPr>
          <a:xfrm>
            <a:off x="685800" y="1981200"/>
            <a:ext cx="7848600" cy="3810000"/>
          </a:xfrm>
        </p:spPr>
        <p:txBody>
          <a:bodyPr/>
          <a:lstStyle/>
          <a:p>
            <a:pPr marL="457200" indent="-457200">
              <a:buFont typeface="Arial" panose="020B0604020202020204" pitchFamily="34" charset="0"/>
              <a:buChar char="•"/>
            </a:pPr>
            <a:r>
              <a:rPr lang="en-US" altLang="en-US" dirty="0" smtClean="0"/>
              <a:t>Currently in its third year of operation with secondary permanent exclusions reducing.</a:t>
            </a:r>
          </a:p>
          <a:p>
            <a:pPr marL="457200" indent="-457200">
              <a:buFont typeface="Arial" panose="020B0604020202020204" pitchFamily="34" charset="0"/>
              <a:buChar char="•"/>
            </a:pPr>
            <a:r>
              <a:rPr lang="en-US" altLang="en-US" dirty="0" smtClean="0"/>
              <a:t>10 secondary schools now participate, </a:t>
            </a:r>
            <a:r>
              <a:rPr lang="en-GB" dirty="0"/>
              <a:t>reducing permanent exclusions by 18 from </a:t>
            </a:r>
            <a:r>
              <a:rPr lang="en-GB" dirty="0" smtClean="0"/>
              <a:t>17/18 </a:t>
            </a:r>
            <a:r>
              <a:rPr lang="en-GB" dirty="0"/>
              <a:t>and 11 from </a:t>
            </a:r>
            <a:r>
              <a:rPr lang="en-GB" dirty="0" smtClean="0"/>
              <a:t>16/17</a:t>
            </a:r>
            <a:r>
              <a:rPr lang="en-US" altLang="en-US" dirty="0" smtClean="0"/>
              <a:t>.</a:t>
            </a:r>
          </a:p>
          <a:p>
            <a:pPr marL="457200" indent="-457200">
              <a:buFont typeface="Arial" panose="020B0604020202020204" pitchFamily="34" charset="0"/>
              <a:buChar char="•"/>
            </a:pPr>
            <a:r>
              <a:rPr lang="en-US" altLang="en-US" dirty="0" smtClean="0"/>
              <a:t>Creation of internal alternative provision and support systems.</a:t>
            </a:r>
          </a:p>
          <a:p>
            <a:pPr marL="457200" indent="-457200">
              <a:buFont typeface="Arial" panose="020B0604020202020204" pitchFamily="34" charset="0"/>
              <a:buChar char="•"/>
            </a:pPr>
            <a:endParaRPr lang="en-US" altLang="en-US" dirty="0"/>
          </a:p>
          <a:p>
            <a:pPr marL="457200" indent="-457200">
              <a:buFont typeface="Arial" panose="020B0604020202020204" pitchFamily="34" charset="0"/>
              <a:buChar char="•"/>
            </a:pPr>
            <a:endParaRPr lang="en-US" altLang="en-US" dirty="0"/>
          </a:p>
        </p:txBody>
      </p:sp>
    </p:spTree>
    <p:extLst>
      <p:ext uri="{BB962C8B-B14F-4D97-AF65-F5344CB8AC3E}">
        <p14:creationId xmlns:p14="http://schemas.microsoft.com/office/powerpoint/2010/main" val="22840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Effect transition="in" filter="fade">
                                      <p:cBhvr>
                                        <p:cTn id="11" dur="500"/>
                                        <p:tgtEl>
                                          <p:spTgt spid="409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fade">
                                      <p:cBhvr>
                                        <p:cTn id="15"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Fair Access</a:t>
            </a:r>
            <a:endParaRPr lang="en-US" altLang="en-US" dirty="0"/>
          </a:p>
        </p:txBody>
      </p:sp>
      <p:sp>
        <p:nvSpPr>
          <p:cNvPr id="4099" name="Rectangle 3"/>
          <p:cNvSpPr>
            <a:spLocks noGrp="1" noChangeArrowheads="1"/>
          </p:cNvSpPr>
          <p:nvPr>
            <p:ph type="body" idx="1"/>
          </p:nvPr>
        </p:nvSpPr>
        <p:spPr>
          <a:xfrm>
            <a:off x="685800" y="1981200"/>
            <a:ext cx="7848600" cy="3810000"/>
          </a:xfrm>
        </p:spPr>
        <p:txBody>
          <a:bodyPr/>
          <a:lstStyle/>
          <a:p>
            <a:pPr marL="457200" indent="-457200">
              <a:buFont typeface="Arial" panose="020B0604020202020204" pitchFamily="34" charset="0"/>
              <a:buChar char="•"/>
            </a:pPr>
            <a:r>
              <a:rPr lang="en-US" altLang="en-US" dirty="0" smtClean="0"/>
              <a:t>Fair access has adapted and developed over the </a:t>
            </a:r>
            <a:r>
              <a:rPr lang="en-US" altLang="en-US" dirty="0"/>
              <a:t>years. Updated protocol being consulted.</a:t>
            </a:r>
          </a:p>
          <a:p>
            <a:pPr marL="457200" indent="-457200">
              <a:buFont typeface="Arial" panose="020B0604020202020204" pitchFamily="34" charset="0"/>
              <a:buChar char="•"/>
            </a:pPr>
            <a:r>
              <a:rPr lang="en-US" altLang="en-US" dirty="0" smtClean="0"/>
              <a:t>Operates across all schools in primary and secondary schools to ensure equitability.</a:t>
            </a:r>
          </a:p>
          <a:p>
            <a:pPr marL="457200" indent="-457200">
              <a:buFont typeface="Arial" panose="020B0604020202020204" pitchFamily="34" charset="0"/>
              <a:buChar char="•"/>
            </a:pPr>
            <a:r>
              <a:rPr lang="en-US" altLang="en-US" dirty="0" smtClean="0"/>
              <a:t>Funding secured for transition and reintegration.</a:t>
            </a:r>
          </a:p>
          <a:p>
            <a:pPr marL="457200" indent="-457200">
              <a:buFont typeface="Arial" panose="020B0604020202020204" pitchFamily="34" charset="0"/>
              <a:buChar char="•"/>
            </a:pPr>
            <a:r>
              <a:rPr lang="en-US" altLang="en-US" dirty="0" smtClean="0"/>
              <a:t>Helps to reduce permanent exclusions.</a:t>
            </a:r>
            <a:endParaRPr lang="en-US" altLang="en-US" dirty="0"/>
          </a:p>
          <a:p>
            <a:pPr marL="457200" indent="-457200">
              <a:buFont typeface="Arial" panose="020B0604020202020204" pitchFamily="34" charset="0"/>
              <a:buChar char="•"/>
            </a:pPr>
            <a:endParaRPr lang="en-US" altLang="en-US" dirty="0"/>
          </a:p>
        </p:txBody>
      </p:sp>
    </p:spTree>
    <p:extLst>
      <p:ext uri="{BB962C8B-B14F-4D97-AF65-F5344CB8AC3E}">
        <p14:creationId xmlns:p14="http://schemas.microsoft.com/office/powerpoint/2010/main" val="286182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Effect transition="in" filter="fade">
                                      <p:cBhvr>
                                        <p:cTn id="11" dur="500"/>
                                        <p:tgtEl>
                                          <p:spTgt spid="409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fade">
                                      <p:cBhvr>
                                        <p:cTn id="15" dur="500"/>
                                        <p:tgtEl>
                                          <p:spTgt spid="4099">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fade">
                                      <p:cBhvr>
                                        <p:cTn id="19"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1070</Words>
  <Application>Microsoft Office PowerPoint</Application>
  <PresentationFormat>On-screen Show (4:3)</PresentationFormat>
  <Paragraphs>138</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vt:lpstr>
      <vt:lpstr>Wingdings</vt:lpstr>
      <vt:lpstr>Blank Presentation</vt:lpstr>
      <vt:lpstr>Exclusion and Inclusion </vt:lpstr>
      <vt:lpstr>Exclusions over time</vt:lpstr>
      <vt:lpstr>Permanent Exclusion Data</vt:lpstr>
      <vt:lpstr>The cost of permanent exclusion</vt:lpstr>
      <vt:lpstr>National Context</vt:lpstr>
      <vt:lpstr>Reasons for Increase</vt:lpstr>
      <vt:lpstr>Scale and Perspective</vt:lpstr>
      <vt:lpstr>Inclusion Model</vt:lpstr>
      <vt:lpstr>Fair Access</vt:lpstr>
      <vt:lpstr>Graduated Response</vt:lpstr>
      <vt:lpstr>Routes to Inclusion</vt:lpstr>
      <vt:lpstr>Routes to Inclusion</vt:lpstr>
      <vt:lpstr>Conclusion</vt:lpstr>
      <vt:lpstr>PowerPoint Presentation</vt:lpstr>
    </vt:vector>
  </TitlesOfParts>
  <Company>Purple Circle Design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Fisk</dc:creator>
  <cp:lastModifiedBy>Michael Wilsher</cp:lastModifiedBy>
  <cp:revision>49</cp:revision>
  <dcterms:created xsi:type="dcterms:W3CDTF">2006-08-15T09:19:40Z</dcterms:created>
  <dcterms:modified xsi:type="dcterms:W3CDTF">2018-10-10T13:36:32Z</dcterms:modified>
</cp:coreProperties>
</file>