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20"/>
  </p:notesMasterIdLst>
  <p:handoutMasterIdLst>
    <p:handoutMasterId r:id="rId21"/>
  </p:handoutMasterIdLst>
  <p:sldIdLst>
    <p:sldId id="333" r:id="rId6"/>
    <p:sldId id="384" r:id="rId7"/>
    <p:sldId id="386" r:id="rId8"/>
    <p:sldId id="387" r:id="rId9"/>
    <p:sldId id="388" r:id="rId10"/>
    <p:sldId id="389" r:id="rId11"/>
    <p:sldId id="390" r:id="rId12"/>
    <p:sldId id="392" r:id="rId13"/>
    <p:sldId id="394" r:id="rId14"/>
    <p:sldId id="393" r:id="rId15"/>
    <p:sldId id="396" r:id="rId16"/>
    <p:sldId id="397" r:id="rId17"/>
    <p:sldId id="398" r:id="rId18"/>
    <p:sldId id="385" r:id="rId19"/>
  </p:sldIdLst>
  <p:sldSz cx="9144000" cy="6858000" type="screen4x3"/>
  <p:notesSz cx="6797675" cy="9872663"/>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B271FC1-A339-CF4B-A966-D525F5837C98}">
          <p14:sldIdLst>
            <p14:sldId id="333"/>
            <p14:sldId id="384"/>
            <p14:sldId id="386"/>
            <p14:sldId id="387"/>
            <p14:sldId id="388"/>
            <p14:sldId id="389"/>
            <p14:sldId id="390"/>
            <p14:sldId id="392"/>
            <p14:sldId id="394"/>
            <p14:sldId id="393"/>
            <p14:sldId id="396"/>
            <p14:sldId id="397"/>
            <p14:sldId id="398"/>
            <p14:sldId id="385"/>
          </p14:sldIdLst>
        </p14:section>
      </p14:sectionLst>
    </p:ext>
    <p:ext uri="{EFAFB233-063F-42B5-8137-9DF3F51BA10A}">
      <p15:sldGuideLst xmlns:p15="http://schemas.microsoft.com/office/powerpoint/2012/main">
        <p15:guide id="1" orient="horz" pos="2160">
          <p15:clr>
            <a:srgbClr val="A4A3A4"/>
          </p15:clr>
        </p15:guide>
        <p15:guide id="2" pos="284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eilly" initials="JR" lastIdx="5" clrIdx="0">
    <p:extLst>
      <p:ext uri="{19B8F6BF-5375-455C-9EA6-DF929625EA0E}">
        <p15:presenceInfo xmlns:p15="http://schemas.microsoft.com/office/powerpoint/2012/main" userId="S-1-5-21-2495014712-2504130871-2145309849-2730" providerId="AD"/>
      </p:ext>
    </p:extLst>
  </p:cmAuthor>
  <p:cmAuthor id="2" name="Caroline Styles" initials="CS" lastIdx="0" clrIdx="1">
    <p:extLst>
      <p:ext uri="{19B8F6BF-5375-455C-9EA6-DF929625EA0E}">
        <p15:presenceInfo xmlns:p15="http://schemas.microsoft.com/office/powerpoint/2012/main" userId="S-1-5-21-2495014712-2504130871-2145309849-4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671"/>
    <a:srgbClr val="95CFF2"/>
    <a:srgbClr val="1783BC"/>
    <a:srgbClr val="011D3B"/>
    <a:srgbClr val="916BAF"/>
    <a:srgbClr val="013286"/>
    <a:srgbClr val="FFD441"/>
    <a:srgbClr val="008EC0"/>
    <a:srgbClr val="2D252C"/>
    <a:srgbClr val="303D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72195" autoAdjust="0"/>
  </p:normalViewPr>
  <p:slideViewPr>
    <p:cSldViewPr snapToGrid="0" snapToObjects="1" showGuides="1">
      <p:cViewPr varScale="1">
        <p:scale>
          <a:sx n="79" d="100"/>
          <a:sy n="79" d="100"/>
        </p:scale>
        <p:origin x="1422" y="90"/>
      </p:cViewPr>
      <p:guideLst>
        <p:guide orient="horz" pos="2160"/>
        <p:guide pos="284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F6CDE75-7F82-44FF-B7C0-BED4378E97BF}" type="datetimeFigureOut">
              <a:rPr lang="en-GB" smtClean="0"/>
              <a:t>08/10/2018</a:t>
            </a:fld>
            <a:endParaRPr lang="en-GB" dirty="0"/>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77EAFBE5-0180-4F8A-9EB1-F7EE2D5098BF}" type="slidenum">
              <a:rPr lang="en-GB" smtClean="0"/>
              <a:t>‹#›</a:t>
            </a:fld>
            <a:endParaRPr lang="en-GB" dirty="0"/>
          </a:p>
        </p:txBody>
      </p:sp>
    </p:spTree>
    <p:extLst>
      <p:ext uri="{BB962C8B-B14F-4D97-AF65-F5344CB8AC3E}">
        <p14:creationId xmlns:p14="http://schemas.microsoft.com/office/powerpoint/2010/main" val="176610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0D807B-990D-43E3-A427-664620E77C17}" type="datetimeFigureOut">
              <a:rPr lang="en-GB" smtClean="0"/>
              <a:t>08/10/2018</a:t>
            </a:fld>
            <a:endParaRPr lang="en-GB" dirty="0"/>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2E40B5E0-4FBE-4A49-995E-DFCF52B47B49}" type="slidenum">
              <a:rPr lang="en-GB" smtClean="0"/>
              <a:t>‹#›</a:t>
            </a:fld>
            <a:endParaRPr lang="en-GB" dirty="0"/>
          </a:p>
        </p:txBody>
      </p:sp>
    </p:spTree>
    <p:extLst>
      <p:ext uri="{BB962C8B-B14F-4D97-AF65-F5344CB8AC3E}">
        <p14:creationId xmlns:p14="http://schemas.microsoft.com/office/powerpoint/2010/main" val="118045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statistics/understanding-the-educational-background-of-young-offenders-full-repo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es.afa3as.org.uk/YJBubble/Doing-Justice-to-SLCN_2015.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sentencetrouble.info/" TargetMode="External"/><Relationship Id="rId4" Type="http://schemas.openxmlformats.org/officeDocument/2006/relationships/hyperlink" Target="http://www.childrenscommissioner.gov.uk/publications/nobody-made-connection-prevalence-neurodisability-young-people-who-offen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assetplus-speech-language-communication-and-neuro-disability-screening-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es.afa3as.org.uk/YJBubble/North_Yorkshir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arnardos.org.uk/not_present_and_not_correct.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v.uk/government/uploads/system/uploads/attachment_data/file/577542/understanding-educational-background-of-young-offenders-full-report.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es.afa3as.org.uk/YJBubble/LEEDS_EPs.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res.afa3as.org.uk/YJBubble/Darlington.pdf" TargetMode="External"/><Relationship Id="rId5" Type="http://schemas.openxmlformats.org/officeDocument/2006/relationships/hyperlink" Target="http://res.afa3as.org.uk/YJBubble/NHS_England.pdf" TargetMode="External"/><Relationship Id="rId4" Type="http://schemas.openxmlformats.org/officeDocument/2006/relationships/hyperlink" Target="http://res.afa3as.org.uk/YJBubble/SE7_Protocol_LAC.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a:t>
            </a:fld>
            <a:endParaRPr lang="en-GB" dirty="0"/>
          </a:p>
        </p:txBody>
      </p:sp>
    </p:spTree>
    <p:extLst>
      <p:ext uri="{BB962C8B-B14F-4D97-AF65-F5344CB8AC3E}">
        <p14:creationId xmlns:p14="http://schemas.microsoft.com/office/powerpoint/2010/main" val="331561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challenges that need to be addressed are clear:</a:t>
            </a:r>
            <a:endParaRPr lang="en-GB" sz="1200" kern="1200" dirty="0">
              <a:solidFill>
                <a:schemeClr val="tx1"/>
              </a:solidFill>
              <a:effectLst/>
              <a:latin typeface="+mn-lt"/>
              <a:ea typeface="+mn-ea"/>
              <a:cs typeface="+mn-cs"/>
            </a:endParaRPr>
          </a:p>
          <a:p>
            <a:endParaRPr lang="en-GB" dirty="0"/>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“Screening out” rather than “screening in” </a:t>
            </a:r>
            <a:r>
              <a:rPr lang="en-GB" b="0" dirty="0">
                <a:latin typeface="Calibri" panose="020F0502020204030204" pitchFamily="34" charset="0"/>
                <a:ea typeface="Times New Roman" panose="02020603050405020304" pitchFamily="18" charset="0"/>
                <a:cs typeface="Arial" panose="020B0604020202020204" pitchFamily="34" charset="0"/>
              </a:rPr>
              <a:t>An important mindset… and perhaps a pointer to the skills required of the person doing the screening and assessment</a:t>
            </a:r>
            <a:endParaRPr lang="en-GB" b="1" dirty="0">
              <a:latin typeface="Calibri" panose="020F0502020204030204" pitchFamily="34" charset="0"/>
              <a:ea typeface="Times New Roman" panose="02020603050405020304" pitchFamily="18" charset="0"/>
              <a:cs typeface="Arial" panose="020B0604020202020204" pitchFamily="34" charset="0"/>
            </a:endParaRPr>
          </a:p>
          <a:p>
            <a:pPr marL="285750" marR="690880" indent="-285750" algn="just">
              <a:lnSpc>
                <a:spcPct val="110000"/>
              </a:lnSpc>
              <a:spcAft>
                <a:spcPts val="600"/>
              </a:spcAft>
              <a:buFont typeface="Arial" panose="020B0604020202020204" pitchFamily="34" charset="0"/>
              <a:buChar char="•"/>
            </a:pPr>
            <a:r>
              <a:rPr lang="en-US" b="1" dirty="0"/>
              <a:t>Holistic support plans </a:t>
            </a:r>
            <a:r>
              <a:rPr lang="en-US" dirty="0"/>
              <a:t>have scope to take into account complex needs, leading to more effective joined-up provision that secures better outcomes. </a:t>
            </a:r>
          </a:p>
          <a:p>
            <a:pPr marL="285750" marR="690880" indent="-285750" algn="just">
              <a:lnSpc>
                <a:spcPct val="110000"/>
              </a:lnSpc>
              <a:spcAft>
                <a:spcPts val="600"/>
              </a:spcAft>
              <a:buFont typeface="Arial" panose="020B0604020202020204" pitchFamily="34" charset="0"/>
              <a:buChar char="•"/>
            </a:pPr>
            <a:r>
              <a:rPr lang="en-US" b="1" dirty="0"/>
              <a:t>Addressing Speech Language and Communication Needs is an absolute priority </a:t>
            </a:r>
            <a:r>
              <a:rPr lang="en-US" dirty="0"/>
              <a:t>(the “window” of opportunity to secure better outcomes and life chances)</a:t>
            </a:r>
            <a:endParaRPr lang="en-US" b="1" dirty="0"/>
          </a:p>
          <a:p>
            <a:pPr marL="285750" marR="690880" indent="-285750" algn="just">
              <a:lnSpc>
                <a:spcPct val="110000"/>
              </a:lnSpc>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Arial" panose="020B0604020202020204" pitchFamily="34" charset="0"/>
              </a:rPr>
              <a:t>Strong links and information sharing with secure estate </a:t>
            </a:r>
            <a:r>
              <a:rPr lang="en-US" b="0" dirty="0">
                <a:latin typeface="Calibri" panose="020F0502020204030204" pitchFamily="34" charset="0"/>
                <a:ea typeface="Times New Roman" panose="02020603050405020304" pitchFamily="18" charset="0"/>
                <a:cs typeface="Arial" panose="020B0604020202020204" pitchFamily="34" charset="0"/>
              </a:rPr>
              <a:t>Throughout sentence planning, monitoring and resettlement</a:t>
            </a:r>
            <a:endParaRPr lang="en-GB" b="1" dirty="0">
              <a:latin typeface="Calibri" panose="020F0502020204030204" pitchFamily="34" charset="0"/>
              <a:ea typeface="Times New Roman" panose="02020603050405020304" pitchFamily="18" charset="0"/>
              <a:cs typeface="Arial" panose="020B0604020202020204" pitchFamily="34" charset="0"/>
            </a:endParaRP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YOS access to specialist provision for assessment (co-location) and support </a:t>
            </a:r>
            <a:r>
              <a:rPr lang="en-GB" dirty="0">
                <a:latin typeface="Calibri" panose="020F0502020204030204" pitchFamily="34" charset="0"/>
                <a:ea typeface="Times New Roman" panose="02020603050405020304" pitchFamily="18" charset="0"/>
                <a:cs typeface="Arial" panose="020B0604020202020204" pitchFamily="34" charset="0"/>
              </a:rPr>
              <a:t>(CAMHs, </a:t>
            </a:r>
            <a:r>
              <a:rPr lang="en-GB" dirty="0" err="1">
                <a:latin typeface="Calibri" panose="020F0502020204030204" pitchFamily="34" charset="0"/>
                <a:ea typeface="Times New Roman" panose="02020603050405020304" pitchFamily="18" charset="0"/>
                <a:cs typeface="Arial" panose="020B0604020202020204" pitchFamily="34" charset="0"/>
              </a:rPr>
              <a:t>SaLT</a:t>
            </a:r>
            <a:r>
              <a:rPr lang="en-GB" dirty="0">
                <a:latin typeface="Calibri" panose="020F0502020204030204" pitchFamily="34" charset="0"/>
                <a:ea typeface="Times New Roman" panose="02020603050405020304" pitchFamily="18" charset="0"/>
                <a:cs typeface="Arial" panose="020B0604020202020204" pitchFamily="34" charset="0"/>
              </a:rPr>
              <a:t>, High Needs funding- a co-located service supports a team-around-the-child approach, and the development of specialist skills)</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Strategic “visibility” young offenders </a:t>
            </a:r>
            <a:r>
              <a:rPr lang="en-GB" dirty="0">
                <a:latin typeface="Calibri" panose="020F0502020204030204" pitchFamily="34" charset="0"/>
                <a:ea typeface="Times New Roman" panose="02020603050405020304" pitchFamily="18" charset="0"/>
                <a:cs typeface="Arial" panose="020B0604020202020204" pitchFamily="34" charset="0"/>
              </a:rPr>
              <a:t>(</a:t>
            </a:r>
            <a:r>
              <a:rPr lang="en-GB" i="1" dirty="0">
                <a:latin typeface="Calibri" panose="020F0502020204030204" pitchFamily="34" charset="0"/>
                <a:ea typeface="Times New Roman" panose="02020603050405020304" pitchFamily="18" charset="0"/>
                <a:cs typeface="Arial" panose="020B0604020202020204" pitchFamily="34" charset="0"/>
              </a:rPr>
              <a:t>Surely CYP in the Youth Justice System with complex needs are amongst the most vulnerable and “at risk” within a local authority! Area. </a:t>
            </a:r>
            <a:r>
              <a:rPr lang="en-GB" dirty="0">
                <a:latin typeface="Calibri" panose="020F0502020204030204" pitchFamily="34" charset="0"/>
                <a:ea typeface="Times New Roman" panose="02020603050405020304" pitchFamily="18" charset="0"/>
                <a:cs typeface="Arial" panose="020B0604020202020204" pitchFamily="34" charset="0"/>
              </a:rPr>
              <a:t>Safeguarding Panels (CYPs in YJS with SEN a standing item on the agenda), Clinical Commissioning Groups (so that </a:t>
            </a:r>
            <a:r>
              <a:rPr lang="en-GB" dirty="0" err="1">
                <a:latin typeface="Calibri" panose="020F0502020204030204" pitchFamily="34" charset="0"/>
                <a:ea typeface="Times New Roman" panose="02020603050405020304" pitchFamily="18" charset="0"/>
                <a:cs typeface="Arial" panose="020B0604020202020204" pitchFamily="34" charset="0"/>
              </a:rPr>
              <a:t>SaLT</a:t>
            </a:r>
            <a:r>
              <a:rPr lang="en-GB" dirty="0">
                <a:latin typeface="Calibri" panose="020F0502020204030204" pitchFamily="34" charset="0"/>
                <a:ea typeface="Times New Roman" panose="02020603050405020304" pitchFamily="18" charset="0"/>
                <a:cs typeface="Arial" panose="020B0604020202020204" pitchFamily="34" charset="0"/>
              </a:rPr>
              <a:t> provision is secured)… </a:t>
            </a:r>
            <a:r>
              <a:rPr lang="en-GB" i="1" dirty="0">
                <a:latin typeface="Calibri" panose="020F0502020204030204" pitchFamily="34" charset="0"/>
                <a:ea typeface="Times New Roman" panose="02020603050405020304" pitchFamily="18" charset="0"/>
                <a:cs typeface="Arial" panose="020B0604020202020204" pitchFamily="34" charset="0"/>
              </a:rPr>
              <a:t>Increasing the strategic visibility worked for Looked After Children!</a:t>
            </a:r>
            <a:r>
              <a:rPr lang="en-GB" dirty="0">
                <a:latin typeface="Calibri" panose="020F0502020204030204" pitchFamily="34" charset="0"/>
                <a:ea typeface="Times New Roman" panose="02020603050405020304" pitchFamily="18" charset="0"/>
                <a:cs typeface="Arial" panose="020B0604020202020204" pitchFamily="34" charset="0"/>
              </a:rPr>
              <a:t>)</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Linking YOS to Early Intervention, Troubled Families, Looked After Children and other preventative proactive local initiatives (including third sector)</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Forensically analyse local “pathways to criminalisation” </a:t>
            </a:r>
            <a:r>
              <a:rPr lang="en-GB" dirty="0">
                <a:latin typeface="Calibri" panose="020F0502020204030204" pitchFamily="34" charset="0"/>
                <a:ea typeface="Times New Roman" panose="02020603050405020304" pitchFamily="18" charset="0"/>
                <a:cs typeface="Arial" panose="020B0604020202020204" pitchFamily="34" charset="0"/>
              </a:rPr>
              <a:t>(postcode patterns and demographics, PEX, persistent absence, alternative provision, home education patterns and reasons)</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10</a:t>
            </a:fld>
            <a:endParaRPr lang="en-GB" dirty="0"/>
          </a:p>
        </p:txBody>
      </p:sp>
    </p:spTree>
    <p:extLst>
      <p:ext uri="{BB962C8B-B14F-4D97-AF65-F5344CB8AC3E}">
        <p14:creationId xmlns:p14="http://schemas.microsoft.com/office/powerpoint/2010/main" val="199024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11</a:t>
            </a:fld>
            <a:endParaRPr lang="en-GB" dirty="0"/>
          </a:p>
        </p:txBody>
      </p:sp>
    </p:spTree>
    <p:extLst>
      <p:ext uri="{BB962C8B-B14F-4D97-AF65-F5344CB8AC3E}">
        <p14:creationId xmlns:p14="http://schemas.microsoft.com/office/powerpoint/2010/main" val="331824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12</a:t>
            </a:fld>
            <a:endParaRPr lang="en-GB" dirty="0"/>
          </a:p>
        </p:txBody>
      </p:sp>
    </p:spTree>
    <p:extLst>
      <p:ext uri="{BB962C8B-B14F-4D97-AF65-F5344CB8AC3E}">
        <p14:creationId xmlns:p14="http://schemas.microsoft.com/office/powerpoint/2010/main" val="230317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13</a:t>
            </a:fld>
            <a:endParaRPr lang="en-GB" dirty="0"/>
          </a:p>
        </p:txBody>
      </p:sp>
    </p:spTree>
    <p:extLst>
      <p:ext uri="{BB962C8B-B14F-4D97-AF65-F5344CB8AC3E}">
        <p14:creationId xmlns:p14="http://schemas.microsoft.com/office/powerpoint/2010/main" val="416450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14</a:t>
            </a:fld>
            <a:endParaRPr lang="en-GB" dirty="0"/>
          </a:p>
        </p:txBody>
      </p:sp>
    </p:spTree>
    <p:extLst>
      <p:ext uri="{BB962C8B-B14F-4D97-AF65-F5344CB8AC3E}">
        <p14:creationId xmlns:p14="http://schemas.microsoft.com/office/powerpoint/2010/main" val="331575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Youth Justice SEND Project brings together Achievement for All (AFA), the Association of Youth Offending Team Managers (AYM) and Manchester Metropolitan University (MMU) to support professionals to bring about a culture and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change around effective SEND joint working. It is funded by the Department for Education (co-managed with YJB and </a:t>
            </a:r>
            <a:r>
              <a:rPr lang="en-US" sz="1200" kern="1200" dirty="0" err="1">
                <a:solidFill>
                  <a:schemeClr val="tx1"/>
                </a:solidFill>
                <a:effectLst/>
                <a:latin typeface="+mn-lt"/>
                <a:ea typeface="+mn-ea"/>
                <a:cs typeface="+mn-cs"/>
              </a:rPr>
              <a:t>MoJ</a:t>
            </a:r>
            <a:r>
              <a:rPr lang="en-US" sz="1200" kern="1200" dirty="0">
                <a:solidFill>
                  <a:schemeClr val="tx1"/>
                </a:solidFill>
                <a:effectLst/>
                <a:latin typeface="+mn-lt"/>
                <a:ea typeface="+mn-ea"/>
                <a:cs typeface="+mn-cs"/>
              </a:rPr>
              <a:t>) and builds on the pioneering work of both the Council for Disabled Children and Sheffield Futures.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a:t>
            </a:r>
            <a:r>
              <a:rPr lang="en-US" sz="1200" kern="1200" dirty="0" err="1">
                <a:solidFill>
                  <a:schemeClr val="tx1"/>
                </a:solidFill>
                <a:effectLst/>
                <a:latin typeface="+mn-lt"/>
                <a:ea typeface="+mn-ea"/>
                <a:cs typeface="+mn-cs"/>
              </a:rPr>
              <a:t>endeavours</a:t>
            </a:r>
            <a:r>
              <a:rPr lang="en-US" sz="1200" kern="1200" dirty="0">
                <a:solidFill>
                  <a:schemeClr val="tx1"/>
                </a:solidFill>
                <a:effectLst/>
                <a:latin typeface="+mn-lt"/>
                <a:ea typeface="+mn-ea"/>
                <a:cs typeface="+mn-cs"/>
              </a:rPr>
              <a:t> to continue driving and embedding a culture-change around effective SEND joint working, transforming outcomes for young people with SEND who offend (or who are at risk of dong so).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Strands of work include: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Build local networks</a:t>
            </a:r>
            <a:r>
              <a:rPr lang="en-US" sz="1200" kern="1200" dirty="0">
                <a:solidFill>
                  <a:schemeClr val="tx1"/>
                </a:solidFill>
                <a:effectLst/>
                <a:latin typeface="+mn-lt"/>
                <a:ea typeface="+mn-ea"/>
                <a:cs typeface="+mn-cs"/>
              </a:rPr>
              <a:t> and share good practice: Creating effective, active and sustainable local networks of professionals and sector champions (including representatives of local authorities, Youth Offending Teams, health, social care, education providers and the secure estate) that are able to develop and implement practice that improves outcomes for these young people.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Continuing to </a:t>
            </a:r>
            <a:r>
              <a:rPr lang="en-US" sz="1200" b="1" kern="1200" dirty="0">
                <a:solidFill>
                  <a:schemeClr val="tx1"/>
                </a:solidFill>
                <a:effectLst/>
                <a:latin typeface="+mn-lt"/>
                <a:ea typeface="+mn-ea"/>
                <a:cs typeface="+mn-cs"/>
              </a:rPr>
              <a:t>build knowledge and understanding of the SEND reforms</a:t>
            </a:r>
            <a:r>
              <a:rPr lang="en-US" sz="1200" kern="1200" dirty="0">
                <a:solidFill>
                  <a:schemeClr val="tx1"/>
                </a:solidFill>
                <a:effectLst/>
                <a:latin typeface="+mn-lt"/>
                <a:ea typeface="+mn-ea"/>
                <a:cs typeface="+mn-cs"/>
              </a:rPr>
              <a:t> (building on last year’s work led by CDC and Sheffield Futures), particularly around how the reforms impact on current practice within the Youth Justice System through research and through the networks established through this project (sharing evidence based effective practice and innovation). Engage busy professionals with ideas that help meet their needs, including include new cross-cutting training.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Monitoring outcomes and improving the system</a:t>
            </a:r>
            <a:r>
              <a:rPr lang="en-US" sz="1200" kern="1200" dirty="0">
                <a:solidFill>
                  <a:schemeClr val="tx1"/>
                </a:solidFill>
                <a:effectLst/>
                <a:latin typeface="+mn-lt"/>
                <a:ea typeface="+mn-ea"/>
                <a:cs typeface="+mn-cs"/>
              </a:rPr>
              <a:t>: Help the sector monitor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local authority SEN and disability support and outcomes of children and young people pre-, during and post-custody and address identified weaknesses and gaps (using evidence and data to best effect).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  </a:t>
            </a:r>
            <a:r>
              <a:rPr lang="en-US" sz="1200" b="1" kern="1200" dirty="0">
                <a:solidFill>
                  <a:schemeClr val="tx1"/>
                </a:solidFill>
                <a:effectLst/>
                <a:latin typeface="+mn-lt"/>
                <a:ea typeface="+mn-ea"/>
                <a:cs typeface="+mn-cs"/>
              </a:rPr>
              <a:t>Working with young offenders and their parents</a:t>
            </a:r>
            <a:r>
              <a:rPr lang="en-US" sz="1200" kern="1200" dirty="0">
                <a:solidFill>
                  <a:schemeClr val="tx1"/>
                </a:solidFill>
                <a:effectLst/>
                <a:latin typeface="+mn-lt"/>
                <a:ea typeface="+mn-ea"/>
                <a:cs typeface="+mn-cs"/>
              </a:rPr>
              <a:t>: Building a good understanding of the challenges that children and young people with special educational needs and disabilities and their parents, have prior to, during and post custody.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2</a:t>
            </a:fld>
            <a:endParaRPr lang="en-GB" dirty="0"/>
          </a:p>
        </p:txBody>
      </p:sp>
    </p:spTree>
    <p:extLst>
      <p:ext uri="{BB962C8B-B14F-4D97-AF65-F5344CB8AC3E}">
        <p14:creationId xmlns:p14="http://schemas.microsoft.com/office/powerpoint/2010/main" val="28643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15 December 2017 a joint report between the Ministry of Justice (MOJ) and the Department for Education (</a:t>
            </a:r>
            <a:r>
              <a:rPr lang="en-US" sz="1200" kern="1200" dirty="0" err="1">
                <a:solidFill>
                  <a:schemeClr val="tx1"/>
                </a:solidFill>
                <a:effectLst/>
                <a:latin typeface="+mn-lt"/>
                <a:ea typeface="+mn-ea"/>
                <a:cs typeface="+mn-cs"/>
              </a:rPr>
              <a:t>DfE</a:t>
            </a:r>
            <a:r>
              <a:rPr lang="en-US" sz="1200" kern="1200" dirty="0">
                <a:solidFill>
                  <a:schemeClr val="tx1"/>
                </a:solidFill>
                <a:effectLst/>
                <a:latin typeface="+mn-lt"/>
                <a:ea typeface="+mn-ea"/>
                <a:cs typeface="+mn-cs"/>
              </a:rPr>
              <a:t>) was published that presented findings from a major data sharing project between the 2 departments. The focus of initial analysis from this data share was on understanding the educational background, attainment outcomes, characteristics and needs of young people aged 10 to 17 years who were sentenced in 2014 in England and Wales. </a:t>
            </a:r>
            <a:r>
              <a:rPr lang="en-US" sz="1200" b="1" kern="1200" dirty="0">
                <a:solidFill>
                  <a:schemeClr val="tx1"/>
                </a:solidFill>
                <a:effectLst/>
                <a:latin typeface="+mn-lt"/>
                <a:ea typeface="+mn-ea"/>
                <a:cs typeface="+mn-cs"/>
              </a:rPr>
              <a:t>This is the first time such an exercise has been conducted.</a:t>
            </a:r>
          </a:p>
          <a:p>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3"/>
              </a:rPr>
              <a:t>https://www.gov.uk/government/statistics/understanding-the-educational-background-of-young-offenders-full-report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a:t>
            </a:fld>
            <a:endParaRPr lang="en-GB" dirty="0"/>
          </a:p>
        </p:txBody>
      </p:sp>
    </p:spTree>
    <p:extLst>
      <p:ext uri="{BB962C8B-B14F-4D97-AF65-F5344CB8AC3E}">
        <p14:creationId xmlns:p14="http://schemas.microsoft.com/office/powerpoint/2010/main" val="424231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headline statistics confirmed a well-known and well-rehearsed thesis: that the prevalence of SEN in the youth justice system is considerably higher than the proportions within the whole school population.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‘Chart 1.3’ below (taken from the report) illustrates this clearly: </a:t>
            </a:r>
            <a:r>
              <a:rPr lang="en-US" sz="1200" b="1" kern="1200" dirty="0">
                <a:solidFill>
                  <a:schemeClr val="tx1"/>
                </a:solidFill>
                <a:effectLst/>
                <a:latin typeface="+mn-lt"/>
                <a:ea typeface="+mn-ea"/>
                <a:cs typeface="+mn-cs"/>
              </a:rPr>
              <a:t>45%</a:t>
            </a:r>
            <a:r>
              <a:rPr lang="en-US" sz="1200" kern="1200" dirty="0">
                <a:solidFill>
                  <a:schemeClr val="tx1"/>
                </a:solidFill>
                <a:effectLst/>
                <a:latin typeface="+mn-lt"/>
                <a:ea typeface="+mn-ea"/>
                <a:cs typeface="+mn-cs"/>
              </a:rPr>
              <a:t> of those sentenced to less than 12 months in custody were recorded as having Special Educational Needs (SEN) without a statement (compared to </a:t>
            </a:r>
            <a:r>
              <a:rPr lang="en-US" sz="1200" b="1" kern="12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in state-funded schools in the matching year) and </a:t>
            </a:r>
            <a:r>
              <a:rPr lang="en-US" sz="1200" b="1" kern="12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were recorded as having SEN with a statement (compared to </a:t>
            </a:r>
            <a:r>
              <a:rPr lang="en-US" sz="1200" b="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 the same matched year).</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46% of those sentenced to YROs (Youth Referral Orders) were recorded as having SEN without a statement. The equivalent figures for referral orders was 42% and for cautions was 38%.</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these matched data figures are summed and applied across the youth justice system,</a:t>
            </a:r>
            <a:r>
              <a:rPr lang="en-US" sz="1200" b="1" kern="1200" dirty="0">
                <a:solidFill>
                  <a:schemeClr val="tx1"/>
                </a:solidFill>
                <a:effectLst/>
                <a:latin typeface="+mn-lt"/>
                <a:ea typeface="+mn-ea"/>
                <a:cs typeface="+mn-cs"/>
              </a:rPr>
              <a:t> they suggest that 60-70% of the youth justice population could have a degree of SEN compared to around 20% of the general youth population.</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report was at pains to state that “</a:t>
            </a:r>
            <a:r>
              <a:rPr lang="en-US" sz="1200" i="1" kern="1200" dirty="0">
                <a:solidFill>
                  <a:schemeClr val="tx1"/>
                </a:solidFill>
                <a:effectLst/>
                <a:latin typeface="+mn-lt"/>
                <a:ea typeface="+mn-ea"/>
                <a:cs typeface="+mn-cs"/>
              </a:rPr>
              <a:t>it is not possible to conclude from the findings that having SEN means the young person will go on to offend. Many young people with SEN do not go on to offend</a:t>
            </a:r>
            <a:r>
              <a:rPr lang="en-US" sz="1200" kern="1200" dirty="0">
                <a:solidFill>
                  <a:schemeClr val="tx1"/>
                </a:solidFill>
                <a:effectLst/>
                <a:latin typeface="+mn-lt"/>
                <a:ea typeface="+mn-ea"/>
                <a:cs typeface="+mn-cs"/>
              </a:rPr>
              <a:t>”: rather, that young people who offend are </a:t>
            </a:r>
            <a:r>
              <a:rPr lang="en-US" sz="1200" i="1" kern="1200" dirty="0">
                <a:solidFill>
                  <a:schemeClr val="tx1"/>
                </a:solidFill>
                <a:effectLst/>
                <a:latin typeface="+mn-lt"/>
                <a:ea typeface="+mn-ea"/>
                <a:cs typeface="+mn-cs"/>
              </a:rPr>
              <a:t>more likely</a:t>
            </a:r>
            <a:r>
              <a:rPr lang="en-US" sz="1200" kern="1200" dirty="0">
                <a:solidFill>
                  <a:schemeClr val="tx1"/>
                </a:solidFill>
                <a:effectLst/>
                <a:latin typeface="+mn-lt"/>
                <a:ea typeface="+mn-ea"/>
                <a:cs typeface="+mn-cs"/>
              </a:rPr>
              <a:t> to have SEN.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a new viewpoint. A number of studies in the past have highlighted the correlation (e.g. Speech and Language, Neurodevelopmental Disorders), and a number of resources have been made available to address specific identified needs (e.g. Sentence Trouble).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is becoming clearer is the nature and extent of the issue. </a:t>
            </a:r>
            <a:r>
              <a:rPr lang="en-US" sz="1200" b="1" kern="1200" dirty="0">
                <a:solidFill>
                  <a:schemeClr val="tx1"/>
                </a:solidFill>
                <a:effectLst/>
                <a:latin typeface="+mn-lt"/>
                <a:ea typeface="+mn-ea"/>
                <a:cs typeface="+mn-cs"/>
              </a:rPr>
              <a:t>It is also probable that the data matching exercise has not uncovered the full extent of the disproportionality</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3"/>
              </a:rPr>
              <a:t>Doing Justice to Speech Language and Communication Needs; Communication Trust  (2015)</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4"/>
              </a:rPr>
              <a:t>Nobody made the connection: the prevalence of </a:t>
            </a:r>
            <a:r>
              <a:rPr lang="en-GB" sz="1200" u="none" strike="noStrike" kern="1200" dirty="0" err="1">
                <a:solidFill>
                  <a:schemeClr val="tx1"/>
                </a:solidFill>
                <a:effectLst/>
                <a:latin typeface="+mn-lt"/>
                <a:ea typeface="+mn-ea"/>
                <a:cs typeface="+mn-cs"/>
                <a:hlinkClick r:id="rId4"/>
              </a:rPr>
              <a:t>neurodisability</a:t>
            </a:r>
            <a:r>
              <a:rPr lang="en-GB" sz="1200" u="none" strike="noStrike" kern="1200" dirty="0">
                <a:solidFill>
                  <a:schemeClr val="tx1"/>
                </a:solidFill>
                <a:effectLst/>
                <a:latin typeface="+mn-lt"/>
                <a:ea typeface="+mn-ea"/>
                <a:cs typeface="+mn-cs"/>
                <a:hlinkClick r:id="rId4"/>
              </a:rPr>
              <a:t> in young people who offend: Children’s Commissioner (2012)</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5"/>
              </a:rPr>
              <a:t>http://www.sentencetrouble.info/</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4</a:t>
            </a:fld>
            <a:endParaRPr lang="en-GB" dirty="0"/>
          </a:p>
        </p:txBody>
      </p:sp>
    </p:spTree>
    <p:extLst>
      <p:ext uri="{BB962C8B-B14F-4D97-AF65-F5344CB8AC3E}">
        <p14:creationId xmlns:p14="http://schemas.microsoft.com/office/powerpoint/2010/main" val="344079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Improvements in screening and assessment</a:t>
            </a:r>
            <a:r>
              <a:rPr lang="en-US" sz="1200" kern="1200" dirty="0">
                <a:solidFill>
                  <a:schemeClr val="tx1"/>
                </a:solidFill>
                <a:effectLst/>
                <a:latin typeface="+mn-lt"/>
                <a:ea typeface="+mn-ea"/>
                <a:cs typeface="+mn-cs"/>
              </a:rPr>
              <a:t> Over the past decade, it is fair to say that professionals working within the youth justice service have become more skilled at the assessment and identification of special education needs. The variety of  tools that are being used, and the experience of those using them, has increased. Professionals who have worked in YOTs since their inception attest that, in the early days, it was rare to find a Speech and Language Therapist in the team. Indeed, the staffing of YOTs has changed to accommodate skilled professionals able to lead on screening and assessment. </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With the recent introduction of Asset Plus, another layer of screening and assessment has been added, in addition to existing tools and processes (e.g. CHAT- Comprehensive Health Assessment Tool).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results from the survey, and from delegate feedback, also suggest that, </a:t>
            </a:r>
            <a:r>
              <a:rPr lang="en-US" sz="1200" b="1" kern="1200" dirty="0">
                <a:solidFill>
                  <a:schemeClr val="tx1"/>
                </a:solidFill>
                <a:effectLst/>
                <a:latin typeface="+mn-lt"/>
                <a:ea typeface="+mn-ea"/>
                <a:cs typeface="+mn-cs"/>
              </a:rPr>
              <a:t>for some young people, their first accurate and comprehensive assessment of their SEN occurred at the point of entering the youth justice system. If this is indeed the case, then the matched data exercise will only pick up those young people whose needs were identified in school.</a:t>
            </a:r>
          </a:p>
          <a:p>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3"/>
              </a:rPr>
              <a:t>https://www.gov.uk/government/publications/assetplus-speech-language-communication-and-neuro-disability-screening-tool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5</a:t>
            </a:fld>
            <a:endParaRPr lang="en-GB" dirty="0"/>
          </a:p>
        </p:txBody>
      </p:sp>
    </p:spTree>
    <p:extLst>
      <p:ext uri="{BB962C8B-B14F-4D97-AF65-F5344CB8AC3E}">
        <p14:creationId xmlns:p14="http://schemas.microsoft.com/office/powerpoint/2010/main" val="144042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North Yorkshire</a:t>
            </a:r>
            <a:r>
              <a:rPr lang="en-US" sz="1200" kern="1200" dirty="0">
                <a:solidFill>
                  <a:schemeClr val="tx1"/>
                </a:solidFill>
                <a:effectLst/>
                <a:latin typeface="+mn-lt"/>
                <a:ea typeface="+mn-ea"/>
                <a:cs typeface="+mn-cs"/>
              </a:rPr>
              <a:t>, they have commissioned in a specialist teacher for 2 years on an invest to save project-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is a 2 year Invest to Save post to try to explore why our most vulnerable young people are struggling to achieve educationally.“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 of the </a:t>
            </a:r>
            <a:r>
              <a:rPr lang="en-US" sz="1200" i="1" kern="1200" dirty="0" err="1">
                <a:solidFill>
                  <a:schemeClr val="tx1"/>
                </a:solidFill>
                <a:effectLst/>
                <a:latin typeface="+mn-lt"/>
                <a:ea typeface="+mn-ea"/>
                <a:cs typeface="+mn-cs"/>
              </a:rPr>
              <a:t>programme</a:t>
            </a:r>
            <a:r>
              <a:rPr lang="en-US" sz="1200" i="1" kern="1200" dirty="0">
                <a:solidFill>
                  <a:schemeClr val="tx1"/>
                </a:solidFill>
                <a:effectLst/>
                <a:latin typeface="+mn-lt"/>
                <a:ea typeface="+mn-ea"/>
                <a:cs typeface="+mn-cs"/>
              </a:rPr>
              <a:t> was a reassessment of a cohort of young people in the youth justice system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Case Study </a:t>
            </a:r>
            <a:r>
              <a:rPr lang="en-GB" sz="1200" u="none" strike="noStrike" kern="1200" dirty="0">
                <a:solidFill>
                  <a:schemeClr val="tx1"/>
                </a:solidFill>
                <a:effectLst/>
                <a:latin typeface="+mn-lt"/>
                <a:ea typeface="+mn-ea"/>
                <a:cs typeface="+mn-cs"/>
                <a:hlinkClick r:id="rId3"/>
              </a:rPr>
              <a:t>http://res.afa3as.org.uk/YJBubble/North_Yorkshire.pdf</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All twenty young people were found to have degrees of SEN, whereas only 50% had identified needs prior to re-screening and re-assessment using a battery of tools.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6</a:t>
            </a:fld>
            <a:endParaRPr lang="en-GB" dirty="0"/>
          </a:p>
        </p:txBody>
      </p:sp>
    </p:spTree>
    <p:extLst>
      <p:ext uri="{BB962C8B-B14F-4D97-AF65-F5344CB8AC3E}">
        <p14:creationId xmlns:p14="http://schemas.microsoft.com/office/powerpoint/2010/main" val="385001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Charities like </a:t>
            </a:r>
            <a:r>
              <a:rPr lang="en-US" sz="1200" kern="1200" dirty="0" err="1">
                <a:solidFill>
                  <a:schemeClr val="tx1"/>
                </a:solidFill>
                <a:effectLst/>
                <a:latin typeface="+mn-lt"/>
                <a:ea typeface="+mn-ea"/>
                <a:cs typeface="+mn-cs"/>
              </a:rPr>
              <a:t>Barnados</a:t>
            </a:r>
            <a:r>
              <a:rPr lang="en-US" sz="1200" kern="1200" dirty="0">
                <a:solidFill>
                  <a:schemeClr val="tx1"/>
                </a:solidFill>
                <a:effectLst/>
                <a:latin typeface="+mn-lt"/>
                <a:ea typeface="+mn-ea"/>
                <a:cs typeface="+mn-cs"/>
              </a:rPr>
              <a:t> have worked hard to illuminate the key issues, stressing the need for early identification and early intervention.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against a backdrop of increasing numbers of permanent exclusions happening nationally, at Key Stage 2 and Key Stage 3, it is a concern that: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protective factors of being in mainstream school are being lost in a process that simply “removes the child” (with some experiencing significant delays before appropriate alternative provision or another mainstream school is found);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Graduated response and early intervention will not take place, at an age- or setting- appropriate time and place, meaning that the evidence-trail required to trigger EHCP processes is simply not there.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Statutory reporting and record keeping involving CYPs with EHCPs certainly helps identification and continuity of support. The situation is less clear if CYPs are on “SEN Support” provision in schools. It is quite possible that the Local Authority may not have the granular SEN Support data on these individuals, especially if they attend Academies outside Local Authority control. Waiting for census data may be too late.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summary,</a:t>
            </a:r>
            <a:r>
              <a:rPr lang="en-US" sz="1200" kern="1200" dirty="0">
                <a:solidFill>
                  <a:schemeClr val="tx1"/>
                </a:solidFill>
                <a:effectLst/>
                <a:latin typeface="+mn-lt"/>
                <a:ea typeface="+mn-ea"/>
                <a:cs typeface="+mn-cs"/>
              </a:rPr>
              <a:t> systems and processes for the screening and identification of SEN for young people entering the youth justice system continue to improve. It is likely that the prevalence of SEN in the youth justice system is higher than the matched data report suggests, because, for </a:t>
            </a:r>
            <a:r>
              <a:rPr lang="en-US" sz="1200" i="1"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young people, the identification of need at the point of entry to the youth justice system appears to be the first time such an identification has taken place.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number of factors appear to contribute to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Persistent absence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Camouflaged SEN (young people have learned to hide their disability behind layer upon layer of “front”- sometimes makes spotting SEN very hard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Movement between LAs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Exclusion for “bad behaviour” without proper assessment of why this behaviour is occurring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Moving schools (or “missing” from school) before a graduated assessment of need can take place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Inadequate alternative provision that does not meet the real needs of a child (part time timetables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 home education agreements should simply not happen! Evidence though suggests that is a growing “solution” offered to parents… despite the family being totally unprepared or ill-equipped to do this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Currently, data is not collected by YOTs in a format or detail  that enables a clearer picture to be established, such as: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number/type and extent of SEN within annual YOT cohorts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number of CYPs with SEN (below the level of EHCP) that have no previous record of SEN Support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number of CYPs that are referred by YOT for EHCP assessment without any previous record of SEN referral or assessment</a:t>
            </a:r>
          </a:p>
          <a:p>
            <a:r>
              <a:rPr lang="en-US" sz="1200" kern="1200" dirty="0">
                <a:solidFill>
                  <a:schemeClr val="tx1"/>
                </a:solidFill>
                <a:effectLst/>
                <a:latin typeface="+mn-lt"/>
                <a:ea typeface="+mn-ea"/>
                <a:cs typeface="+mn-cs"/>
              </a:rPr>
              <a:t>It is an objective during Year 2 of this Project to understand the nature and extent of “under-identification” through intensive data work in five Local Authorities.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further contributory factor </a:t>
            </a:r>
            <a:r>
              <a:rPr lang="en-US" sz="1200" i="1" kern="1200" dirty="0">
                <a:solidFill>
                  <a:schemeClr val="tx1"/>
                </a:solidFill>
                <a:effectLst/>
                <a:latin typeface="+mn-lt"/>
                <a:ea typeface="+mn-ea"/>
                <a:cs typeface="+mn-cs"/>
              </a:rPr>
              <a:t>could</a:t>
            </a:r>
            <a:r>
              <a:rPr lang="en-US" sz="1200" kern="1200" dirty="0">
                <a:solidFill>
                  <a:schemeClr val="tx1"/>
                </a:solidFill>
                <a:effectLst/>
                <a:latin typeface="+mn-lt"/>
                <a:ea typeface="+mn-ea"/>
                <a:cs typeface="+mn-cs"/>
              </a:rPr>
              <a:t> potentially be a failure to match </a:t>
            </a:r>
            <a:r>
              <a:rPr lang="en-US" sz="1200" b="1" kern="12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of the data records in the </a:t>
            </a:r>
            <a:r>
              <a:rPr lang="en-US" sz="1200" kern="1200" dirty="0" err="1">
                <a:solidFill>
                  <a:schemeClr val="tx1"/>
                </a:solidFill>
                <a:effectLst/>
                <a:latin typeface="+mn-lt"/>
                <a:ea typeface="+mn-ea"/>
                <a:cs typeface="+mn-cs"/>
              </a:rPr>
              <a:t>MoJ</a:t>
            </a:r>
            <a:r>
              <a:rPr lang="en-US" sz="1200" kern="1200" dirty="0">
                <a:solidFill>
                  <a:schemeClr val="tx1"/>
                </a:solidFill>
                <a:effectLst/>
                <a:latin typeface="+mn-lt"/>
                <a:ea typeface="+mn-ea"/>
                <a:cs typeface="+mn-cs"/>
              </a:rPr>
              <a:t> system with those in the </a:t>
            </a:r>
            <a:r>
              <a:rPr lang="en-US" sz="1200" kern="1200" dirty="0" err="1">
                <a:solidFill>
                  <a:schemeClr val="tx1"/>
                </a:solidFill>
                <a:effectLst/>
                <a:latin typeface="+mn-lt"/>
                <a:ea typeface="+mn-ea"/>
                <a:cs typeface="+mn-cs"/>
              </a:rPr>
              <a:t>DfE</a:t>
            </a:r>
            <a:r>
              <a:rPr lang="en-US" sz="1200" kern="1200" dirty="0">
                <a:solidFill>
                  <a:schemeClr val="tx1"/>
                </a:solidFill>
                <a:effectLst/>
                <a:latin typeface="+mn-lt"/>
                <a:ea typeface="+mn-ea"/>
                <a:cs typeface="+mn-cs"/>
              </a:rPr>
              <a:t> database (around 500,000 cases). Some of the reasons for this significant gap are well rehearsed: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Young People offended in England or Wales and were educated in Wales, Scotland, Northern Ireland or outside of the United Kingdom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Different names were recorded (potentially due to the offender changing their name or reporting a different name) on the NPD and the PNC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They have a common set of characteristics (i.e. the same name, date of birth and/or postcode) that make it difficult to determine a unique match across the datasets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Internal (e.g. Romany families) and external migration (new immigrants) could also be contributory factors. Persistent absence for a variety of reasons also cannot be ruled out, meaning that records do not exist in the National Pupil Database. </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3"/>
              </a:rPr>
              <a:t>Not Present and Not Correct- Understanding and Preventing School Exclusions (2010)</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hlinkClick r:id="rId4"/>
              </a:rPr>
              <a:t>https://www.gov.uk/government/uploads/system/uploads/attachment_data/file/577542/understanding-educational-background-of-young-offenders-full-report.pdf</a:t>
            </a:r>
            <a:r>
              <a:rPr lang="en-GB" sz="1200" kern="1200" dirty="0">
                <a:solidFill>
                  <a:schemeClr val="tx1"/>
                </a:solidFill>
                <a:effectLst/>
                <a:latin typeface="+mn-lt"/>
                <a:ea typeface="+mn-ea"/>
                <a:cs typeface="+mn-cs"/>
              </a:rPr>
              <a:t> p.23-24</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Intensive work in 5 Local Authority areas during Year 2 of this project will attempt to interrogate local data to close the matched data gap.</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7</a:t>
            </a:fld>
            <a:endParaRPr lang="en-GB" dirty="0"/>
          </a:p>
        </p:txBody>
      </p:sp>
    </p:spTree>
    <p:extLst>
      <p:ext uri="{BB962C8B-B14F-4D97-AF65-F5344CB8AC3E}">
        <p14:creationId xmlns:p14="http://schemas.microsoft.com/office/powerpoint/2010/main" val="63503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graphic from The Bubble that describes hidden SEN and the impact on observable behaviour</a:t>
            </a:r>
          </a:p>
          <a:p>
            <a:endParaRPr lang="en-GB" dirty="0"/>
          </a:p>
          <a:p>
            <a:r>
              <a:rPr lang="en-GB" dirty="0"/>
              <a:t>CLICK ONCE to move the graphic to the bottom segment of the iceberg.</a:t>
            </a:r>
          </a:p>
          <a:p>
            <a:endParaRPr lang="en-GB" dirty="0"/>
          </a:p>
          <a:p>
            <a:r>
              <a:rPr lang="en-GB" dirty="0"/>
              <a:t>This is an opportunity to “sell” The Bubble and the resources contained within it, and also to explore the nature and extent of “hidden disability”.</a:t>
            </a:r>
          </a:p>
        </p:txBody>
      </p:sp>
      <p:sp>
        <p:nvSpPr>
          <p:cNvPr id="4" name="Slide Number Placeholder 3"/>
          <p:cNvSpPr>
            <a:spLocks noGrp="1"/>
          </p:cNvSpPr>
          <p:nvPr>
            <p:ph type="sldNum" sz="quarter" idx="10"/>
          </p:nvPr>
        </p:nvSpPr>
        <p:spPr/>
        <p:txBody>
          <a:bodyPr/>
          <a:lstStyle/>
          <a:p>
            <a:fld id="{2E40B5E0-4FBE-4A49-995E-DFCF52B47B49}" type="slidenum">
              <a:rPr lang="en-GB" smtClean="0"/>
              <a:t>8</a:t>
            </a:fld>
            <a:endParaRPr lang="en-GB" dirty="0"/>
          </a:p>
        </p:txBody>
      </p:sp>
    </p:spTree>
    <p:extLst>
      <p:ext uri="{BB962C8B-B14F-4D97-AF65-F5344CB8AC3E}">
        <p14:creationId xmlns:p14="http://schemas.microsoft.com/office/powerpoint/2010/main" val="244850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Appreciation, assessment of and meeting complex needs. </a:t>
            </a:r>
            <a:r>
              <a:rPr lang="en-US" sz="1200" b="0"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hildren and young people entering the youth justice system are commonly beset by multiple, high level, complex needs.  Where there is a degree of (sometimes unassessed or unidentified) special educational needs these can conflate with complex social/structural disadvantage (including in many cases the intense emotional challenges of being “in care”) and mental/physical well-being issues. Holistic support plans have scope to take into account these conflating factors, leading to more effective joined-up provision that secures better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observed this practice using different approaches in Leeds and Darlington.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 plans were effectively drawn up, actioned quickly and put in place </a:t>
            </a:r>
            <a:r>
              <a:rPr lang="en-US" sz="1200" b="1" kern="1200" dirty="0">
                <a:solidFill>
                  <a:schemeClr val="tx1"/>
                </a:solidFill>
                <a:effectLst/>
                <a:latin typeface="+mn-lt"/>
                <a:ea typeface="+mn-ea"/>
                <a:cs typeface="+mn-cs"/>
              </a:rPr>
              <a:t>whether the young person has an EHCP or not</a:t>
            </a:r>
            <a:r>
              <a:rPr lang="en-US" sz="1200" kern="1200" dirty="0">
                <a:solidFill>
                  <a:schemeClr val="tx1"/>
                </a:solidFill>
                <a:effectLst/>
                <a:latin typeface="+mn-lt"/>
                <a:ea typeface="+mn-ea"/>
                <a:cs typeface="+mn-cs"/>
              </a:rPr>
              <a:t>.  These same areas also have a system-wide focus on </a:t>
            </a:r>
            <a:r>
              <a:rPr lang="en-US" sz="1200" b="1" kern="1200" dirty="0">
                <a:solidFill>
                  <a:schemeClr val="tx1"/>
                </a:solidFill>
                <a:effectLst/>
                <a:latin typeface="+mn-lt"/>
                <a:ea typeface="+mn-ea"/>
                <a:cs typeface="+mn-cs"/>
              </a:rPr>
              <a:t>protective strategies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positive outcomes</a:t>
            </a:r>
            <a:r>
              <a:rPr lang="en-US" sz="1200" kern="1200" dirty="0">
                <a:solidFill>
                  <a:schemeClr val="tx1"/>
                </a:solidFill>
                <a:effectLst/>
                <a:latin typeface="+mn-lt"/>
                <a:ea typeface="+mn-ea"/>
                <a:cs typeface="+mn-cs"/>
              </a:rPr>
              <a:t> in terms of education, employment and an independent adulthood. Also worthy of mention is the NHS Transforming Care initiative to support and protect neuro-diverse children and young people, and the SE7 Protocol (signed off by the Constabularies spanning 7 LA areas in the South East of England) designed to prevent the </a:t>
            </a:r>
            <a:r>
              <a:rPr lang="en-US" sz="1200" kern="1200" dirty="0" err="1">
                <a:solidFill>
                  <a:schemeClr val="tx1"/>
                </a:solidFill>
                <a:effectLst/>
                <a:latin typeface="+mn-lt"/>
                <a:ea typeface="+mn-ea"/>
                <a:cs typeface="+mn-cs"/>
              </a:rPr>
              <a:t>criminalisation</a:t>
            </a:r>
            <a:r>
              <a:rPr lang="en-US" sz="1200" kern="1200" dirty="0">
                <a:solidFill>
                  <a:schemeClr val="tx1"/>
                </a:solidFill>
                <a:effectLst/>
                <a:latin typeface="+mn-lt"/>
                <a:ea typeface="+mn-ea"/>
                <a:cs typeface="+mn-cs"/>
              </a:rPr>
              <a:t> of Looked After Children. Case Studies: </a:t>
            </a:r>
            <a:r>
              <a:rPr lang="en-US" sz="1200" u="none" strike="noStrike" kern="1200" dirty="0">
                <a:solidFill>
                  <a:schemeClr val="tx1"/>
                </a:solidFill>
                <a:effectLst/>
                <a:latin typeface="+mn-lt"/>
                <a:ea typeface="+mn-ea"/>
                <a:cs typeface="+mn-cs"/>
                <a:hlinkClick r:id="rId3"/>
              </a:rPr>
              <a:t>Delegation of High Needs funding to Local Area Partnerships in Leeds (in which YOTs participate)</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4"/>
              </a:rPr>
              <a:t>SE7 Protocols to prevent the </a:t>
            </a:r>
            <a:r>
              <a:rPr lang="en-US" sz="1200" u="none" strike="noStrike" kern="1200" dirty="0" err="1">
                <a:solidFill>
                  <a:schemeClr val="tx1"/>
                </a:solidFill>
                <a:effectLst/>
                <a:latin typeface="+mn-lt"/>
                <a:ea typeface="+mn-ea"/>
                <a:cs typeface="+mn-cs"/>
                <a:hlinkClick r:id="rId4"/>
              </a:rPr>
              <a:t>criminalisation</a:t>
            </a:r>
            <a:r>
              <a:rPr lang="en-US" sz="1200" u="none" strike="noStrike" kern="1200" dirty="0">
                <a:solidFill>
                  <a:schemeClr val="tx1"/>
                </a:solidFill>
                <a:effectLst/>
                <a:latin typeface="+mn-lt"/>
                <a:ea typeface="+mn-ea"/>
                <a:cs typeface="+mn-cs"/>
                <a:hlinkClick r:id="rId4"/>
              </a:rPr>
              <a:t> of LAC</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NHS England Transforming Care Partnerships to protect neuro-diverse CYPs</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6"/>
              </a:rPr>
              <a:t>Darlington’s use of Troubled Families assessment tool in the case of every CYP that comes into contact with YOS</a:t>
            </a:r>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9</a:t>
            </a:fld>
            <a:endParaRPr lang="en-GB" dirty="0"/>
          </a:p>
        </p:txBody>
      </p:sp>
    </p:spTree>
    <p:extLst>
      <p:ext uri="{BB962C8B-B14F-4D97-AF65-F5344CB8AC3E}">
        <p14:creationId xmlns:p14="http://schemas.microsoft.com/office/powerpoint/2010/main" val="133278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5833"/>
            <a:ext cx="8229600" cy="4741334"/>
          </a:xfrm>
          <a:prstGeom prst="rect">
            <a:avLst/>
          </a:prstGeom>
        </p:spPr>
        <p:txBody>
          <a:bodyPr/>
          <a:lstStyle>
            <a:lvl1pPr marL="0" indent="0" algn="l">
              <a:buNone/>
              <a:defRPr>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sz="3600">
                <a:solidFill>
                  <a:schemeClr val="tx1">
                    <a:lumMod val="75000"/>
                  </a:schemeClr>
                </a:solidFill>
              </a:defRPr>
            </a:lvl1pPr>
          </a:lstStyle>
          <a:p>
            <a:endParaRPr lang="en-US" dirty="0"/>
          </a:p>
        </p:txBody>
      </p:sp>
    </p:spTree>
    <p:extLst>
      <p:ext uri="{BB962C8B-B14F-4D97-AF65-F5344CB8AC3E}">
        <p14:creationId xmlns:p14="http://schemas.microsoft.com/office/powerpoint/2010/main" val="170641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227844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288231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36222293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263207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a:prstGeom prst="rect">
            <a:avLst/>
          </a:prstGeom>
        </p:spPr>
        <p:txBody>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32492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471083"/>
            <a:ext cx="8229600" cy="3810000"/>
          </a:xfrm>
          <a:prstGeom prst="rect">
            <a:avLst/>
          </a:prstGeom>
        </p:spPr>
        <p:txBody>
          <a:bodyPr/>
          <a:lstStyle>
            <a:lvl1pPr marL="0" indent="0">
              <a:buNone/>
              <a:defRPr sz="3200">
                <a:solidFill>
                  <a:schemeClr val="tx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457200" y="5367338"/>
            <a:ext cx="8229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407810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7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457200" y="1280584"/>
            <a:ext cx="8229600" cy="48455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12"/>
          <p:cNvSpPr>
            <a:spLocks noGrp="1"/>
          </p:cNvSpPr>
          <p:nvPr>
            <p:ph type="title"/>
          </p:nvPr>
        </p:nvSpPr>
        <p:spPr>
          <a:xfrm>
            <a:off x="457200" y="375561"/>
            <a:ext cx="5929086" cy="783225"/>
          </a:xfrm>
          <a:prstGeom prst="rect">
            <a:avLst/>
          </a:prstGeom>
        </p:spPr>
        <p:txBody>
          <a:bodyPr vert="horz" lIns="91440" tIns="45720" rIns="91440" bIns="45720" rtlCol="0" anchor="t" anchorCtr="0">
            <a:noAutofit/>
          </a:bodyPr>
          <a:lstStyle/>
          <a:p>
            <a:r>
              <a:rPr lang="en-GB" dirty="0"/>
              <a:t>SLIDE TITLE, TO RUN OVER TWO LINES.</a:t>
            </a:r>
            <a:endParaRPr lang="en-US" dirty="0"/>
          </a:p>
        </p:txBody>
      </p:sp>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24295" y="375561"/>
            <a:ext cx="2062866" cy="589390"/>
          </a:xfrm>
          <a:prstGeom prst="rect">
            <a:avLst/>
          </a:prstGeom>
        </p:spPr>
      </p:pic>
    </p:spTree>
    <p:extLst>
      <p:ext uri="{BB962C8B-B14F-4D97-AF65-F5344CB8AC3E}">
        <p14:creationId xmlns:p14="http://schemas.microsoft.com/office/powerpoint/2010/main" val="21594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457200" rtl="0" eaLnBrk="1" latinLnBrk="0" hangingPunct="1">
        <a:spcBef>
          <a:spcPct val="0"/>
        </a:spcBef>
        <a:buNone/>
        <a:defRPr sz="1800" b="1" kern="1200">
          <a:solidFill>
            <a:schemeClr val="tx1">
              <a:lumMod val="75000"/>
            </a:schemeClr>
          </a:solidFill>
          <a:latin typeface="Calibri Light" panose="020F03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500" kern="1200">
          <a:solidFill>
            <a:schemeClr val="tx1">
              <a:lumMod val="75000"/>
            </a:schemeClr>
          </a:solidFill>
          <a:latin typeface="Calibri Light" panose="020F030202020403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schemeClr>
          </a:solidFill>
          <a:latin typeface="Calibri Light" panose="020F0302020204030204"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Calibri Light" panose="020F030202020403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Calibri Light" panose="020F0302020204030204" pitchFamily="34" charset="0"/>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schemeClr>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p:nvSpPr>
        <p:spPr>
          <a:xfrm>
            <a:off x="0" y="1158786"/>
            <a:ext cx="9144000" cy="5699214"/>
          </a:xfrm>
          <a:prstGeom prst="rect">
            <a:avLst/>
          </a:prstGeom>
          <a:solidFill>
            <a:schemeClr val="accent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3" name="Rectangle 22"/>
          <p:cNvSpPr/>
          <p:nvPr userDrawn="1"/>
        </p:nvSpPr>
        <p:spPr>
          <a:xfrm>
            <a:off x="0" y="0"/>
            <a:ext cx="9144000"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5" name="Straight Connector 24"/>
          <p:cNvCxnSpPr/>
          <p:nvPr/>
        </p:nvCxnSpPr>
        <p:spPr>
          <a:xfrm>
            <a:off x="457200" y="1158786"/>
            <a:ext cx="820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RGB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999" y="375561"/>
            <a:ext cx="1997529" cy="288413"/>
          </a:xfrm>
          <a:prstGeom prst="rect">
            <a:avLst/>
          </a:prstGeom>
        </p:spPr>
      </p:pic>
      <p:sp>
        <p:nvSpPr>
          <p:cNvPr id="7" name="Title 5"/>
          <p:cNvSpPr txBox="1">
            <a:spLocks/>
          </p:cNvSpPr>
          <p:nvPr/>
        </p:nvSpPr>
        <p:spPr>
          <a:xfrm>
            <a:off x="457200" y="5941786"/>
            <a:ext cx="6155871" cy="628358"/>
          </a:xfrm>
          <a:prstGeom prst="rect">
            <a:avLst/>
          </a:prstGeom>
        </p:spPr>
        <p:txBody>
          <a:bodyPr/>
          <a:lstStyle>
            <a:lvl1pPr algn="l" defTabSz="457200" rtl="0" eaLnBrk="1" latinLnBrk="0" hangingPunct="1">
              <a:spcBef>
                <a:spcPct val="0"/>
              </a:spcBef>
              <a:buNone/>
              <a:defRPr sz="1000" b="0" kern="1200">
                <a:solidFill>
                  <a:schemeClr val="tx2"/>
                </a:solidFill>
                <a:latin typeface="+mj-lt"/>
                <a:ea typeface="+mj-ea"/>
                <a:cs typeface="+mj-cs"/>
              </a:defRPr>
            </a:lvl1pPr>
          </a:lstStyle>
          <a:p>
            <a:r>
              <a:rPr lang="en-GB" dirty="0">
                <a:solidFill>
                  <a:srgbClr val="09416B"/>
                </a:solidFill>
              </a:rPr>
              <a:t>Achievement for All 3As, St Anne’s House, Oxford Square, Newbury, Berkshire, RG14 1JQ</a:t>
            </a:r>
          </a:p>
          <a:p>
            <a:r>
              <a:rPr lang="en-GB" dirty="0">
                <a:solidFill>
                  <a:srgbClr val="09416B"/>
                </a:solidFill>
              </a:rPr>
              <a:t>Achievement for All 3As is a registered charity, number 1142154</a:t>
            </a:r>
            <a:endParaRPr lang="en-US" dirty="0">
              <a:solidFill>
                <a:srgbClr val="09416B"/>
              </a:solidFill>
            </a:endParaRPr>
          </a:p>
        </p:txBody>
      </p:sp>
      <p:sp>
        <p:nvSpPr>
          <p:cNvPr id="8" name="Title 5"/>
          <p:cNvSpPr txBox="1">
            <a:spLocks/>
          </p:cNvSpPr>
          <p:nvPr/>
        </p:nvSpPr>
        <p:spPr>
          <a:xfrm>
            <a:off x="457200" y="5619427"/>
            <a:ext cx="6155871" cy="322359"/>
          </a:xfrm>
          <a:prstGeom prst="rect">
            <a:avLst/>
          </a:prstGeom>
        </p:spPr>
        <p:txBody>
          <a:bodyPr/>
          <a:lstStyle>
            <a:lvl1pPr algn="l" defTabSz="457200" rtl="0" eaLnBrk="1" latinLnBrk="0" hangingPunct="1">
              <a:spcBef>
                <a:spcPct val="0"/>
              </a:spcBef>
              <a:buNone/>
              <a:defRPr sz="1000" b="0" kern="1200">
                <a:solidFill>
                  <a:schemeClr val="accent1"/>
                </a:solidFill>
                <a:latin typeface="+mj-lt"/>
                <a:ea typeface="+mj-ea"/>
                <a:cs typeface="+mj-cs"/>
              </a:defRPr>
            </a:lvl1pPr>
          </a:lstStyle>
          <a:p>
            <a:r>
              <a:rPr lang="en-GB" sz="1200" b="1" dirty="0">
                <a:solidFill>
                  <a:srgbClr val="0092D2"/>
                </a:solidFill>
              </a:rPr>
              <a:t>www.afa3as.org.uk</a:t>
            </a:r>
            <a:endParaRPr lang="en-US" sz="1200" b="1" dirty="0">
              <a:solidFill>
                <a:srgbClr val="0092D2"/>
              </a:solidFill>
            </a:endParaRPr>
          </a:p>
        </p:txBody>
      </p:sp>
      <p:sp>
        <p:nvSpPr>
          <p:cNvPr id="9" name="Title 5"/>
          <p:cNvSpPr txBox="1">
            <a:spLocks/>
          </p:cNvSpPr>
          <p:nvPr/>
        </p:nvSpPr>
        <p:spPr>
          <a:xfrm>
            <a:off x="457201" y="3428999"/>
            <a:ext cx="5393870" cy="1886857"/>
          </a:xfrm>
          <a:prstGeom prst="rect">
            <a:avLst/>
          </a:prstGeom>
        </p:spPr>
        <p:txBody>
          <a:bodyPr/>
          <a:lstStyle>
            <a:lvl1pPr algn="l" defTabSz="457200" rtl="0" eaLnBrk="1" latinLnBrk="0" hangingPunct="1">
              <a:spcBef>
                <a:spcPct val="0"/>
              </a:spcBef>
              <a:buNone/>
              <a:defRPr sz="1000" b="0" kern="1200">
                <a:solidFill>
                  <a:schemeClr val="tx2"/>
                </a:solidFill>
                <a:latin typeface="+mj-lt"/>
                <a:ea typeface="+mj-ea"/>
                <a:cs typeface="+mj-cs"/>
              </a:defRPr>
            </a:lvl1pPr>
          </a:lstStyle>
          <a:p>
            <a:r>
              <a:rPr lang="en-GB" sz="1800" dirty="0">
                <a:solidFill>
                  <a:srgbClr val="09416B"/>
                </a:solidFill>
              </a:rPr>
              <a:t>Transforming the lives of vulnerable children, young people and their families by raising educational aspirations, access and achievement.</a:t>
            </a:r>
          </a:p>
          <a:p>
            <a:endParaRPr lang="en-GB" sz="1800" dirty="0">
              <a:solidFill>
                <a:srgbClr val="09416B"/>
              </a:solidFill>
            </a:endParaRPr>
          </a:p>
          <a:p>
            <a:r>
              <a:rPr lang="en-GB" dirty="0">
                <a:solidFill>
                  <a:srgbClr val="09416B"/>
                </a:solidFill>
              </a:rPr>
              <a:t>EMAIL:	</a:t>
            </a:r>
            <a:r>
              <a:rPr lang="en-GB" sz="1500" b="1" dirty="0">
                <a:solidFill>
                  <a:srgbClr val="09416B"/>
                </a:solidFill>
              </a:rPr>
              <a:t>enquiries@afa3as.org.uk</a:t>
            </a:r>
          </a:p>
          <a:p>
            <a:r>
              <a:rPr lang="en-GB" dirty="0">
                <a:solidFill>
                  <a:srgbClr val="09416B"/>
                </a:solidFill>
              </a:rPr>
              <a:t>CALL:	</a:t>
            </a:r>
            <a:r>
              <a:rPr lang="en-GB" sz="1500" b="1" dirty="0">
                <a:solidFill>
                  <a:srgbClr val="09416B"/>
                </a:solidFill>
              </a:rPr>
              <a:t>01635 </a:t>
            </a:r>
            <a:r>
              <a:rPr lang="en-GB" sz="1500" b="1">
                <a:solidFill>
                  <a:srgbClr val="09416B"/>
                </a:solidFill>
              </a:rPr>
              <a:t>279 499</a:t>
            </a:r>
            <a:endParaRPr lang="en-US" sz="1500" b="1" dirty="0">
              <a:solidFill>
                <a:srgbClr val="09416B"/>
              </a:solidFill>
            </a:endParaRPr>
          </a:p>
        </p:txBody>
      </p:sp>
      <p:sp>
        <p:nvSpPr>
          <p:cNvPr id="10" name="Title 5"/>
          <p:cNvSpPr txBox="1">
            <a:spLocks/>
          </p:cNvSpPr>
          <p:nvPr/>
        </p:nvSpPr>
        <p:spPr>
          <a:xfrm>
            <a:off x="457201" y="1533069"/>
            <a:ext cx="5393870" cy="1886857"/>
          </a:xfrm>
          <a:prstGeom prst="rect">
            <a:avLst/>
          </a:prstGeom>
        </p:spPr>
        <p:txBody>
          <a:bodyPr/>
          <a:lstStyle>
            <a:lvl1pPr algn="l" defTabSz="457200" rtl="0" eaLnBrk="1" latinLnBrk="0" hangingPunct="1">
              <a:spcBef>
                <a:spcPct val="0"/>
              </a:spcBef>
              <a:buNone/>
              <a:defRPr sz="1000" b="0" kern="1200">
                <a:solidFill>
                  <a:schemeClr val="tx2"/>
                </a:solidFill>
                <a:latin typeface="+mj-lt"/>
                <a:ea typeface="+mj-ea"/>
                <a:cs typeface="+mj-cs"/>
              </a:defRPr>
            </a:lvl1pPr>
          </a:lstStyle>
          <a:p>
            <a:pPr>
              <a:lnSpc>
                <a:spcPct val="90000"/>
              </a:lnSpc>
            </a:pPr>
            <a:r>
              <a:rPr lang="en-GB" sz="5500" b="1" dirty="0">
                <a:solidFill>
                  <a:srgbClr val="09416B"/>
                </a:solidFill>
              </a:rPr>
              <a:t>ACHIEVEMENT</a:t>
            </a:r>
          </a:p>
          <a:p>
            <a:pPr>
              <a:lnSpc>
                <a:spcPct val="90000"/>
              </a:lnSpc>
            </a:pPr>
            <a:r>
              <a:rPr lang="en-GB" sz="5500" b="1" dirty="0">
                <a:solidFill>
                  <a:srgbClr val="09416B"/>
                </a:solidFill>
              </a:rPr>
              <a:t>FOR ALL 3As </a:t>
            </a:r>
            <a:endParaRPr lang="en-US" sz="5500" b="1" dirty="0">
              <a:solidFill>
                <a:srgbClr val="09416B"/>
              </a:solidFill>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86286" y="265824"/>
            <a:ext cx="2336800" cy="667657"/>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158786"/>
            <a:ext cx="9144000" cy="5702893"/>
          </a:xfrm>
          <a:prstGeom prst="rect">
            <a:avLst/>
          </a:prstGeom>
        </p:spPr>
      </p:pic>
    </p:spTree>
    <p:extLst>
      <p:ext uri="{BB962C8B-B14F-4D97-AF65-F5344CB8AC3E}">
        <p14:creationId xmlns:p14="http://schemas.microsoft.com/office/powerpoint/2010/main" val="992300061"/>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457200" rtl="0" eaLnBrk="1" latinLnBrk="0" hangingPunct="1">
        <a:spcBef>
          <a:spcPct val="0"/>
        </a:spcBef>
        <a:buNone/>
        <a:defRPr sz="35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faeducation.org/projects-and-services/youth-justice-send-project/the-youth-justice-send-proje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afaeducation.us6.list-manage2.com/subscribe?u=86ed797fe5240bb8ea0fa4fa3&amp;id=b7fc57442f"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77542/understanding-educational-background-of-young-offenders-full-repor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statistics/understanding-the-educational-background-of-young-offenders-full-re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284" y="4028144"/>
            <a:ext cx="4577452" cy="492443"/>
          </a:xfrm>
          <a:prstGeom prst="rect">
            <a:avLst/>
          </a:prstGeom>
        </p:spPr>
        <p:txBody>
          <a:bodyPr wrap="square">
            <a:spAutoFit/>
          </a:bodyPr>
          <a:lstStyle/>
          <a:p>
            <a:r>
              <a:rPr lang="en-GB" sz="2600" dirty="0"/>
              <a:t>http://afaeducation.org/</a:t>
            </a:r>
          </a:p>
        </p:txBody>
      </p:sp>
      <p:pic>
        <p:nvPicPr>
          <p:cNvPr id="4" name="Picture 3"/>
          <p:cNvPicPr>
            <a:picLocks noChangeAspect="1"/>
          </p:cNvPicPr>
          <p:nvPr/>
        </p:nvPicPr>
        <p:blipFill>
          <a:blip r:embed="rId3"/>
          <a:stretch>
            <a:fillRect/>
          </a:stretch>
        </p:blipFill>
        <p:spPr>
          <a:xfrm>
            <a:off x="0" y="4491700"/>
            <a:ext cx="1904762" cy="1904762"/>
          </a:xfrm>
          <a:prstGeom prst="rect">
            <a:avLst/>
          </a:prstGeom>
        </p:spPr>
      </p:pic>
      <p:sp>
        <p:nvSpPr>
          <p:cNvPr id="7" name="Rectangle 6"/>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pic>
        <p:nvPicPr>
          <p:cNvPr id="2" name="Picture 1"/>
          <p:cNvPicPr>
            <a:picLocks noChangeAspect="1"/>
          </p:cNvPicPr>
          <p:nvPr/>
        </p:nvPicPr>
        <p:blipFill rotWithShape="1">
          <a:blip r:embed="rId4"/>
          <a:srcRect r="2864"/>
          <a:stretch/>
        </p:blipFill>
        <p:spPr>
          <a:xfrm>
            <a:off x="5271494" y="1504019"/>
            <a:ext cx="3451083" cy="5048250"/>
          </a:xfrm>
          <a:prstGeom prst="rect">
            <a:avLst/>
          </a:prstGeom>
        </p:spPr>
      </p:pic>
      <p:sp>
        <p:nvSpPr>
          <p:cNvPr id="6" name="Title 3"/>
          <p:cNvSpPr txBox="1">
            <a:spLocks/>
          </p:cNvSpPr>
          <p:nvPr/>
        </p:nvSpPr>
        <p:spPr>
          <a:xfrm>
            <a:off x="413357" y="258899"/>
            <a:ext cx="5675715" cy="24386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Children and Young People in the Youth Justice System with Special Education Needs and Disabilities</a:t>
            </a:r>
          </a:p>
          <a:p>
            <a:endParaRPr lang="en-US" sz="2800" b="0" dirty="0">
              <a:solidFill>
                <a:schemeClr val="tx1">
                  <a:lumMod val="75000"/>
                </a:schemeClr>
              </a:solidFill>
              <a:ea typeface="+mn-ea"/>
              <a:cs typeface="+mn-cs"/>
            </a:endParaRPr>
          </a:p>
          <a:p>
            <a:r>
              <a:rPr lang="en-US" sz="2800" b="0" dirty="0">
                <a:solidFill>
                  <a:schemeClr val="tx1">
                    <a:lumMod val="75000"/>
                  </a:schemeClr>
                </a:solidFill>
                <a:ea typeface="+mn-ea"/>
                <a:cs typeface="+mn-cs"/>
              </a:rPr>
              <a:t>A New Perspective</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8" name="Rectangle 7">
            <a:extLst>
              <a:ext uri="{FF2B5EF4-FFF2-40B4-BE49-F238E27FC236}">
                <a16:creationId xmlns:a16="http://schemas.microsoft.com/office/drawing/2014/main" id="{FE81F215-DA33-4E90-A626-28CE0EE4317C}"/>
              </a:ext>
            </a:extLst>
          </p:cNvPr>
          <p:cNvSpPr/>
          <p:nvPr/>
        </p:nvSpPr>
        <p:spPr>
          <a:xfrm>
            <a:off x="274516" y="2679016"/>
            <a:ext cx="5635396" cy="1384995"/>
          </a:xfrm>
          <a:prstGeom prst="rect">
            <a:avLst/>
          </a:prstGeom>
        </p:spPr>
        <p:txBody>
          <a:bodyPr wrap="square">
            <a:spAutoFit/>
          </a:bodyPr>
          <a:lstStyle/>
          <a:p>
            <a:r>
              <a:rPr lang="en-GB" sz="2800" b="1" dirty="0">
                <a:solidFill>
                  <a:schemeClr val="tx1">
                    <a:lumMod val="75000"/>
                  </a:schemeClr>
                </a:solidFill>
              </a:rPr>
              <a:t>Marius Frank </a:t>
            </a:r>
            <a:r>
              <a:rPr lang="en-GB" sz="2800" dirty="0">
                <a:solidFill>
                  <a:schemeClr val="tx1">
                    <a:lumMod val="75000"/>
                  </a:schemeClr>
                </a:solidFill>
              </a:rPr>
              <a:t>Director of E-Learning</a:t>
            </a:r>
          </a:p>
          <a:p>
            <a:endParaRPr lang="en-GB" sz="2800" b="1" dirty="0">
              <a:solidFill>
                <a:schemeClr val="tx1">
                  <a:lumMod val="75000"/>
                </a:schemeClr>
              </a:solidFill>
            </a:endParaRPr>
          </a:p>
          <a:p>
            <a:r>
              <a:rPr lang="en-GB" sz="2800" dirty="0">
                <a:solidFill>
                  <a:schemeClr val="tx1">
                    <a:lumMod val="75000"/>
                  </a:schemeClr>
                </a:solidFill>
              </a:rPr>
              <a:t>Achievement for All</a:t>
            </a:r>
            <a:endParaRPr lang="en-GB" sz="2800" dirty="0"/>
          </a:p>
        </p:txBody>
      </p:sp>
    </p:spTree>
    <p:extLst>
      <p:ext uri="{BB962C8B-B14F-4D97-AF65-F5344CB8AC3E}">
        <p14:creationId xmlns:p14="http://schemas.microsoft.com/office/powerpoint/2010/main" val="339542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0" dirty="0"/>
              <a:t>How we can make a difference</a:t>
            </a:r>
            <a:endParaRPr lang="en-GB" sz="3600" dirty="0"/>
          </a:p>
        </p:txBody>
      </p:sp>
      <p:sp>
        <p:nvSpPr>
          <p:cNvPr id="9" name="Rectangle 8"/>
          <p:cNvSpPr/>
          <p:nvPr/>
        </p:nvSpPr>
        <p:spPr>
          <a:xfrm>
            <a:off x="457200" y="1210110"/>
            <a:ext cx="8208628" cy="5506123"/>
          </a:xfrm>
          <a:prstGeom prst="rect">
            <a:avLst/>
          </a:prstGeom>
        </p:spPr>
        <p:txBody>
          <a:bodyPr wrap="square">
            <a:spAutoFit/>
          </a:bodyPr>
          <a:lstStyle/>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“Screening out” rather than “screening in”</a:t>
            </a:r>
          </a:p>
          <a:p>
            <a:pPr marL="285750" marR="690880" indent="-285750" algn="just">
              <a:lnSpc>
                <a:spcPct val="110000"/>
              </a:lnSpc>
              <a:spcAft>
                <a:spcPts val="600"/>
              </a:spcAft>
              <a:buFont typeface="Arial" panose="020B0604020202020204" pitchFamily="34" charset="0"/>
              <a:buChar char="•"/>
            </a:pPr>
            <a:r>
              <a:rPr lang="en-US" b="1" dirty="0"/>
              <a:t>Holistic support plans </a:t>
            </a:r>
            <a:r>
              <a:rPr lang="en-US" dirty="0"/>
              <a:t>have scope to take into account complex needs, leading to more effective joined-up provision that secures better outcomes. </a:t>
            </a:r>
          </a:p>
          <a:p>
            <a:pPr marL="285750" marR="690880" indent="-285750" algn="just">
              <a:lnSpc>
                <a:spcPct val="110000"/>
              </a:lnSpc>
              <a:spcAft>
                <a:spcPts val="600"/>
              </a:spcAft>
              <a:buFont typeface="Arial" panose="020B0604020202020204" pitchFamily="34" charset="0"/>
              <a:buChar char="•"/>
            </a:pPr>
            <a:r>
              <a:rPr lang="en-US" b="1" dirty="0"/>
              <a:t>Addressing Speech Language and Communication Needs is an absolute priority </a:t>
            </a:r>
            <a:r>
              <a:rPr lang="en-US" dirty="0"/>
              <a:t>(the “window” of opportunity to secure better outcomes and life chances)</a:t>
            </a:r>
            <a:endParaRPr lang="en-US" b="1" dirty="0"/>
          </a:p>
          <a:p>
            <a:pPr marL="285750" marR="690880" indent="-285750" algn="just">
              <a:lnSpc>
                <a:spcPct val="110000"/>
              </a:lnSpc>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Arial" panose="020B0604020202020204" pitchFamily="34" charset="0"/>
              </a:rPr>
              <a:t>Strong links and information sharing with secure estate</a:t>
            </a:r>
            <a:endParaRPr lang="en-GB" b="1" dirty="0">
              <a:latin typeface="Calibri" panose="020F0502020204030204" pitchFamily="34" charset="0"/>
              <a:ea typeface="Times New Roman" panose="02020603050405020304" pitchFamily="18" charset="0"/>
              <a:cs typeface="Arial" panose="020B0604020202020204" pitchFamily="34" charset="0"/>
            </a:endParaRP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YOS access to specialist provision for assessment (co-location) and support </a:t>
            </a:r>
            <a:r>
              <a:rPr lang="en-GB" dirty="0">
                <a:latin typeface="Calibri" panose="020F0502020204030204" pitchFamily="34" charset="0"/>
                <a:ea typeface="Times New Roman" panose="02020603050405020304" pitchFamily="18" charset="0"/>
                <a:cs typeface="Arial" panose="020B0604020202020204" pitchFamily="34" charset="0"/>
              </a:rPr>
              <a:t>(CAMHs, SaLT, High Needs funding)</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Strategic “visibility” young offenders </a:t>
            </a:r>
            <a:r>
              <a:rPr lang="en-GB" dirty="0">
                <a:latin typeface="Calibri" panose="020F0502020204030204" pitchFamily="34" charset="0"/>
                <a:ea typeface="Times New Roman" panose="02020603050405020304" pitchFamily="18" charset="0"/>
                <a:cs typeface="Arial" panose="020B0604020202020204" pitchFamily="34" charset="0"/>
              </a:rPr>
              <a:t>(Safeguarding Panels, Clinical Commissioning Groups… </a:t>
            </a:r>
            <a:r>
              <a:rPr lang="en-GB" i="1" dirty="0">
                <a:latin typeface="Calibri" panose="020F0502020204030204" pitchFamily="34" charset="0"/>
                <a:ea typeface="Times New Roman" panose="02020603050405020304" pitchFamily="18" charset="0"/>
                <a:cs typeface="Arial" panose="020B0604020202020204" pitchFamily="34" charset="0"/>
              </a:rPr>
              <a:t>it worked for Looked After Children!</a:t>
            </a:r>
            <a:r>
              <a:rPr lang="en-GB" dirty="0">
                <a:latin typeface="Calibri" panose="020F0502020204030204" pitchFamily="34" charset="0"/>
                <a:ea typeface="Times New Roman" panose="02020603050405020304" pitchFamily="18" charset="0"/>
                <a:cs typeface="Arial" panose="020B0604020202020204" pitchFamily="34" charset="0"/>
              </a:rPr>
              <a:t>)</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Linking YOS to Early Intervention, Troubled Families, Looked After Children and other preventative proactive local initiatives (including third sector)</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Forensically analyse local “pathways to criminalisation” </a:t>
            </a:r>
            <a:r>
              <a:rPr lang="en-GB" dirty="0">
                <a:latin typeface="Calibri" panose="020F0502020204030204" pitchFamily="34" charset="0"/>
                <a:ea typeface="Times New Roman" panose="02020603050405020304" pitchFamily="18" charset="0"/>
                <a:cs typeface="Arial" panose="020B0604020202020204" pitchFamily="34" charset="0"/>
              </a:rPr>
              <a:t>(postcode patterns and demographics, PEX patterns, persistent absence, alternative provision, home education patterns and reasons why not in mainstream settings)</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314450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561"/>
            <a:ext cx="5929086" cy="1038711"/>
          </a:xfrm>
        </p:spPr>
        <p:txBody>
          <a:bodyPr/>
          <a:lstStyle/>
          <a:p>
            <a:r>
              <a:rPr lang="en-GB" sz="3600" b="0" dirty="0"/>
              <a:t>How we can make a difference</a:t>
            </a:r>
            <a:br>
              <a:rPr lang="en-GB" sz="3600" b="0" dirty="0"/>
            </a:br>
            <a:r>
              <a:rPr lang="en-GB" sz="2400" b="0" dirty="0"/>
              <a:t>Year 2 developments: YJ SEND Quality Mark</a:t>
            </a:r>
            <a:endParaRPr lang="en-GB" sz="2400" dirty="0"/>
          </a:p>
        </p:txBody>
      </p:sp>
      <p:sp>
        <p:nvSpPr>
          <p:cNvPr id="5" name="Rectangle 4"/>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pic>
        <p:nvPicPr>
          <p:cNvPr id="6" name="Picture 5">
            <a:extLst>
              <a:ext uri="{FF2B5EF4-FFF2-40B4-BE49-F238E27FC236}">
                <a16:creationId xmlns:a16="http://schemas.microsoft.com/office/drawing/2014/main" id="{BDAE72BA-AA13-411F-A9DA-090867ACB04F}"/>
              </a:ext>
            </a:extLst>
          </p:cNvPr>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230291">
            <a:off x="4572000" y="1507526"/>
            <a:ext cx="3609213" cy="1916684"/>
          </a:xfrm>
          <a:prstGeom prst="rect">
            <a:avLst/>
          </a:prstGeom>
        </p:spPr>
      </p:pic>
      <p:pic>
        <p:nvPicPr>
          <p:cNvPr id="7" name="Picture 6">
            <a:extLst>
              <a:ext uri="{FF2B5EF4-FFF2-40B4-BE49-F238E27FC236}">
                <a16:creationId xmlns:a16="http://schemas.microsoft.com/office/drawing/2014/main" id="{DAC550DC-11AD-4F67-A9CA-6BC549969E25}"/>
              </a:ext>
            </a:extLst>
          </p:cNvPr>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21352772">
            <a:off x="632968" y="1445210"/>
            <a:ext cx="3609213" cy="1917123"/>
          </a:xfrm>
          <a:prstGeom prst="rect">
            <a:avLst/>
          </a:prstGeom>
        </p:spPr>
      </p:pic>
      <p:pic>
        <p:nvPicPr>
          <p:cNvPr id="2" name="Picture 1">
            <a:extLst>
              <a:ext uri="{FF2B5EF4-FFF2-40B4-BE49-F238E27FC236}">
                <a16:creationId xmlns:a16="http://schemas.microsoft.com/office/drawing/2014/main" id="{48C254C3-39FF-409E-89DE-28C98BD605F6}"/>
              </a:ext>
            </a:extLst>
          </p:cNvPr>
          <p:cNvPicPr>
            <a:picLocks noChangeAspect="1"/>
          </p:cNvPicPr>
          <p:nvPr/>
        </p:nvPicPr>
        <p:blipFill>
          <a:blip r:embed="rId7"/>
          <a:stretch>
            <a:fillRect/>
          </a:stretch>
        </p:blipFill>
        <p:spPr>
          <a:xfrm>
            <a:off x="218494" y="3334234"/>
            <a:ext cx="8597008" cy="3268041"/>
          </a:xfrm>
          <a:prstGeom prst="rect">
            <a:avLst/>
          </a:prstGeom>
        </p:spPr>
      </p:pic>
    </p:spTree>
    <p:extLst>
      <p:ext uri="{BB962C8B-B14F-4D97-AF65-F5344CB8AC3E}">
        <p14:creationId xmlns:p14="http://schemas.microsoft.com/office/powerpoint/2010/main" val="338927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561"/>
            <a:ext cx="5929086" cy="1038711"/>
          </a:xfrm>
        </p:spPr>
        <p:txBody>
          <a:bodyPr/>
          <a:lstStyle/>
          <a:p>
            <a:r>
              <a:rPr lang="en-GB" sz="3600" b="0" dirty="0"/>
              <a:t>How we can make a difference</a:t>
            </a:r>
            <a:br>
              <a:rPr lang="en-GB" sz="3600" b="0" dirty="0"/>
            </a:br>
            <a:r>
              <a:rPr lang="en-GB" sz="2400" b="0" dirty="0"/>
              <a:t>Year 2 developments (MMU Use of data research with five LAs)</a:t>
            </a:r>
            <a:endParaRPr lang="en-GB" sz="2400" dirty="0"/>
          </a:p>
        </p:txBody>
      </p:sp>
      <p:sp>
        <p:nvSpPr>
          <p:cNvPr id="5" name="Rectangle 4"/>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
        <p:nvSpPr>
          <p:cNvPr id="2" name="Rectangle 1">
            <a:extLst>
              <a:ext uri="{FF2B5EF4-FFF2-40B4-BE49-F238E27FC236}">
                <a16:creationId xmlns:a16="http://schemas.microsoft.com/office/drawing/2014/main" id="{D1EEB9A0-C06F-46F1-9849-9FB8508EC5C9}"/>
              </a:ext>
            </a:extLst>
          </p:cNvPr>
          <p:cNvSpPr/>
          <p:nvPr/>
        </p:nvSpPr>
        <p:spPr>
          <a:xfrm>
            <a:off x="457200" y="1526737"/>
            <a:ext cx="8077200" cy="3916329"/>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en-GB" b="1" dirty="0">
                <a:latin typeface="Calibri" panose="020F0502020204030204" pitchFamily="34" charset="0"/>
                <a:ea typeface="Times New Roman" panose="02020603050405020304" pitchFamily="18" charset="0"/>
                <a:cs typeface="Times New Roman" panose="02020603050405020304" pitchFamily="18" charset="0"/>
              </a:rPr>
              <a:t>“In all five Local Authority areas there was an overall theme of fragmentation in the ways in which local services engage with the lives of vulnerable children and young people who may have SEND and are at early stages of involvement with the youth justice system.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b="1" dirty="0">
                <a:latin typeface="Calibri" panose="020F0502020204030204" pitchFamily="34" charset="0"/>
                <a:ea typeface="Times New Roman" panose="02020603050405020304" pitchFamily="18" charset="0"/>
                <a:cs typeface="Times New Roman" panose="02020603050405020304" pitchFamily="18" charset="0"/>
              </a:rPr>
              <a:t>Aspects of their lives are refracted through various data systems; they may be channelled through divergent pathways labelling them as presenting behaviour problems or as having SEND; and they risk a discontinuity of services if engagement with school is weakened, where SEND services are commissioned by schools</a:t>
            </a:r>
            <a:r>
              <a:rPr lang="en-GB" sz="2000" b="1"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3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561"/>
            <a:ext cx="5929086" cy="1038711"/>
          </a:xfrm>
        </p:spPr>
        <p:txBody>
          <a:bodyPr/>
          <a:lstStyle/>
          <a:p>
            <a:r>
              <a:rPr lang="en-GB" sz="3600" b="0" dirty="0"/>
              <a:t>How we can make a difference</a:t>
            </a:r>
            <a:br>
              <a:rPr lang="en-GB" sz="3600" b="0" dirty="0"/>
            </a:br>
            <a:r>
              <a:rPr lang="en-GB" sz="2400" b="0" dirty="0"/>
              <a:t>Year 2 developments (MMU Use of data research with five LAs)</a:t>
            </a:r>
            <a:endParaRPr lang="en-GB" sz="2400" dirty="0"/>
          </a:p>
        </p:txBody>
      </p:sp>
      <p:sp>
        <p:nvSpPr>
          <p:cNvPr id="5" name="Rectangle 4"/>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
        <p:nvSpPr>
          <p:cNvPr id="4" name="Rectangle 3">
            <a:extLst>
              <a:ext uri="{FF2B5EF4-FFF2-40B4-BE49-F238E27FC236}">
                <a16:creationId xmlns:a16="http://schemas.microsoft.com/office/drawing/2014/main" id="{2BC268E7-4749-4BE7-899F-48AF154F122A}"/>
              </a:ext>
            </a:extLst>
          </p:cNvPr>
          <p:cNvSpPr/>
          <p:nvPr/>
        </p:nvSpPr>
        <p:spPr>
          <a:xfrm>
            <a:off x="338328" y="1918165"/>
            <a:ext cx="8467344" cy="4773166"/>
          </a:xfrm>
          <a:prstGeom prst="rect">
            <a:avLst/>
          </a:prstGeom>
        </p:spPr>
        <p:txBody>
          <a:bodyPr wrap="square">
            <a:spAutoFit/>
          </a:bodyPr>
          <a:lstStyle/>
          <a:p>
            <a:pPr>
              <a:spcBef>
                <a:spcPts val="200"/>
              </a:spcBef>
              <a:spcAft>
                <a:spcPts val="0"/>
              </a:spcAft>
            </a:pPr>
            <a:r>
              <a:rPr lang="en-GB" sz="28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Key Questions for consideration</a:t>
            </a:r>
          </a:p>
          <a:p>
            <a:pPr marL="342900" indent="-342900">
              <a:lnSpc>
                <a:spcPct val="107000"/>
              </a:lnSpc>
              <a:spcAft>
                <a:spcPts val="800"/>
              </a:spcAft>
              <a:buFont typeface="Arial" panose="020B0604020202020204" pitchFamily="34" charset="0"/>
              <a:buChar char="•"/>
              <a:tabLst>
                <a:tab pos="457200" algn="l"/>
              </a:tabLst>
            </a:pPr>
            <a:r>
              <a:rPr lang="en-GB" dirty="0">
                <a:latin typeface="Calibri" panose="020F0502020204030204" pitchFamily="34" charset="0"/>
                <a:ea typeface="Times New Roman" panose="02020603050405020304" pitchFamily="18" charset="0"/>
                <a:cs typeface="Times New Roman" panose="02020603050405020304" pitchFamily="18" charset="0"/>
              </a:rPr>
              <a:t>How might local authority, health and youth justice services </a:t>
            </a:r>
            <a:r>
              <a:rPr lang="en-GB" b="1" dirty="0">
                <a:latin typeface="Calibri" panose="020F0502020204030204" pitchFamily="34" charset="0"/>
                <a:ea typeface="Times New Roman" panose="02020603050405020304" pitchFamily="18" charset="0"/>
                <a:cs typeface="Times New Roman" panose="02020603050405020304" pitchFamily="18" charset="0"/>
              </a:rPr>
              <a:t>share data</a:t>
            </a:r>
            <a:r>
              <a:rPr lang="en-GB" dirty="0">
                <a:latin typeface="Calibri" panose="020F0502020204030204" pitchFamily="34" charset="0"/>
                <a:ea typeface="Times New Roman" panose="02020603050405020304" pitchFamily="18" charset="0"/>
                <a:cs typeface="Times New Roman" panose="02020603050405020304" pitchFamily="18" charset="0"/>
              </a:rPr>
              <a:t> more effectively, to support young people who may have complex needs and are at an early stage of involvement with the youth justice system?</a:t>
            </a:r>
          </a:p>
          <a:p>
            <a:pPr marL="342900" lvl="0" indent="-342900">
              <a:lnSpc>
                <a:spcPct val="107000"/>
              </a:lnSpc>
              <a:spcAft>
                <a:spcPts val="800"/>
              </a:spcAft>
              <a:buFont typeface="Arial" panose="020B0604020202020204" pitchFamily="34" charset="0"/>
              <a:buChar char="•"/>
              <a:tabLst>
                <a:tab pos="457200" algn="l"/>
              </a:tabLst>
            </a:pPr>
            <a:r>
              <a:rPr lang="en-GB" dirty="0">
                <a:latin typeface="Calibri" panose="020F0502020204030204" pitchFamily="34" charset="0"/>
                <a:ea typeface="Times New Roman" panose="02020603050405020304" pitchFamily="18" charset="0"/>
                <a:cs typeface="Times New Roman" panose="02020603050405020304" pitchFamily="18" charset="0"/>
              </a:rPr>
              <a:t>How might local authority, health and youth justice services </a:t>
            </a:r>
            <a:r>
              <a:rPr lang="en-GB" b="1" dirty="0">
                <a:latin typeface="Calibri" panose="020F0502020204030204" pitchFamily="34" charset="0"/>
                <a:ea typeface="Times New Roman" panose="02020603050405020304" pitchFamily="18" charset="0"/>
                <a:cs typeface="Times New Roman" panose="02020603050405020304" pitchFamily="18" charset="0"/>
              </a:rPr>
              <a:t>collaborate</a:t>
            </a:r>
            <a:r>
              <a:rPr lang="en-GB" dirty="0">
                <a:latin typeface="Calibri" panose="020F0502020204030204" pitchFamily="34" charset="0"/>
                <a:ea typeface="Times New Roman" panose="02020603050405020304" pitchFamily="18" charset="0"/>
                <a:cs typeface="Times New Roman" panose="02020603050405020304" pitchFamily="18" charset="0"/>
              </a:rPr>
              <a:t> more effectively, to support young people who may have SEND and are at an early stage of involvement with the youth justice system?</a:t>
            </a:r>
            <a:r>
              <a:rPr lang="en-GB" b="1" dirty="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n-GB" dirty="0">
                <a:latin typeface="Calibri" panose="020F0502020204030204" pitchFamily="34" charset="0"/>
                <a:ea typeface="Times New Roman" panose="02020603050405020304" pitchFamily="18" charset="0"/>
                <a:cs typeface="Times New Roman" panose="02020603050405020304" pitchFamily="18" charset="0"/>
              </a:rPr>
              <a:t>What scope might there be for including young people involved with the youth justice system within local processes for supporting ‘children in need’ or those who are regarded as </a:t>
            </a:r>
            <a:r>
              <a:rPr lang="en-GB" b="1" dirty="0">
                <a:latin typeface="Calibri" panose="020F0502020204030204" pitchFamily="34" charset="0"/>
                <a:ea typeface="Times New Roman" panose="02020603050405020304" pitchFamily="18" charset="0"/>
                <a:cs typeface="Times New Roman" panose="02020603050405020304" pitchFamily="18" charset="0"/>
              </a:rPr>
              <a:t>vulnerable children</a:t>
            </a:r>
            <a:r>
              <a:rPr lang="en-GB" dirty="0">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spcAft>
                <a:spcPts val="800"/>
              </a:spcAft>
              <a:tabLst>
                <a:tab pos="457200" algn="l"/>
              </a:tabLs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en-GB" b="1" dirty="0">
                <a:latin typeface="Calibri" panose="020F0502020204030204" pitchFamily="34" charset="0"/>
                <a:ea typeface="Times New Roman" panose="02020603050405020304" pitchFamily="18" charset="0"/>
                <a:cs typeface="Times New Roman" panose="02020603050405020304" pitchFamily="18" charset="0"/>
              </a:rPr>
              <a:t>*</a:t>
            </a:r>
            <a:r>
              <a:rPr lang="en-GB" i="1" dirty="0">
                <a:latin typeface="Calibri" panose="020F0502020204030204" pitchFamily="34" charset="0"/>
                <a:ea typeface="Times New Roman" panose="02020603050405020304" pitchFamily="18" charset="0"/>
                <a:cs typeface="Times New Roman" panose="02020603050405020304" pitchFamily="18" charset="0"/>
              </a:rPr>
              <a:t>Especially</a:t>
            </a:r>
            <a:r>
              <a:rPr lang="en-GB" dirty="0">
                <a:latin typeface="Calibri" panose="020F0502020204030204" pitchFamily="34" charset="0"/>
                <a:ea typeface="Times New Roman" panose="02020603050405020304" pitchFamily="18" charset="0"/>
                <a:cs typeface="Times New Roman" panose="02020603050405020304" pitchFamily="18" charset="0"/>
              </a:rPr>
              <a:t> if a child or young person is assessed to be “below the threshold of intervention”… but in two or three domains… with a history of ACEs (Adverse Childhood Experiences”</a:t>
            </a:r>
          </a:p>
        </p:txBody>
      </p:sp>
    </p:spTree>
    <p:extLst>
      <p:ext uri="{BB962C8B-B14F-4D97-AF65-F5344CB8AC3E}">
        <p14:creationId xmlns:p14="http://schemas.microsoft.com/office/powerpoint/2010/main" val="207076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729" y="5421808"/>
            <a:ext cx="6224016" cy="1446070"/>
          </a:xfrm>
        </p:spPr>
        <p:txBody>
          <a:bodyPr>
            <a:noAutofit/>
          </a:bodyPr>
          <a:lstStyle/>
          <a:p>
            <a:pPr marL="0" indent="0">
              <a:buNone/>
            </a:pPr>
            <a:r>
              <a:rPr lang="en-GB" sz="2000" b="1" dirty="0"/>
              <a:t>Marius Frank</a:t>
            </a:r>
          </a:p>
          <a:p>
            <a:pPr marL="0" indent="0">
              <a:buNone/>
            </a:pPr>
            <a:r>
              <a:rPr lang="en-GB" sz="2000" dirty="0"/>
              <a:t>Project Lead and Director Achievement for All</a:t>
            </a:r>
          </a:p>
          <a:p>
            <a:pPr marL="0" indent="0">
              <a:buNone/>
            </a:pPr>
            <a:r>
              <a:rPr lang="en-GB" sz="2000" dirty="0"/>
              <a:t>e: marius.frank@afaeducation.org</a:t>
            </a:r>
          </a:p>
        </p:txBody>
      </p:sp>
      <p:sp>
        <p:nvSpPr>
          <p:cNvPr id="3" name="Title 2"/>
          <p:cNvSpPr>
            <a:spLocks noGrp="1"/>
          </p:cNvSpPr>
          <p:nvPr>
            <p:ph type="title"/>
          </p:nvPr>
        </p:nvSpPr>
        <p:spPr/>
        <p:txBody>
          <a:bodyPr/>
          <a:lstStyle/>
          <a:p>
            <a:r>
              <a:rPr lang="en-GB" sz="3600" b="0" dirty="0"/>
              <a:t>More about the Project</a:t>
            </a:r>
            <a:endParaRPr lang="en-GB" sz="3600" dirty="0"/>
          </a:p>
        </p:txBody>
      </p:sp>
      <p:sp>
        <p:nvSpPr>
          <p:cNvPr id="6" name="Rectangle 5"/>
          <p:cNvSpPr/>
          <p:nvPr/>
        </p:nvSpPr>
        <p:spPr>
          <a:xfrm>
            <a:off x="544729" y="1419804"/>
            <a:ext cx="6958380" cy="369332"/>
          </a:xfrm>
          <a:prstGeom prst="rect">
            <a:avLst/>
          </a:prstGeom>
        </p:spPr>
        <p:txBody>
          <a:bodyPr wrap="none">
            <a:spAutoFit/>
          </a:bodyPr>
          <a:lstStyle/>
          <a:p>
            <a:r>
              <a:rPr lang="en-GB" b="1" dirty="0"/>
              <a:t>More information and resources are available from the project website</a:t>
            </a:r>
            <a:endParaRPr lang="en-GB" dirty="0"/>
          </a:p>
        </p:txBody>
      </p:sp>
      <p:sp>
        <p:nvSpPr>
          <p:cNvPr id="8" name="Rectangle 7"/>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pic>
        <p:nvPicPr>
          <p:cNvPr id="7" name="Picture 6">
            <a:hlinkClick r:id="rId3"/>
          </p:cNvPr>
          <p:cNvPicPr>
            <a:picLocks noChangeAspect="1"/>
          </p:cNvPicPr>
          <p:nvPr/>
        </p:nvPicPr>
        <p:blipFill>
          <a:blip r:embed="rId4"/>
          <a:stretch>
            <a:fillRect/>
          </a:stretch>
        </p:blipFill>
        <p:spPr>
          <a:xfrm>
            <a:off x="632256" y="1851768"/>
            <a:ext cx="3783194" cy="2433444"/>
          </a:xfrm>
          <a:prstGeom prst="rect">
            <a:avLst/>
          </a:prstGeom>
        </p:spPr>
      </p:pic>
      <p:sp>
        <p:nvSpPr>
          <p:cNvPr id="9" name="Rectangle 8">
            <a:hlinkClick r:id="rId3"/>
          </p:cNvPr>
          <p:cNvSpPr/>
          <p:nvPr/>
        </p:nvSpPr>
        <p:spPr>
          <a:xfrm>
            <a:off x="4572000" y="1850163"/>
            <a:ext cx="4304371" cy="523220"/>
          </a:xfrm>
          <a:prstGeom prst="rect">
            <a:avLst/>
          </a:prstGeom>
          <a:ln>
            <a:solidFill>
              <a:schemeClr val="tx2">
                <a:lumMod val="20000"/>
                <a:lumOff val="80000"/>
              </a:schemeClr>
            </a:solidFill>
          </a:ln>
        </p:spPr>
        <p:txBody>
          <a:bodyPr wrap="square">
            <a:spAutoFit/>
          </a:bodyPr>
          <a:lstStyle/>
          <a:p>
            <a:r>
              <a:rPr lang="en-GB" sz="1400" dirty="0"/>
              <a:t>https://afaeducation.org/projects-and-services/youth-justice-send-project/the-youth-justice-send-project/</a:t>
            </a:r>
          </a:p>
        </p:txBody>
      </p:sp>
      <p:sp>
        <p:nvSpPr>
          <p:cNvPr id="10" name="Rectangle 9">
            <a:hlinkClick r:id="rId5"/>
          </p:cNvPr>
          <p:cNvSpPr/>
          <p:nvPr/>
        </p:nvSpPr>
        <p:spPr>
          <a:xfrm>
            <a:off x="544729" y="4468800"/>
            <a:ext cx="6452308" cy="369332"/>
          </a:xfrm>
          <a:prstGeom prst="rect">
            <a:avLst/>
          </a:prstGeom>
          <a:solidFill>
            <a:schemeClr val="bg2">
              <a:lumMod val="20000"/>
              <a:lumOff val="80000"/>
            </a:schemeClr>
          </a:solidFill>
          <a:ln>
            <a:solidFill>
              <a:schemeClr val="tx2">
                <a:lumMod val="20000"/>
                <a:lumOff val="80000"/>
              </a:schemeClr>
            </a:solidFill>
          </a:ln>
        </p:spPr>
        <p:txBody>
          <a:bodyPr wrap="square">
            <a:spAutoFit/>
          </a:bodyPr>
          <a:lstStyle/>
          <a:p>
            <a:r>
              <a:rPr lang="en-GB" b="1" dirty="0"/>
              <a:t>Click here to sign up for our monthly Project Newsletter</a:t>
            </a:r>
            <a:endParaRPr lang="en-GB" dirty="0"/>
          </a:p>
        </p:txBody>
      </p:sp>
      <p:sp>
        <p:nvSpPr>
          <p:cNvPr id="11" name="Rectangle 10"/>
          <p:cNvSpPr/>
          <p:nvPr/>
        </p:nvSpPr>
        <p:spPr>
          <a:xfrm>
            <a:off x="544729" y="4960187"/>
            <a:ext cx="2847831" cy="369332"/>
          </a:xfrm>
          <a:prstGeom prst="rect">
            <a:avLst/>
          </a:prstGeom>
        </p:spPr>
        <p:txBody>
          <a:bodyPr wrap="none">
            <a:spAutoFit/>
          </a:bodyPr>
          <a:lstStyle/>
          <a:p>
            <a:r>
              <a:rPr lang="en-GB" dirty="0"/>
              <a:t>Or contact the Project Team</a:t>
            </a:r>
          </a:p>
        </p:txBody>
      </p:sp>
    </p:spTree>
    <p:extLst>
      <p:ext uri="{BB962C8B-B14F-4D97-AF65-F5344CB8AC3E}">
        <p14:creationId xmlns:p14="http://schemas.microsoft.com/office/powerpoint/2010/main" val="402784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2941"/>
            <a:ext cx="4718807" cy="4684186"/>
          </a:xfrm>
        </p:spPr>
        <p:txBody>
          <a:bodyPr>
            <a:noAutofit/>
          </a:bodyPr>
          <a:lstStyle/>
          <a:p>
            <a:pPr marL="0" indent="0">
              <a:buNone/>
            </a:pPr>
            <a:r>
              <a:rPr lang="en-GB" sz="2000" dirty="0"/>
              <a:t>DfE-funded project to help ‘</a:t>
            </a:r>
            <a:r>
              <a:rPr lang="en-GB" sz="2000" b="1" dirty="0"/>
              <a:t>secure better outcomes for children and young people with SEN in the youth justice system’</a:t>
            </a:r>
            <a:r>
              <a:rPr lang="en-GB" sz="2000" dirty="0"/>
              <a:t>:</a:t>
            </a:r>
          </a:p>
          <a:p>
            <a:pPr marL="0" indent="0">
              <a:buNone/>
            </a:pPr>
            <a:endParaRPr lang="en-GB" sz="2000" dirty="0"/>
          </a:p>
          <a:p>
            <a:r>
              <a:rPr lang="en-GB" sz="2000" dirty="0"/>
              <a:t>Survey 86 YOTs covering 92 Local Authorities</a:t>
            </a:r>
          </a:p>
          <a:p>
            <a:r>
              <a:rPr lang="en-GB" sz="2000" dirty="0"/>
              <a:t>11 Regional workshops attended by nearly 400 professionals in YOTs and SEN Teams</a:t>
            </a:r>
          </a:p>
          <a:p>
            <a:r>
              <a:rPr lang="en-GB" sz="2000" dirty="0"/>
              <a:t>Advisory Group of over 30 experts</a:t>
            </a:r>
          </a:p>
          <a:p>
            <a:r>
              <a:rPr lang="en-GB" sz="2000" dirty="0"/>
              <a:t>28 case studies and field visits</a:t>
            </a:r>
          </a:p>
          <a:p>
            <a:r>
              <a:rPr lang="en-GB" sz="2000" dirty="0"/>
              <a:t>33 children and young people with SEN in the Youth Justice System interviewed</a:t>
            </a:r>
          </a:p>
        </p:txBody>
      </p:sp>
      <p:sp>
        <p:nvSpPr>
          <p:cNvPr id="3" name="Title 2"/>
          <p:cNvSpPr>
            <a:spLocks noGrp="1"/>
          </p:cNvSpPr>
          <p:nvPr>
            <p:ph type="title"/>
          </p:nvPr>
        </p:nvSpPr>
        <p:spPr/>
        <p:txBody>
          <a:bodyPr/>
          <a:lstStyle/>
          <a:p>
            <a:r>
              <a:rPr lang="en-GB" sz="3600" b="0" dirty="0"/>
              <a:t>Background</a:t>
            </a:r>
            <a:endParaRPr lang="en-GB" sz="3600" dirty="0"/>
          </a:p>
        </p:txBody>
      </p:sp>
      <p:pic>
        <p:nvPicPr>
          <p:cNvPr id="4" name="Picture 3"/>
          <p:cNvPicPr>
            <a:picLocks noChangeAspect="1"/>
          </p:cNvPicPr>
          <p:nvPr/>
        </p:nvPicPr>
        <p:blipFill>
          <a:blip r:embed="rId3"/>
          <a:stretch>
            <a:fillRect/>
          </a:stretch>
        </p:blipFill>
        <p:spPr>
          <a:xfrm>
            <a:off x="457199" y="5903472"/>
            <a:ext cx="3566161" cy="597880"/>
          </a:xfrm>
          <a:prstGeom prst="rect">
            <a:avLst/>
          </a:prstGeom>
        </p:spPr>
      </p:pic>
      <p:pic>
        <p:nvPicPr>
          <p:cNvPr id="5" name="Picture 4"/>
          <p:cNvPicPr>
            <a:picLocks noChangeAspect="1"/>
          </p:cNvPicPr>
          <p:nvPr/>
        </p:nvPicPr>
        <p:blipFill>
          <a:blip r:embed="rId4"/>
          <a:stretch>
            <a:fillRect/>
          </a:stretch>
        </p:blipFill>
        <p:spPr>
          <a:xfrm>
            <a:off x="4856964" y="1174611"/>
            <a:ext cx="1859583" cy="2059496"/>
          </a:xfrm>
          <a:prstGeom prst="rect">
            <a:avLst/>
          </a:prstGeom>
        </p:spPr>
      </p:pic>
      <p:pic>
        <p:nvPicPr>
          <p:cNvPr id="6" name="Picture 5"/>
          <p:cNvPicPr>
            <a:picLocks noChangeAspect="1"/>
          </p:cNvPicPr>
          <p:nvPr/>
        </p:nvPicPr>
        <p:blipFill>
          <a:blip r:embed="rId5"/>
          <a:stretch>
            <a:fillRect/>
          </a:stretch>
        </p:blipFill>
        <p:spPr>
          <a:xfrm>
            <a:off x="6891688" y="1158787"/>
            <a:ext cx="2144397" cy="3054876"/>
          </a:xfrm>
          <a:prstGeom prst="rect">
            <a:avLst/>
          </a:prstGeom>
        </p:spPr>
      </p:pic>
      <p:pic>
        <p:nvPicPr>
          <p:cNvPr id="7" name="Picture 6"/>
          <p:cNvPicPr>
            <a:picLocks noChangeAspect="1"/>
          </p:cNvPicPr>
          <p:nvPr/>
        </p:nvPicPr>
        <p:blipFill>
          <a:blip r:embed="rId6"/>
          <a:stretch>
            <a:fillRect/>
          </a:stretch>
        </p:blipFill>
        <p:spPr>
          <a:xfrm>
            <a:off x="5436662" y="4335366"/>
            <a:ext cx="3319541" cy="2271864"/>
          </a:xfrm>
          <a:prstGeom prst="rect">
            <a:avLst/>
          </a:prstGeom>
        </p:spPr>
      </p:pic>
      <p:sp>
        <p:nvSpPr>
          <p:cNvPr id="9" name="Rectangle 8"/>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65774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0" dirty="0"/>
              <a:t>Background</a:t>
            </a:r>
            <a:endParaRPr lang="en-GB" sz="3600" dirty="0"/>
          </a:p>
        </p:txBody>
      </p:sp>
      <p:pic>
        <p:nvPicPr>
          <p:cNvPr id="10" name="Picture 9">
            <a:hlinkClick r:id="rId3"/>
          </p:cNvPr>
          <p:cNvPicPr>
            <a:picLocks noChangeAspect="1"/>
          </p:cNvPicPr>
          <p:nvPr/>
        </p:nvPicPr>
        <p:blipFill>
          <a:blip r:embed="rId4"/>
          <a:stretch>
            <a:fillRect/>
          </a:stretch>
        </p:blipFill>
        <p:spPr>
          <a:xfrm>
            <a:off x="2625944" y="1145958"/>
            <a:ext cx="3183186" cy="4492657"/>
          </a:xfrm>
          <a:prstGeom prst="rect">
            <a:avLst/>
          </a:prstGeom>
        </p:spPr>
      </p:pic>
      <p:sp>
        <p:nvSpPr>
          <p:cNvPr id="4" name="Content Placeholder 1"/>
          <p:cNvSpPr>
            <a:spLocks noGrp="1"/>
          </p:cNvSpPr>
          <p:nvPr>
            <p:ph idx="1"/>
          </p:nvPr>
        </p:nvSpPr>
        <p:spPr>
          <a:xfrm>
            <a:off x="413357" y="5638615"/>
            <a:ext cx="8288768" cy="1089444"/>
          </a:xfrm>
        </p:spPr>
        <p:txBody>
          <a:bodyPr>
            <a:noAutofit/>
          </a:bodyPr>
          <a:lstStyle/>
          <a:p>
            <a:pPr marL="0" indent="0">
              <a:buNone/>
            </a:pPr>
            <a:r>
              <a:rPr lang="en-GB" sz="2800" b="1" dirty="0"/>
              <a:t>+</a:t>
            </a:r>
            <a:r>
              <a:rPr lang="en-GB" sz="2000" dirty="0"/>
              <a:t> new data available for the first time, matching records in the Ministry of Justice database with those held by Department for Education (Published Dec 2016)</a:t>
            </a:r>
          </a:p>
        </p:txBody>
      </p:sp>
      <p:sp>
        <p:nvSpPr>
          <p:cNvPr id="6" name="Rectangle 5"/>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124320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0" dirty="0"/>
              <a:t>Findings</a:t>
            </a:r>
            <a:endParaRPr lang="en-GB" sz="3600" dirty="0"/>
          </a:p>
        </p:txBody>
      </p:sp>
      <p:pic>
        <p:nvPicPr>
          <p:cNvPr id="4" name="Picture 3">
            <a:hlinkClick r:id="rId3"/>
          </p:cNvPr>
          <p:cNvPicPr/>
          <p:nvPr/>
        </p:nvPicPr>
        <p:blipFill>
          <a:blip r:embed="rId4"/>
          <a:stretch>
            <a:fillRect/>
          </a:stretch>
        </p:blipFill>
        <p:spPr>
          <a:xfrm>
            <a:off x="1156020" y="1234287"/>
            <a:ext cx="6469573" cy="3899775"/>
          </a:xfrm>
          <a:prstGeom prst="rect">
            <a:avLst/>
          </a:prstGeom>
        </p:spPr>
      </p:pic>
      <p:sp>
        <p:nvSpPr>
          <p:cNvPr id="2" name="Rectangle 1"/>
          <p:cNvSpPr/>
          <p:nvPr/>
        </p:nvSpPr>
        <p:spPr>
          <a:xfrm>
            <a:off x="457200" y="5263785"/>
            <a:ext cx="8300906" cy="1083374"/>
          </a:xfrm>
          <a:prstGeom prst="rect">
            <a:avLst/>
          </a:prstGeom>
        </p:spPr>
        <p:txBody>
          <a:bodyPr wrap="square">
            <a:spAutoFit/>
          </a:bodyPr>
          <a:lstStyle/>
          <a:p>
            <a:pPr>
              <a:lnSpc>
                <a:spcPct val="110000"/>
              </a:lnSpc>
              <a:spcAft>
                <a:spcPts val="600"/>
              </a:spcAft>
            </a:pPr>
            <a:r>
              <a:rPr lang="en-US" dirty="0">
                <a:latin typeface="Calibri" panose="020F0502020204030204" pitchFamily="34" charset="0"/>
                <a:ea typeface="Times New Roman" panose="02020603050405020304" pitchFamily="18" charset="0"/>
                <a:cs typeface="Times New Roman" panose="02020603050405020304" pitchFamily="18" charset="0"/>
              </a:rPr>
              <a:t>From matched data exercise, </a:t>
            </a:r>
            <a:r>
              <a:rPr lang="en-US" b="1" dirty="0">
                <a:latin typeface="Calibri" panose="020F0502020204030204" pitchFamily="34" charset="0"/>
                <a:ea typeface="Times New Roman" panose="02020603050405020304" pitchFamily="18" charset="0"/>
                <a:cs typeface="Times New Roman" panose="02020603050405020304" pitchFamily="18" charset="0"/>
              </a:rPr>
              <a:t>around 60-70% </a:t>
            </a:r>
            <a:r>
              <a:rPr lang="en-US" dirty="0">
                <a:latin typeface="Calibri" panose="020F0502020204030204" pitchFamily="34" charset="0"/>
                <a:ea typeface="Times New Roman" panose="02020603050405020304" pitchFamily="18" charset="0"/>
                <a:cs typeface="Times New Roman" panose="02020603050405020304" pitchFamily="18" charset="0"/>
              </a:rPr>
              <a:t>of the youth justice population could have a degree of SEN compared to around 20% of the general youth population.</a:t>
            </a:r>
          </a:p>
          <a:p>
            <a:pPr>
              <a:lnSpc>
                <a:spcPct val="110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But is this the complete picture?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28884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0" dirty="0"/>
              <a:t>Findings</a:t>
            </a:r>
            <a:endParaRPr lang="en-GB" sz="3600" dirty="0"/>
          </a:p>
        </p:txBody>
      </p:sp>
      <p:sp>
        <p:nvSpPr>
          <p:cNvPr id="2" name="Rectangle 1"/>
          <p:cNvSpPr/>
          <p:nvPr/>
        </p:nvSpPr>
        <p:spPr>
          <a:xfrm>
            <a:off x="457200" y="1270626"/>
            <a:ext cx="8300906" cy="1677511"/>
          </a:xfrm>
          <a:prstGeom prst="rect">
            <a:avLst/>
          </a:prstGeom>
        </p:spPr>
        <p:txBody>
          <a:bodyPr wrap="square">
            <a:spAutoFit/>
          </a:bodyPr>
          <a:lstStyle/>
          <a:p>
            <a:pPr>
              <a:lnSpc>
                <a:spcPct val="110000"/>
              </a:lnSpc>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Results from the survey, from case studies, and from delegate feedback suggest that, </a:t>
            </a:r>
            <a:r>
              <a:rPr lang="en-GB" b="1" dirty="0">
                <a:latin typeface="Calibri" panose="020F0502020204030204" pitchFamily="34" charset="0"/>
                <a:ea typeface="Times New Roman" panose="02020603050405020304" pitchFamily="18" charset="0"/>
                <a:cs typeface="Times New Roman" panose="02020603050405020304" pitchFamily="18" charset="0"/>
              </a:rPr>
              <a:t>for some young people, their first accurate and comprehensive assessment of SEN occurred at the point of entering the youth justice system. </a:t>
            </a:r>
          </a:p>
          <a:p>
            <a:pPr>
              <a:lnSpc>
                <a:spcPct val="110000"/>
              </a:lnSpc>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If this is indeed the case, then the matched data exercise will only pick up those young people whose needs were identified ‘in school’.</a:t>
            </a:r>
          </a:p>
        </p:txBody>
      </p:sp>
      <p:sp>
        <p:nvSpPr>
          <p:cNvPr id="5" name="Rectangle 4"/>
          <p:cNvSpPr/>
          <p:nvPr/>
        </p:nvSpPr>
        <p:spPr>
          <a:xfrm>
            <a:off x="457200" y="3356928"/>
            <a:ext cx="8208628" cy="3293209"/>
          </a:xfrm>
          <a:prstGeom prst="rect">
            <a:avLst/>
          </a:prstGeom>
        </p:spPr>
        <p:txBody>
          <a:bodyPr wrap="square">
            <a:spAutoFit/>
          </a:bodyPr>
          <a:lstStyle/>
          <a:p>
            <a:pPr marR="690880" algn="just">
              <a:lnSpc>
                <a:spcPct val="110000"/>
              </a:lnSpc>
              <a:spcAft>
                <a:spcPts val="600"/>
              </a:spcAft>
            </a:pPr>
            <a:r>
              <a:rPr lang="en-GB" i="1" dirty="0">
                <a:latin typeface="Calibri" panose="020F0502020204030204" pitchFamily="34" charset="0"/>
                <a:ea typeface="Times New Roman" panose="02020603050405020304" pitchFamily="18" charset="0"/>
                <a:cs typeface="Arial" panose="020B0604020202020204" pitchFamily="34" charset="0"/>
              </a:rPr>
              <a:t>“Many of our young people have unmet needs and that is due to them disengaging from mainstream services due to EBD issues. This then means that many of the young people drop out of education and have undiagnosed issues.”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b="1" i="1" dirty="0">
                <a:latin typeface="Calibri" panose="020F0502020204030204" pitchFamily="34" charset="0"/>
                <a:ea typeface="Times New Roman" panose="02020603050405020304" pitchFamily="18" charset="0"/>
                <a:cs typeface="Times New Roman" panose="02020603050405020304" pitchFamily="18" charset="0"/>
              </a:rPr>
              <a:t>“Why do we still find undiagnosed S&amp;L issues in children who have been through the whole education system. How can they be missed?” </a:t>
            </a:r>
            <a:r>
              <a:rPr lang="en-US" dirty="0">
                <a:latin typeface="Calibri" panose="020F0502020204030204" pitchFamily="34" charset="0"/>
                <a:ea typeface="Times New Roman" panose="02020603050405020304" pitchFamily="18" charset="0"/>
                <a:cs typeface="Times New Roman" panose="02020603050405020304" pitchFamily="18" charset="0"/>
              </a:rPr>
              <a:t>Survey responses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i="1" dirty="0">
                <a:latin typeface="Calibri" panose="020F0502020204030204" pitchFamily="34" charset="0"/>
                <a:ea typeface="Times New Roman" panose="02020603050405020304" pitchFamily="18" charset="0"/>
                <a:cs typeface="Times New Roman" panose="02020603050405020304" pitchFamily="18" charset="0"/>
              </a:rPr>
              <a:t>“ Gateshead had a recent inspection and reported that the inspectors asked to know about all the YOT’s EHCP cases. Significantly all the cases on EHCPs were cases where the process had been triggered by the YOT rather than by schools.” </a:t>
            </a:r>
            <a:r>
              <a:rPr lang="en-US" dirty="0">
                <a:latin typeface="Calibri" panose="020F0502020204030204" pitchFamily="34" charset="0"/>
                <a:ea typeface="Times New Roman" panose="02020603050405020304" pitchFamily="18" charset="0"/>
                <a:cs typeface="Times New Roman" panose="02020603050405020304" pitchFamily="18" charset="0"/>
              </a:rPr>
              <a:t>Delegate Comment (Newcastle)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225506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0" dirty="0"/>
              <a:t>Findings</a:t>
            </a:r>
            <a:endParaRPr lang="en-GB" sz="3600" dirty="0"/>
          </a:p>
        </p:txBody>
      </p:sp>
      <p:sp>
        <p:nvSpPr>
          <p:cNvPr id="2" name="Rectangle 1"/>
          <p:cNvSpPr/>
          <p:nvPr/>
        </p:nvSpPr>
        <p:spPr>
          <a:xfrm>
            <a:off x="457200" y="1270626"/>
            <a:ext cx="8300906" cy="2837700"/>
          </a:xfrm>
          <a:prstGeom prst="rect">
            <a:avLst/>
          </a:prstGeom>
        </p:spPr>
        <p:txBody>
          <a:bodyPr wrap="square">
            <a:spAutoFit/>
          </a:bodyPr>
          <a:lstStyle/>
          <a:p>
            <a:pPr>
              <a:lnSpc>
                <a:spcPct val="110000"/>
              </a:lnSpc>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Results from the survey, from case studies, and from delegate feedback suggest that, </a:t>
            </a:r>
            <a:r>
              <a:rPr lang="en-GB" b="1" dirty="0">
                <a:latin typeface="Calibri" panose="020F0502020204030204" pitchFamily="34" charset="0"/>
                <a:ea typeface="Times New Roman" panose="02020603050405020304" pitchFamily="18" charset="0"/>
                <a:cs typeface="Times New Roman" panose="02020603050405020304" pitchFamily="18" charset="0"/>
              </a:rPr>
              <a:t>for some young people, their first accurate and comprehensive assessment of their SEN occurred at the point of entering the youth justice system. </a:t>
            </a:r>
          </a:p>
          <a:p>
            <a:pPr>
              <a:lnSpc>
                <a:spcPct val="110000"/>
              </a:lnSpc>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If this is indeed the case, then the matched data exercise will only pick up those young people whose needs were identified ‘in school’.</a:t>
            </a:r>
          </a:p>
          <a:p>
            <a:pPr>
              <a:lnSpc>
                <a:spcPct val="110000"/>
              </a:lnSpc>
              <a:spcAft>
                <a:spcPts val="60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GB" b="1" dirty="0">
                <a:latin typeface="Calibri" panose="020F0502020204030204" pitchFamily="34" charset="0"/>
                <a:ea typeface="Times New Roman" panose="02020603050405020304" pitchFamily="18" charset="0"/>
                <a:cs typeface="Times New Roman" panose="02020603050405020304" pitchFamily="18" charset="0"/>
              </a:rPr>
              <a:t>North Yorkshire</a:t>
            </a:r>
          </a:p>
          <a:p>
            <a:pPr>
              <a:lnSpc>
                <a:spcPct val="110000"/>
              </a:lnSpc>
              <a:spcAft>
                <a:spcPts val="600"/>
              </a:spcAft>
            </a:pPr>
            <a:r>
              <a:rPr lang="en-GB" i="1" dirty="0">
                <a:latin typeface="Calibri" panose="020F0502020204030204" pitchFamily="34" charset="0"/>
                <a:ea typeface="Times New Roman" panose="02020603050405020304" pitchFamily="18" charset="0"/>
                <a:cs typeface="Times New Roman" panose="02020603050405020304" pitchFamily="18" charset="0"/>
              </a:rPr>
              <a:t>Reassessment of YO cohort by specialist teacher identified all CYP having SEN</a:t>
            </a: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a:xfrm>
            <a:off x="73753" y="4177718"/>
            <a:ext cx="4347245" cy="2164686"/>
          </a:xfrm>
          <a:prstGeom prst="rect">
            <a:avLst/>
          </a:prstGeom>
        </p:spPr>
      </p:pic>
      <p:pic>
        <p:nvPicPr>
          <p:cNvPr id="7" name="Picture 6"/>
          <p:cNvPicPr/>
          <p:nvPr/>
        </p:nvPicPr>
        <p:blipFill rotWithShape="1">
          <a:blip r:embed="rId4" cstate="screen">
            <a:extLst>
              <a:ext uri="{28A0092B-C50C-407E-A947-70E740481C1C}">
                <a14:useLocalDpi xmlns:a14="http://schemas.microsoft.com/office/drawing/2010/main"/>
              </a:ext>
            </a:extLst>
          </a:blip>
          <a:srcRect/>
          <a:stretch/>
        </p:blipFill>
        <p:spPr>
          <a:xfrm>
            <a:off x="4420998" y="4177717"/>
            <a:ext cx="4533900" cy="2164686"/>
          </a:xfrm>
          <a:prstGeom prst="rect">
            <a:avLst/>
          </a:prstGeom>
        </p:spPr>
      </p:pic>
      <p:sp>
        <p:nvSpPr>
          <p:cNvPr id="9" name="Rectangle 8"/>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8244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0" dirty="0"/>
              <a:t>Why?</a:t>
            </a:r>
            <a:endParaRPr lang="en-GB" sz="3600" dirty="0"/>
          </a:p>
        </p:txBody>
      </p:sp>
      <p:sp>
        <p:nvSpPr>
          <p:cNvPr id="2" name="Rectangle 1"/>
          <p:cNvSpPr/>
          <p:nvPr/>
        </p:nvSpPr>
        <p:spPr>
          <a:xfrm>
            <a:off x="457200" y="1270626"/>
            <a:ext cx="8300906" cy="1311128"/>
          </a:xfrm>
          <a:prstGeom prst="rect">
            <a:avLst/>
          </a:prstGeom>
        </p:spPr>
        <p:txBody>
          <a:bodyPr wrap="square">
            <a:spAutoFit/>
          </a:bodyPr>
          <a:lstStyle/>
          <a:p>
            <a:pPr>
              <a:lnSpc>
                <a:spcPct val="110000"/>
              </a:lnSpc>
              <a:spcAft>
                <a:spcPts val="600"/>
              </a:spcAft>
            </a:pPr>
            <a:r>
              <a:rPr lang="en-US" b="1" dirty="0"/>
              <a:t>The prevalence of CYP with SEN</a:t>
            </a:r>
            <a:r>
              <a:rPr lang="en-US" dirty="0"/>
              <a:t> in the youth justice system </a:t>
            </a:r>
            <a:r>
              <a:rPr lang="en-US" b="1" dirty="0"/>
              <a:t> </a:t>
            </a:r>
            <a:r>
              <a:rPr lang="en-US" dirty="0"/>
              <a:t>appears to be greater than statistics may indicate. It is therefore </a:t>
            </a:r>
            <a:r>
              <a:rPr lang="en-US" i="1" dirty="0"/>
              <a:t>likely</a:t>
            </a:r>
            <a:r>
              <a:rPr lang="en-US" dirty="0"/>
              <a:t> that most children and young people in the youth justice system have SEN. The possible reasons (from delegate and survey feedback and interviews with children and young people) for this could include: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457200" y="2696993"/>
            <a:ext cx="8208628" cy="4056495"/>
          </a:xfrm>
          <a:prstGeom prst="rect">
            <a:avLst/>
          </a:prstGeom>
        </p:spPr>
        <p:txBody>
          <a:bodyPr wrap="square">
            <a:spAutoFit/>
          </a:bodyPr>
          <a:lstStyle/>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Exclusion for poor behaviour </a:t>
            </a:r>
            <a:r>
              <a:rPr lang="en-GB" dirty="0">
                <a:latin typeface="Calibri" panose="020F0502020204030204" pitchFamily="34" charset="0"/>
                <a:ea typeface="Times New Roman" panose="02020603050405020304" pitchFamily="18" charset="0"/>
                <a:cs typeface="Arial" panose="020B0604020202020204" pitchFamily="34" charset="0"/>
              </a:rPr>
              <a:t>(primary and secondary) …without adequate research and assessment into the </a:t>
            </a:r>
            <a:r>
              <a:rPr lang="en-GB" i="1" dirty="0">
                <a:latin typeface="Calibri" panose="020F0502020204030204" pitchFamily="34" charset="0"/>
                <a:ea typeface="Times New Roman" panose="02020603050405020304" pitchFamily="18" charset="0"/>
                <a:cs typeface="Arial" panose="020B0604020202020204" pitchFamily="34" charset="0"/>
              </a:rPr>
              <a:t>reasons</a:t>
            </a:r>
            <a:r>
              <a:rPr lang="en-GB" dirty="0">
                <a:latin typeface="Calibri" panose="020F0502020204030204" pitchFamily="34" charset="0"/>
                <a:ea typeface="Times New Roman" panose="02020603050405020304" pitchFamily="18" charset="0"/>
                <a:cs typeface="Arial" panose="020B0604020202020204" pitchFamily="34" charset="0"/>
              </a:rPr>
              <a:t> for poor behaviour. In some schools, there are SEN pathways and pastoral pathways. Do some young people get inadvertently trapped in procedural tramlines?</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Persistent absence from school (and moving schools) </a:t>
            </a:r>
            <a:r>
              <a:rPr lang="en-GB" dirty="0">
                <a:latin typeface="Calibri" panose="020F0502020204030204" pitchFamily="34" charset="0"/>
                <a:ea typeface="Times New Roman" panose="02020603050405020304" pitchFamily="18" charset="0"/>
                <a:cs typeface="Arial" panose="020B0604020202020204" pitchFamily="34" charset="0"/>
              </a:rPr>
              <a:t>making “graduated response” and building a case for/identifying SEN extremely difficult</a:t>
            </a:r>
          </a:p>
          <a:p>
            <a:pPr marL="285750" marR="690880" indent="-285750" algn="just">
              <a:lnSpc>
                <a:spcPct val="110000"/>
              </a:lnSpc>
              <a:spcAft>
                <a:spcPts val="600"/>
              </a:spcAft>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‘Camouflaged’ SEN </a:t>
            </a:r>
            <a:r>
              <a:rPr lang="en-GB" dirty="0">
                <a:latin typeface="Calibri" panose="020F0502020204030204" pitchFamily="34" charset="0"/>
                <a:ea typeface="Times New Roman" panose="02020603050405020304" pitchFamily="18" charset="0"/>
                <a:cs typeface="Arial" panose="020B0604020202020204" pitchFamily="34" charset="0"/>
              </a:rPr>
              <a:t>Some young people have developed a set of sophisticated (and at times, not so sophisticated!) ways of hiding learning needs</a:t>
            </a:r>
          </a:p>
          <a:p>
            <a:pPr marL="285750" marR="690880" indent="-285750" algn="just">
              <a:lnSpc>
                <a:spcPct val="110000"/>
              </a:lnSpc>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Arial" panose="020B0604020202020204" pitchFamily="34" charset="0"/>
              </a:rPr>
              <a:t>At times and in some contexts, </a:t>
            </a:r>
            <a:r>
              <a:rPr lang="en-GB" b="1" dirty="0">
                <a:latin typeface="Calibri" panose="020F0502020204030204" pitchFamily="34" charset="0"/>
                <a:ea typeface="Times New Roman" panose="02020603050405020304" pitchFamily="18" charset="0"/>
                <a:cs typeface="Arial" panose="020B0604020202020204" pitchFamily="34" charset="0"/>
              </a:rPr>
              <a:t>inadequate Alternative Provision </a:t>
            </a:r>
            <a:r>
              <a:rPr lang="en-GB" dirty="0">
                <a:latin typeface="Calibri" panose="020F0502020204030204" pitchFamily="34" charset="0"/>
                <a:ea typeface="Times New Roman" panose="02020603050405020304" pitchFamily="18" charset="0"/>
                <a:cs typeface="Arial" panose="020B0604020202020204" pitchFamily="34" charset="0"/>
              </a:rPr>
              <a:t>(in mainstream settings as well as PRUs and specialist units)</a:t>
            </a:r>
          </a:p>
          <a:p>
            <a:pPr marL="285750" marR="690880" indent="-285750" algn="just">
              <a:lnSpc>
                <a:spcPct val="110000"/>
              </a:lnSpc>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Arial" panose="020B0604020202020204" pitchFamily="34" charset="0"/>
              </a:rPr>
              <a:t>Inappropriate </a:t>
            </a:r>
            <a:r>
              <a:rPr lang="en-GB" b="1" dirty="0">
                <a:latin typeface="Calibri" panose="020F0502020204030204" pitchFamily="34" charset="0"/>
                <a:ea typeface="Times New Roman" panose="02020603050405020304" pitchFamily="18" charset="0"/>
                <a:cs typeface="Arial" panose="020B0604020202020204" pitchFamily="34" charset="0"/>
              </a:rPr>
              <a:t>home education agreements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26548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F93978-5375-476E-80E1-17EF5D34FE48}"/>
              </a:ext>
            </a:extLst>
          </p:cNvPr>
          <p:cNvSpPr/>
          <p:nvPr/>
        </p:nvSpPr>
        <p:spPr>
          <a:xfrm>
            <a:off x="1773043" y="1964164"/>
            <a:ext cx="5051503" cy="803297"/>
          </a:xfrm>
          <a:prstGeom prst="rect">
            <a:avLst/>
          </a:prstGeom>
        </p:spPr>
        <p:txBody>
          <a:bodyPr wrap="square">
            <a:spAutoFit/>
          </a:bodyPr>
          <a:lstStyle/>
          <a:p>
            <a:pPr>
              <a:lnSpc>
                <a:spcPct val="110000"/>
              </a:lnSpc>
              <a:spcAft>
                <a:spcPts val="600"/>
              </a:spcAft>
            </a:pPr>
            <a:r>
              <a:rPr lang="en-US" sz="1400" dirty="0"/>
              <a:t>This graphic is taken from the Youth Justice SEND Bubble, a comprehensive on-line learning and training resource which is free for any professional working in youth justice.</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GB" sz="3600" b="0" dirty="0"/>
              <a:t>Conclusions</a:t>
            </a:r>
            <a:endParaRPr lang="en-GB" sz="3600" dirty="0"/>
          </a:p>
        </p:txBody>
      </p:sp>
      <p:sp>
        <p:nvSpPr>
          <p:cNvPr id="2" name="Rectangle 1"/>
          <p:cNvSpPr/>
          <p:nvPr/>
        </p:nvSpPr>
        <p:spPr>
          <a:xfrm>
            <a:off x="457200" y="1238871"/>
            <a:ext cx="8300906" cy="397032"/>
          </a:xfrm>
          <a:prstGeom prst="rect">
            <a:avLst/>
          </a:prstGeom>
        </p:spPr>
        <p:txBody>
          <a:bodyPr wrap="square">
            <a:spAutoFit/>
          </a:bodyPr>
          <a:lstStyle/>
          <a:p>
            <a:pPr>
              <a:lnSpc>
                <a:spcPct val="110000"/>
              </a:lnSpc>
              <a:spcAft>
                <a:spcPts val="600"/>
              </a:spcAft>
            </a:pPr>
            <a:r>
              <a:rPr lang="en-US" b="1" dirty="0"/>
              <a:t>Young people with SEN entering the youth justice system are uniquely vulnerable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pic>
        <p:nvPicPr>
          <p:cNvPr id="9" name="Picture 8" descr="A picture containing text&#10;&#10;Description generated with very high confidence">
            <a:extLst>
              <a:ext uri="{FF2B5EF4-FFF2-40B4-BE49-F238E27FC236}">
                <a16:creationId xmlns:a16="http://schemas.microsoft.com/office/drawing/2014/main" id="{EF06793B-0BFA-42A8-AC47-05DFCD530616}"/>
              </a:ext>
            </a:extLst>
          </p:cNvPr>
          <p:cNvPicPr>
            <a:picLocks noChangeAspect="1"/>
          </p:cNvPicPr>
          <p:nvPr/>
        </p:nvPicPr>
        <p:blipFill>
          <a:blip r:embed="rId3"/>
          <a:stretch>
            <a:fillRect/>
          </a:stretch>
        </p:blipFill>
        <p:spPr>
          <a:xfrm>
            <a:off x="1123406" y="3620764"/>
            <a:ext cx="6470574" cy="8303273"/>
          </a:xfrm>
          <a:prstGeom prst="rect">
            <a:avLst/>
          </a:prstGeom>
        </p:spPr>
      </p:pic>
    </p:spTree>
    <p:extLst>
      <p:ext uri="{BB962C8B-B14F-4D97-AF65-F5344CB8AC3E}">
        <p14:creationId xmlns:p14="http://schemas.microsoft.com/office/powerpoint/2010/main" val="2772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3.33333E-6 L 0.00503 -0.73981 " pathEditMode="relative" rAng="0" ptsTypes="AA">
                                      <p:cBhvr>
                                        <p:cTn id="6" dur="8000" fill="hold"/>
                                        <p:tgtEl>
                                          <p:spTgt spid="9"/>
                                        </p:tgtEl>
                                        <p:attrNameLst>
                                          <p:attrName>ppt_x</p:attrName>
                                          <p:attrName>ppt_y</p:attrName>
                                        </p:attrNameLst>
                                      </p:cBhvr>
                                      <p:rCtr x="243" y="-3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36703C-65CD-43E3-88AE-0D5EE9240C06}"/>
              </a:ext>
            </a:extLst>
          </p:cNvPr>
          <p:cNvPicPr>
            <a:picLocks noChangeAspect="1"/>
          </p:cNvPicPr>
          <p:nvPr/>
        </p:nvPicPr>
        <p:blipFill>
          <a:blip r:embed="rId3"/>
          <a:stretch>
            <a:fillRect/>
          </a:stretch>
        </p:blipFill>
        <p:spPr>
          <a:xfrm>
            <a:off x="0" y="1437387"/>
            <a:ext cx="9144000" cy="5122555"/>
          </a:xfrm>
          <a:prstGeom prst="rect">
            <a:avLst/>
          </a:prstGeom>
        </p:spPr>
      </p:pic>
      <p:sp>
        <p:nvSpPr>
          <p:cNvPr id="3" name="Title 2"/>
          <p:cNvSpPr>
            <a:spLocks noGrp="1"/>
          </p:cNvSpPr>
          <p:nvPr>
            <p:ph type="title"/>
          </p:nvPr>
        </p:nvSpPr>
        <p:spPr/>
        <p:txBody>
          <a:bodyPr/>
          <a:lstStyle/>
          <a:p>
            <a:r>
              <a:rPr lang="en-GB" sz="3600" b="0" dirty="0"/>
              <a:t>Conclusions</a:t>
            </a:r>
            <a:endParaRPr lang="en-GB" sz="3600" dirty="0"/>
          </a:p>
        </p:txBody>
      </p:sp>
      <p:sp>
        <p:nvSpPr>
          <p:cNvPr id="2" name="Rectangle 1"/>
          <p:cNvSpPr/>
          <p:nvPr/>
        </p:nvSpPr>
        <p:spPr>
          <a:xfrm>
            <a:off x="457200" y="1238871"/>
            <a:ext cx="8300906" cy="397032"/>
          </a:xfrm>
          <a:prstGeom prst="rect">
            <a:avLst/>
          </a:prstGeom>
        </p:spPr>
        <p:txBody>
          <a:bodyPr wrap="square">
            <a:spAutoFit/>
          </a:bodyPr>
          <a:lstStyle/>
          <a:p>
            <a:pPr>
              <a:lnSpc>
                <a:spcPct val="110000"/>
              </a:lnSpc>
              <a:spcAft>
                <a:spcPts val="600"/>
              </a:spcAft>
            </a:pPr>
            <a:r>
              <a:rPr lang="en-US" b="1" dirty="0"/>
              <a:t>Young people with SEN entering the youth justice system are uniquely vulnerable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Arrow: Left-Right 5"/>
          <p:cNvSpPr/>
          <p:nvPr/>
        </p:nvSpPr>
        <p:spPr>
          <a:xfrm rot="19043132">
            <a:off x="3247943" y="3389594"/>
            <a:ext cx="957943" cy="452846"/>
          </a:xfrm>
          <a:prstGeom prst="leftRightArrow">
            <a:avLst>
              <a:gd name="adj1" fmla="val 6923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Left-Right 6"/>
          <p:cNvSpPr/>
          <p:nvPr/>
        </p:nvSpPr>
        <p:spPr>
          <a:xfrm rot="2892685">
            <a:off x="5051758" y="3406679"/>
            <a:ext cx="957943" cy="452846"/>
          </a:xfrm>
          <a:prstGeom prst="leftRightArrow">
            <a:avLst>
              <a:gd name="adj1" fmla="val 6923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Right 7"/>
          <p:cNvSpPr/>
          <p:nvPr/>
        </p:nvSpPr>
        <p:spPr>
          <a:xfrm>
            <a:off x="4207124" y="4951664"/>
            <a:ext cx="957943" cy="452846"/>
          </a:xfrm>
          <a:prstGeom prst="leftRightArrow">
            <a:avLst>
              <a:gd name="adj1" fmla="val 6923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997036" y="877516"/>
            <a:ext cx="2060903" cy="338554"/>
          </a:xfrm>
          <a:prstGeom prst="rect">
            <a:avLst/>
          </a:prstGeom>
        </p:spPr>
        <p:txBody>
          <a:bodyPr wrap="square">
            <a:spAutoFit/>
          </a:bodyPr>
          <a:lstStyle/>
          <a:p>
            <a:r>
              <a:rPr lang="en-GB" sz="1600" dirty="0">
                <a:latin typeface="+mj-lt"/>
              </a:rPr>
              <a:t>Every child included</a:t>
            </a:r>
          </a:p>
        </p:txBody>
      </p:sp>
      <p:sp>
        <p:nvSpPr>
          <p:cNvPr id="4" name="Rectangle 3">
            <a:extLst>
              <a:ext uri="{FF2B5EF4-FFF2-40B4-BE49-F238E27FC236}">
                <a16:creationId xmlns:a16="http://schemas.microsoft.com/office/drawing/2014/main" id="{ACD7E932-63C8-4238-B4C9-5B852D35EFB7}"/>
              </a:ext>
            </a:extLst>
          </p:cNvPr>
          <p:cNvSpPr/>
          <p:nvPr/>
        </p:nvSpPr>
        <p:spPr>
          <a:xfrm>
            <a:off x="4939990" y="6384272"/>
            <a:ext cx="4572000" cy="307777"/>
          </a:xfrm>
          <a:prstGeom prst="rect">
            <a:avLst/>
          </a:prstGeom>
        </p:spPr>
        <p:txBody>
          <a:bodyPr>
            <a:spAutoFit/>
          </a:bodyPr>
          <a:lstStyle/>
          <a:p>
            <a:r>
              <a:rPr lang="en-US" sz="1400" dirty="0"/>
              <a:t>Graphic taken from the Youth Justice SEND Bubble</a:t>
            </a:r>
            <a:endParaRPr lang="en-GB" sz="1400" dirty="0"/>
          </a:p>
        </p:txBody>
      </p:sp>
    </p:spTree>
    <p:extLst>
      <p:ext uri="{BB962C8B-B14F-4D97-AF65-F5344CB8AC3E}">
        <p14:creationId xmlns:p14="http://schemas.microsoft.com/office/powerpoint/2010/main" val="64014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7322c96479145f60b73b7ae97bad82aa51f0"/>
</p:tagLst>
</file>

<file path=ppt/theme/theme1.xml><?xml version="1.0" encoding="utf-8"?>
<a:theme xmlns:a="http://schemas.openxmlformats.org/drawingml/2006/main" name="AfA Slides">
  <a:themeElements>
    <a:clrScheme name="AFA_2013">
      <a:dk1>
        <a:srgbClr val="3C3C3C"/>
      </a:dk1>
      <a:lt1>
        <a:sysClr val="window" lastClr="FFFFFF"/>
      </a:lt1>
      <a:dk2>
        <a:srgbClr val="004B87"/>
      </a:dk2>
      <a:lt2>
        <a:srgbClr val="009FDF"/>
      </a:lt2>
      <a:accent1>
        <a:srgbClr val="830065"/>
      </a:accent1>
      <a:accent2>
        <a:srgbClr val="BE4D00"/>
      </a:accent2>
      <a:accent3>
        <a:srgbClr val="0093B2"/>
      </a:accent3>
      <a:accent4>
        <a:srgbClr val="008578"/>
      </a:accent4>
      <a:accent5>
        <a:srgbClr val="48A23F"/>
      </a:accent5>
      <a:accent6>
        <a:srgbClr val="7566A0"/>
      </a:accent6>
      <a:hlink>
        <a:srgbClr val="009FDF"/>
      </a:hlink>
      <a:folHlink>
        <a:srgbClr val="004B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FA Contact Details">
  <a:themeElements>
    <a:clrScheme name="AFA Colourway">
      <a:dk1>
        <a:srgbClr val="09416B"/>
      </a:dk1>
      <a:lt1>
        <a:sysClr val="window" lastClr="FFFFFF"/>
      </a:lt1>
      <a:dk2>
        <a:srgbClr val="09416B"/>
      </a:dk2>
      <a:lt2>
        <a:srgbClr val="FFFFFE"/>
      </a:lt2>
      <a:accent1>
        <a:srgbClr val="0092D2"/>
      </a:accent1>
      <a:accent2>
        <a:srgbClr val="20A9C2"/>
      </a:accent2>
      <a:accent3>
        <a:srgbClr val="008F7B"/>
      </a:accent3>
      <a:accent4>
        <a:srgbClr val="5D9B40"/>
      </a:accent4>
      <a:accent5>
        <a:srgbClr val="DA5120"/>
      </a:accent5>
      <a:accent6>
        <a:srgbClr val="5E1349"/>
      </a:accent6>
      <a:hlink>
        <a:srgbClr val="0092D2"/>
      </a:hlink>
      <a:folHlink>
        <a:srgbClr val="0941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456938-5566-46e2-887b-96db765305f0">
      <UserInfo>
        <DisplayName>Lynne Wheatley</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91B468011FB1409BA82D255708BF2F" ma:contentTypeVersion="2" ma:contentTypeDescription="Create a new document." ma:contentTypeScope="" ma:versionID="e7eeee3717aef9a885058b155f869299">
  <xsd:schema xmlns:xsd="http://www.w3.org/2001/XMLSchema" xmlns:xs="http://www.w3.org/2001/XMLSchema" xmlns:p="http://schemas.microsoft.com/office/2006/metadata/properties" xmlns:ns2="8d456938-5566-46e2-887b-96db765305f0" targetNamespace="http://schemas.microsoft.com/office/2006/metadata/properties" ma:root="true" ma:fieldsID="4b8493da626dcaf40089c992daf3a7ed" ns2:_="">
    <xsd:import namespace="8d456938-5566-46e2-887b-96db765305f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56938-5566-46e2-887b-96db765305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FA3B4-5737-4963-94D5-DC8CDA4BA1B5}">
  <ds:schemaRefs>
    <ds:schemaRef ds:uri="8d456938-5566-46e2-887b-96db765305f0"/>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97920E-B361-4455-9934-841FC7120D20}">
  <ds:schemaRefs>
    <ds:schemaRef ds:uri="http://schemas.microsoft.com/sharepoint/v3/contenttype/forms"/>
  </ds:schemaRefs>
</ds:datastoreItem>
</file>

<file path=customXml/itemProps3.xml><?xml version="1.0" encoding="utf-8"?>
<ds:datastoreItem xmlns:ds="http://schemas.openxmlformats.org/officeDocument/2006/customXml" ds:itemID="{E476FE36-CDFB-4577-9AE5-02B6CB98C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56938-5566-46e2-887b-96db76530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AFA_3As_Master_Pres</Template>
  <TotalTime>10890</TotalTime>
  <Words>2727</Words>
  <Application>Microsoft Office PowerPoint</Application>
  <PresentationFormat>On-screen Show (4:3)</PresentationFormat>
  <Paragraphs>199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Times New Roman</vt:lpstr>
      <vt:lpstr>AfA Slides</vt:lpstr>
      <vt:lpstr>1_AFA Contact Details</vt:lpstr>
      <vt:lpstr>PowerPoint Presentation</vt:lpstr>
      <vt:lpstr>Background</vt:lpstr>
      <vt:lpstr>Background</vt:lpstr>
      <vt:lpstr>Findings</vt:lpstr>
      <vt:lpstr>Findings</vt:lpstr>
      <vt:lpstr>Findings</vt:lpstr>
      <vt:lpstr>Why?</vt:lpstr>
      <vt:lpstr>Conclusions</vt:lpstr>
      <vt:lpstr>Conclusions</vt:lpstr>
      <vt:lpstr>How we can make a difference</vt:lpstr>
      <vt:lpstr>How we can make a difference Year 2 developments: YJ SEND Quality Mark</vt:lpstr>
      <vt:lpstr>How we can make a difference Year 2 developments (MMU Use of data research with five LAs)</vt:lpstr>
      <vt:lpstr>How we can make a difference Year 2 developments (MMU Use of data research with five LAs)</vt:lpstr>
      <vt:lpstr>More about the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Hunter</dc:creator>
  <cp:lastModifiedBy>Marius Frank</cp:lastModifiedBy>
  <cp:revision>254</cp:revision>
  <cp:lastPrinted>2016-05-23T13:26:26Z</cp:lastPrinted>
  <dcterms:created xsi:type="dcterms:W3CDTF">2013-09-12T11:34:59Z</dcterms:created>
  <dcterms:modified xsi:type="dcterms:W3CDTF">2018-10-08T09:14:45Z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0x0101004891B468011FB1409BA82D255708BF2F</vt:lpwstr>
  </property>
</Properties>
</file>