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png&amp;ehk=cVAPUBMB1TO9gDp4armMLQ&amp;r=0&amp;pid=OfficeInsert"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 id="2147483690" r:id="rId6"/>
  </p:sldMasterIdLst>
  <p:notesMasterIdLst>
    <p:notesMasterId r:id="rId41"/>
  </p:notesMasterIdLst>
  <p:handoutMasterIdLst>
    <p:handoutMasterId r:id="rId42"/>
  </p:handoutMasterIdLst>
  <p:sldIdLst>
    <p:sldId id="333" r:id="rId7"/>
    <p:sldId id="348" r:id="rId8"/>
    <p:sldId id="335" r:id="rId9"/>
    <p:sldId id="334" r:id="rId10"/>
    <p:sldId id="346" r:id="rId11"/>
    <p:sldId id="355" r:id="rId12"/>
    <p:sldId id="388" r:id="rId13"/>
    <p:sldId id="380" r:id="rId14"/>
    <p:sldId id="384" r:id="rId15"/>
    <p:sldId id="381" r:id="rId16"/>
    <p:sldId id="382" r:id="rId17"/>
    <p:sldId id="383" r:id="rId18"/>
    <p:sldId id="385" r:id="rId19"/>
    <p:sldId id="386" r:id="rId20"/>
    <p:sldId id="359" r:id="rId21"/>
    <p:sldId id="360" r:id="rId22"/>
    <p:sldId id="361" r:id="rId23"/>
    <p:sldId id="366" r:id="rId24"/>
    <p:sldId id="349" r:id="rId25"/>
    <p:sldId id="350" r:id="rId26"/>
    <p:sldId id="351" r:id="rId27"/>
    <p:sldId id="352" r:id="rId28"/>
    <p:sldId id="353" r:id="rId29"/>
    <p:sldId id="372" r:id="rId30"/>
    <p:sldId id="371" r:id="rId31"/>
    <p:sldId id="357" r:id="rId32"/>
    <p:sldId id="336" r:id="rId33"/>
    <p:sldId id="337" r:id="rId34"/>
    <p:sldId id="338" r:id="rId35"/>
    <p:sldId id="339" r:id="rId36"/>
    <p:sldId id="340" r:id="rId37"/>
    <p:sldId id="341" r:id="rId38"/>
    <p:sldId id="387" r:id="rId39"/>
    <p:sldId id="356" r:id="rId40"/>
  </p:sldIdLst>
  <p:sldSz cx="12192000" cy="6858000"/>
  <p:notesSz cx="6797675" cy="9872663"/>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B271FC1-A339-CF4B-A966-D525F5837C98}">
          <p14:sldIdLst>
            <p14:sldId id="333"/>
            <p14:sldId id="348"/>
            <p14:sldId id="335"/>
            <p14:sldId id="334"/>
            <p14:sldId id="346"/>
            <p14:sldId id="355"/>
            <p14:sldId id="388"/>
            <p14:sldId id="380"/>
            <p14:sldId id="384"/>
            <p14:sldId id="381"/>
            <p14:sldId id="382"/>
            <p14:sldId id="383"/>
            <p14:sldId id="385"/>
            <p14:sldId id="386"/>
            <p14:sldId id="359"/>
            <p14:sldId id="360"/>
            <p14:sldId id="361"/>
            <p14:sldId id="366"/>
            <p14:sldId id="349"/>
            <p14:sldId id="350"/>
            <p14:sldId id="351"/>
            <p14:sldId id="352"/>
            <p14:sldId id="353"/>
            <p14:sldId id="372"/>
            <p14:sldId id="371"/>
            <p14:sldId id="357"/>
            <p14:sldId id="336"/>
            <p14:sldId id="337"/>
            <p14:sldId id="338"/>
            <p14:sldId id="339"/>
            <p14:sldId id="340"/>
            <p14:sldId id="341"/>
            <p14:sldId id="387"/>
            <p14:sldId id="356"/>
          </p14:sldIdLst>
        </p14:section>
      </p14:sectionLst>
    </p:ex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eilly" initials="JR" lastIdx="5" clrIdx="0">
    <p:extLst>
      <p:ext uri="{19B8F6BF-5375-455C-9EA6-DF929625EA0E}">
        <p15:presenceInfo xmlns:p15="http://schemas.microsoft.com/office/powerpoint/2012/main" userId="S-1-5-21-2495014712-2504130871-2145309849-2730" providerId="AD"/>
      </p:ext>
    </p:extLst>
  </p:cmAuthor>
  <p:cmAuthor id="2" name="Caroline Styles" initials="CS" lastIdx="0" clrIdx="1">
    <p:extLst>
      <p:ext uri="{19B8F6BF-5375-455C-9EA6-DF929625EA0E}">
        <p15:presenceInfo xmlns:p15="http://schemas.microsoft.com/office/powerpoint/2012/main" userId="S-1-5-21-2495014712-2504130871-2145309849-4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65E"/>
    <a:srgbClr val="D5C671"/>
    <a:srgbClr val="95CFF2"/>
    <a:srgbClr val="1783BC"/>
    <a:srgbClr val="011D3B"/>
    <a:srgbClr val="916BAF"/>
    <a:srgbClr val="013286"/>
    <a:srgbClr val="FFD441"/>
    <a:srgbClr val="008EC0"/>
    <a:srgbClr val="2D25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2" autoAdjust="0"/>
    <p:restoredTop sz="83415" autoAdjust="0"/>
  </p:normalViewPr>
  <p:slideViewPr>
    <p:cSldViewPr snapToGrid="0" snapToObjects="1" showGuides="1">
      <p:cViewPr varScale="1">
        <p:scale>
          <a:sx n="92" d="100"/>
          <a:sy n="92" d="100"/>
        </p:scale>
        <p:origin x="558" y="78"/>
      </p:cViewPr>
      <p:guideLst>
        <p:guide orient="horz" pos="2160"/>
        <p:guide pos="37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F6CDE75-7F82-44FF-B7C0-BED4378E97BF}" type="datetimeFigureOut">
              <a:rPr lang="en-GB" smtClean="0"/>
              <a:t>08/10/2018</a:t>
            </a:fld>
            <a:endParaRPr lang="en-GB" dirty="0"/>
          </a:p>
        </p:txBody>
      </p:sp>
      <p:sp>
        <p:nvSpPr>
          <p:cNvPr id="4" name="Footer Placeholder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77EAFBE5-0180-4F8A-9EB1-F7EE2D5098BF}" type="slidenum">
              <a:rPr lang="en-GB" smtClean="0"/>
              <a:t>‹#›</a:t>
            </a:fld>
            <a:endParaRPr lang="en-GB" dirty="0"/>
          </a:p>
        </p:txBody>
      </p:sp>
    </p:spTree>
    <p:extLst>
      <p:ext uri="{BB962C8B-B14F-4D97-AF65-F5344CB8AC3E}">
        <p14:creationId xmlns:p14="http://schemas.microsoft.com/office/powerpoint/2010/main" val="176610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0D807B-990D-43E3-A427-664620E77C17}" type="datetimeFigureOut">
              <a:rPr lang="en-GB" smtClean="0"/>
              <a:t>08/10/2018</a:t>
            </a:fld>
            <a:endParaRPr lang="en-GB" dirty="0"/>
          </a:p>
        </p:txBody>
      </p:sp>
      <p:sp>
        <p:nvSpPr>
          <p:cNvPr id="4" name="Slide Image Placeholder 3"/>
          <p:cNvSpPr>
            <a:spLocks noGrp="1" noRot="1" noChangeAspect="1"/>
          </p:cNvSpPr>
          <p:nvPr>
            <p:ph type="sldImg" idx="2"/>
          </p:nvPr>
        </p:nvSpPr>
        <p:spPr>
          <a:xfrm>
            <a:off x="439738" y="1235075"/>
            <a:ext cx="5918200"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2E40B5E0-4FBE-4A49-995E-DFCF52B47B49}" type="slidenum">
              <a:rPr lang="en-GB" smtClean="0"/>
              <a:t>‹#›</a:t>
            </a:fld>
            <a:endParaRPr lang="en-GB" dirty="0"/>
          </a:p>
        </p:txBody>
      </p:sp>
    </p:spTree>
    <p:extLst>
      <p:ext uri="{BB962C8B-B14F-4D97-AF65-F5344CB8AC3E}">
        <p14:creationId xmlns:p14="http://schemas.microsoft.com/office/powerpoint/2010/main" val="118045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nsultations.southwark.gov.uk/housing-community-services-department-community-engagement-team/improving-mental-wellbeing/supporting_documents/DRAFT%20V0.6%20Southwark%20Mental%20Health%20and%20Wellbeing%20Strategy%2007.08.2017.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a:t>
            </a:fld>
            <a:endParaRPr lang="en-GB" dirty="0"/>
          </a:p>
        </p:txBody>
      </p:sp>
    </p:spTree>
    <p:extLst>
      <p:ext uri="{BB962C8B-B14F-4D97-AF65-F5344CB8AC3E}">
        <p14:creationId xmlns:p14="http://schemas.microsoft.com/office/powerpoint/2010/main" val="331561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will need </a:t>
            </a:r>
            <a:r>
              <a:rPr lang="en-GB" sz="1200" b="1" i="0" kern="1200" dirty="0">
                <a:solidFill>
                  <a:schemeClr val="tx1"/>
                </a:solidFill>
                <a:effectLst/>
                <a:latin typeface="+mn-lt"/>
                <a:ea typeface="+mn-ea"/>
                <a:cs typeface="+mn-cs"/>
              </a:rPr>
              <a:t>TOOLS 1.1.1 The responsibility spectrum- hold back the final sheet!</a:t>
            </a:r>
          </a:p>
          <a:p>
            <a:endParaRPr lang="en-GB" sz="1200" b="1" i="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Some teaching professionals feel responsible for every issue that impacts on children in their care, and try hard to do the “right thing”, sometimes to the</a:t>
            </a:r>
          </a:p>
          <a:p>
            <a:r>
              <a:rPr lang="en-GB" sz="1200" b="0" i="0" u="none" strike="noStrike" kern="1200" baseline="0" dirty="0">
                <a:solidFill>
                  <a:schemeClr val="tx1"/>
                </a:solidFill>
                <a:latin typeface="+mn-lt"/>
                <a:ea typeface="+mn-ea"/>
                <a:cs typeface="+mn-cs"/>
              </a:rPr>
              <a:t>detriment of their own personal emotional wellbeing. Other teaching professionals may feel powerless or helpless. Still others manage a professional disconnect</a:t>
            </a:r>
          </a:p>
          <a:p>
            <a:r>
              <a:rPr lang="en-GB" sz="1200" b="0" i="0" u="none" strike="noStrike" kern="1200" baseline="0" dirty="0">
                <a:solidFill>
                  <a:schemeClr val="tx1"/>
                </a:solidFill>
                <a:latin typeface="+mn-lt"/>
                <a:ea typeface="+mn-ea"/>
                <a:cs typeface="+mn-cs"/>
              </a:rPr>
              <a:t>(“Not my problem: I’m here to </a:t>
            </a:r>
            <a:r>
              <a:rPr lang="en-GB" sz="1200" b="0" i="1" u="none" strike="noStrike" kern="1200" baseline="0" dirty="0">
                <a:solidFill>
                  <a:schemeClr val="tx1"/>
                </a:solidFill>
                <a:latin typeface="+mn-lt"/>
                <a:ea typeface="+mn-ea"/>
                <a:cs typeface="+mn-cs"/>
              </a:rPr>
              <a:t>teach</a:t>
            </a:r>
            <a:r>
              <a:rPr lang="en-GB" sz="1200" b="0" i="0" u="none" strike="noStrike" kern="1200" baseline="0" dirty="0">
                <a:solidFill>
                  <a:schemeClr val="tx1"/>
                </a:solidFill>
                <a:latin typeface="+mn-lt"/>
                <a:ea typeface="+mn-ea"/>
                <a:cs typeface="+mn-cs"/>
              </a:rPr>
              <a:t>!”). Study each of these scenarios. Make two judgements (Complete the first task then go back and do the second)</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PLEASE DO NOT OVERTHINK EACH SITUATION- REMEMBER HOW BUSY YOU ARE!</a:t>
            </a:r>
          </a:p>
          <a:p>
            <a:r>
              <a:rPr lang="en-GB" sz="1200" b="1" i="0" u="none" strike="noStrike" kern="1200" baseline="0" dirty="0">
                <a:solidFill>
                  <a:schemeClr val="tx1"/>
                </a:solidFill>
                <a:latin typeface="+mn-lt"/>
                <a:ea typeface="+mn-ea"/>
                <a:cs typeface="+mn-cs"/>
              </a:rPr>
              <a:t>THERE ARE NO RIGHT OR WRONG ANSWERS- THIS IS NOT A TEST</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TASK 1 </a:t>
            </a:r>
            <a:r>
              <a:rPr lang="en-GB" sz="1200" b="0" i="0" u="none" strike="noStrike" kern="1200" baseline="0" dirty="0">
                <a:solidFill>
                  <a:schemeClr val="tx1"/>
                </a:solidFill>
                <a:latin typeface="+mn-lt"/>
                <a:ea typeface="+mn-ea"/>
                <a:cs typeface="+mn-cs"/>
              </a:rPr>
              <a:t>How responsible you feel to </a:t>
            </a:r>
            <a:r>
              <a:rPr lang="en-GB" sz="1200" b="0" i="1" u="none" strike="noStrike" kern="1200" baseline="0" dirty="0">
                <a:solidFill>
                  <a:schemeClr val="tx1"/>
                </a:solidFill>
                <a:latin typeface="+mn-lt"/>
                <a:ea typeface="+mn-ea"/>
                <a:cs typeface="+mn-cs"/>
              </a:rPr>
              <a:t>do </a:t>
            </a:r>
            <a:r>
              <a:rPr lang="en-GB" sz="1200" b="0" i="0" u="none" strike="noStrike" kern="1200" baseline="0" dirty="0">
                <a:solidFill>
                  <a:schemeClr val="tx1"/>
                </a:solidFill>
                <a:latin typeface="+mn-lt"/>
                <a:ea typeface="+mn-ea"/>
                <a:cs typeface="+mn-cs"/>
              </a:rPr>
              <a:t>something about it? Put an “X” on the spectrum (</a:t>
            </a:r>
            <a:r>
              <a:rPr lang="en-GB" sz="1200" b="1" i="0" u="none" strike="noStrike" kern="1200" baseline="0" dirty="0">
                <a:solidFill>
                  <a:schemeClr val="tx1"/>
                </a:solidFill>
                <a:latin typeface="+mn-lt"/>
                <a:ea typeface="+mn-ea"/>
                <a:cs typeface="+mn-cs"/>
              </a:rPr>
              <a:t>0</a:t>
            </a:r>
            <a:r>
              <a:rPr lang="en-GB" sz="1200" b="0" i="0" u="none" strike="noStrike" kern="1200" baseline="0" dirty="0">
                <a:solidFill>
                  <a:schemeClr val="tx1"/>
                </a:solidFill>
                <a:latin typeface="+mn-lt"/>
                <a:ea typeface="+mn-ea"/>
                <a:cs typeface="+mn-cs"/>
              </a:rPr>
              <a:t>- not responsible at all - </a:t>
            </a:r>
            <a:r>
              <a:rPr lang="en-GB" sz="1200" b="1" i="0" u="none" strike="noStrike" kern="1200" baseline="0" dirty="0">
                <a:solidFill>
                  <a:schemeClr val="tx1"/>
                </a:solidFill>
                <a:latin typeface="+mn-lt"/>
                <a:ea typeface="+mn-ea"/>
                <a:cs typeface="+mn-cs"/>
              </a:rPr>
              <a:t>6</a:t>
            </a:r>
            <a:r>
              <a:rPr lang="en-GB" sz="1200" b="0" i="0" u="none" strike="noStrike" kern="1200" baseline="0" dirty="0">
                <a:solidFill>
                  <a:schemeClr val="tx1"/>
                </a:solidFill>
                <a:latin typeface="+mn-lt"/>
                <a:ea typeface="+mn-ea"/>
                <a:cs typeface="+mn-cs"/>
              </a:rPr>
              <a:t>- very responsible, to act immediately).</a:t>
            </a:r>
          </a:p>
          <a:p>
            <a:r>
              <a:rPr lang="en-GB" sz="1200" b="0" i="0" u="none" strike="noStrike" kern="1200" baseline="0" dirty="0">
                <a:solidFill>
                  <a:schemeClr val="tx1"/>
                </a:solidFill>
                <a:latin typeface="+mn-lt"/>
                <a:ea typeface="+mn-ea"/>
                <a:cs typeface="+mn-cs"/>
              </a:rPr>
              <a:t>Write down what you would do (if anything).</a:t>
            </a:r>
            <a:endParaRPr lang="en-GB" b="1" dirty="0"/>
          </a:p>
        </p:txBody>
      </p:sp>
      <p:sp>
        <p:nvSpPr>
          <p:cNvPr id="4" name="Slide Number Placeholder 3"/>
          <p:cNvSpPr>
            <a:spLocks noGrp="1"/>
          </p:cNvSpPr>
          <p:nvPr>
            <p:ph type="sldNum" sz="quarter" idx="10"/>
          </p:nvPr>
        </p:nvSpPr>
        <p:spPr/>
        <p:txBody>
          <a:bodyPr/>
          <a:lstStyle/>
          <a:p>
            <a:fld id="{2E40B5E0-4FBE-4A49-995E-DFCF52B47B49}" type="slidenum">
              <a:rPr lang="en-GB" smtClean="0"/>
              <a:t>17</a:t>
            </a:fld>
            <a:endParaRPr lang="en-GB" dirty="0"/>
          </a:p>
        </p:txBody>
      </p:sp>
    </p:spTree>
    <p:extLst>
      <p:ext uri="{BB962C8B-B14F-4D97-AF65-F5344CB8AC3E}">
        <p14:creationId xmlns:p14="http://schemas.microsoft.com/office/powerpoint/2010/main" val="118199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sz="1200" b="0" dirty="0">
                <a:solidFill>
                  <a:srgbClr val="444444"/>
                </a:solidFill>
                <a:latin typeface="Calibri" panose="020F0502020204030204" pitchFamily="34" charset="0"/>
              </a:rPr>
              <a:t>Discuss with colleagues some of the social and environmental factors that might influence the emotional well-being and mental health of children and young people in your education setting.</a:t>
            </a:r>
            <a:br>
              <a:rPr lang="en-GB" dirty="0"/>
            </a:br>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18</a:t>
            </a:fld>
            <a:endParaRPr lang="en-GB" dirty="0"/>
          </a:p>
        </p:txBody>
      </p:sp>
    </p:spTree>
    <p:extLst>
      <p:ext uri="{BB962C8B-B14F-4D97-AF65-F5344CB8AC3E}">
        <p14:creationId xmlns:p14="http://schemas.microsoft.com/office/powerpoint/2010/main" val="2766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will need </a:t>
            </a:r>
            <a:r>
              <a:rPr lang="en-GB" sz="1200" b="1" i="0" kern="1200" dirty="0">
                <a:solidFill>
                  <a:schemeClr val="tx1"/>
                </a:solidFill>
                <a:effectLst/>
                <a:latin typeface="+mn-lt"/>
                <a:ea typeface="+mn-ea"/>
                <a:cs typeface="+mn-cs"/>
              </a:rPr>
              <a:t>TOOLS 1.1.3 </a:t>
            </a:r>
            <a:r>
              <a:rPr lang="en-GB" sz="1200" b="1" i="0" kern="1200" dirty="0" err="1">
                <a:solidFill>
                  <a:schemeClr val="tx1"/>
                </a:solidFill>
                <a:effectLst/>
                <a:latin typeface="+mn-lt"/>
                <a:ea typeface="+mn-ea"/>
                <a:cs typeface="+mn-cs"/>
              </a:rPr>
              <a:t>EWMH_Trajectories</a:t>
            </a:r>
            <a:endParaRPr lang="en-GB" sz="1200" b="1"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Emotional wellbeing is not the same as mental health, and the terms should not be used interchangeably, although they are related. The diagram above* illustrates the inter-relationship between the two, with examples.</a:t>
            </a:r>
            <a:br>
              <a:rPr lang="en-GB" sz="1200" b="0" i="0" kern="1200" dirty="0">
                <a:solidFill>
                  <a:schemeClr val="tx1"/>
                </a:solidFill>
                <a:effectLst/>
                <a:latin typeface="+mn-lt"/>
                <a:ea typeface="+mn-ea"/>
                <a:cs typeface="+mn-cs"/>
              </a:rPr>
            </a:br>
            <a:br>
              <a:rPr lang="en-GB" dirty="0"/>
            </a:br>
            <a:r>
              <a:rPr lang="en-GB" sz="1200" b="0" i="0" kern="1200" dirty="0">
                <a:solidFill>
                  <a:schemeClr val="tx1"/>
                </a:solidFill>
                <a:effectLst/>
                <a:latin typeface="+mn-lt"/>
                <a:ea typeface="+mn-ea"/>
                <a:cs typeface="+mn-cs"/>
              </a:rPr>
              <a:t>*From </a:t>
            </a:r>
            <a:r>
              <a:rPr lang="en-GB" sz="1200" b="0" i="0" u="none" strike="noStrike" kern="1200" dirty="0">
                <a:solidFill>
                  <a:schemeClr val="tx1"/>
                </a:solidFill>
                <a:effectLst/>
                <a:latin typeface="+mn-lt"/>
                <a:ea typeface="+mn-ea"/>
                <a:cs typeface="+mn-cs"/>
                <a:hlinkClick r:id="rId3"/>
              </a:rPr>
              <a:t>Southwark Mental Health and Wellbeing Strategy (draft document) August 2017</a:t>
            </a:r>
            <a:r>
              <a:rPr lang="en-GB" sz="1200" b="0" i="0" kern="1200" dirty="0">
                <a:solidFill>
                  <a:schemeClr val="tx1"/>
                </a:solidFill>
                <a:effectLst/>
                <a:latin typeface="+mn-lt"/>
                <a:ea typeface="+mn-ea"/>
                <a:cs typeface="+mn-cs"/>
              </a:rPr>
              <a:t>​</a:t>
            </a:r>
            <a:br>
              <a:rPr lang="en-GB" dirty="0"/>
            </a:br>
            <a:endParaRPr lang="en-GB" b="1" dirty="0"/>
          </a:p>
          <a:p>
            <a:r>
              <a:rPr lang="en-GB" sz="1200" b="1" i="0" kern="1200" dirty="0">
                <a:solidFill>
                  <a:schemeClr val="tx1"/>
                </a:solidFill>
                <a:effectLst/>
                <a:latin typeface="+mn-lt"/>
                <a:ea typeface="+mn-ea"/>
                <a:cs typeface="+mn-cs"/>
              </a:rPr>
              <a:t>Mental health and emotional wellbeing​ trajectories</a:t>
            </a:r>
          </a:p>
          <a:p>
            <a:r>
              <a:rPr lang="en-GB" sz="1200" b="0" i="0" kern="1200" dirty="0">
                <a:solidFill>
                  <a:schemeClr val="tx1"/>
                </a:solidFill>
                <a:effectLst/>
                <a:latin typeface="+mn-lt"/>
                <a:ea typeface="+mn-ea"/>
                <a:cs typeface="+mn-cs"/>
              </a:rPr>
              <a:t>It is important to understand that a person's "position" in this grid can and will change, as moods and emotions swing through the course of a day. </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However, remove these daily fluctuations, and patterns can be seen and appreciated, which further exemplifies the intimate relationship between mental health and emotional wellbeing.​</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19</a:t>
            </a:fld>
            <a:endParaRPr lang="en-GB" dirty="0"/>
          </a:p>
        </p:txBody>
      </p:sp>
    </p:spTree>
    <p:extLst>
      <p:ext uri="{BB962C8B-B14F-4D97-AF65-F5344CB8AC3E}">
        <p14:creationId xmlns:p14="http://schemas.microsoft.com/office/powerpoint/2010/main" val="366225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TOOLS 1.1.3 </a:t>
            </a:r>
            <a:r>
              <a:rPr lang="en-GB" sz="1200" b="1" i="0" kern="1200" dirty="0" err="1">
                <a:solidFill>
                  <a:schemeClr val="tx1"/>
                </a:solidFill>
                <a:effectLst/>
                <a:latin typeface="+mn-lt"/>
                <a:ea typeface="+mn-ea"/>
                <a:cs typeface="+mn-cs"/>
              </a:rPr>
              <a:t>EWMH_Trajectories</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grid can be used to grow awareness and understanding of the complex relationship between wellbeing and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Consider this diagram. Try to match the position and the trajectory (the letter) with the life circumstances of a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 will give you an example</a:t>
            </a:r>
            <a:endParaRPr lang="en-GB" sz="12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mn-lt"/>
              </a:rPr>
              <a:t>Which Letter represents: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mn-lt"/>
              </a:rPr>
              <a:t>​A child with Down's Syndrome, who is vulnerable to depression, anxiety and ​social withdrawal, but has maintained high levels of emotional wellbeing due to supportive networks around them.</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F8870-A456-4520-98F6-1701811A4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dirty="0"/>
              <a:t>And if you note Letter A next to Letter F- a child with very high levels of emotional wellbeing, but with high levels of mental illness. This represents a young person at the “manic” phase of bipolar mental illness (sometimes called manic depression). A crash is sure to follow, and we must be ready to understand and support.</a:t>
            </a:r>
          </a:p>
          <a:p>
            <a:endParaRPr lang="en-GB" dirty="0"/>
          </a:p>
          <a:p>
            <a:r>
              <a:rPr lang="en-GB" dirty="0"/>
              <a:t>NEXT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mn-lt"/>
              </a:rPr>
              <a:t>Which letter represents a young person struggling with a serious eating disorder. Lapses and setbacks are occurring, but making slow progress towards emotional wellbeing.</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F8870-A456-4520-98F6-1701811A4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651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dirty="0"/>
              <a:t>FINAL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mn-lt"/>
              </a:rPr>
              <a:t>A Child Looked After who is being bullied. It is having a severe impact on their emotional wellbeing, so much so that the young person is in danger of slipping into clinical depression.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F8870-A456-4520-98F6-1701811A4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76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F8870-A456-4520-98F6-1701811A4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7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24</a:t>
            </a:fld>
            <a:endParaRPr lang="en-GB" dirty="0"/>
          </a:p>
        </p:txBody>
      </p:sp>
    </p:spTree>
    <p:extLst>
      <p:ext uri="{BB962C8B-B14F-4D97-AF65-F5344CB8AC3E}">
        <p14:creationId xmlns:p14="http://schemas.microsoft.com/office/powerpoint/2010/main" val="191405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dirty="0"/>
              <a:t>Each pane will appear progressively as you click through</a:t>
            </a:r>
          </a:p>
        </p:txBody>
      </p:sp>
      <p:sp>
        <p:nvSpPr>
          <p:cNvPr id="4" name="Slide Number Placeholder 3"/>
          <p:cNvSpPr>
            <a:spLocks noGrp="1"/>
          </p:cNvSpPr>
          <p:nvPr>
            <p:ph type="sldNum" sz="quarter" idx="10"/>
          </p:nvPr>
        </p:nvSpPr>
        <p:spPr/>
        <p:txBody>
          <a:bodyPr/>
          <a:lstStyle/>
          <a:p>
            <a:fld id="{016408DC-8F55-4BB8-8C9E-FD7BE8CDE61E}" type="slidenum">
              <a:rPr lang="en-GB" smtClean="0"/>
              <a:t>25</a:t>
            </a:fld>
            <a:endParaRPr lang="en-GB"/>
          </a:p>
        </p:txBody>
      </p:sp>
    </p:spTree>
    <p:extLst>
      <p:ext uri="{BB962C8B-B14F-4D97-AF65-F5344CB8AC3E}">
        <p14:creationId xmlns:p14="http://schemas.microsoft.com/office/powerpoint/2010/main" val="229100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dirty="0"/>
              <a:t>Give time to this…. It’s meant to be cathartic.</a:t>
            </a:r>
          </a:p>
          <a:p>
            <a:endParaRPr lang="en-GB" dirty="0"/>
          </a:p>
          <a:p>
            <a:r>
              <a:rPr lang="en-GB" dirty="0"/>
              <a:t>Perhaps have flipchart paper and pens, or post-its. It is important to understand local anxieties and stressors.</a:t>
            </a:r>
          </a:p>
        </p:txBody>
      </p:sp>
      <p:sp>
        <p:nvSpPr>
          <p:cNvPr id="4" name="Slide Number Placeholder 3"/>
          <p:cNvSpPr>
            <a:spLocks noGrp="1"/>
          </p:cNvSpPr>
          <p:nvPr>
            <p:ph type="sldNum" sz="quarter" idx="10"/>
          </p:nvPr>
        </p:nvSpPr>
        <p:spPr/>
        <p:txBody>
          <a:bodyPr/>
          <a:lstStyle/>
          <a:p>
            <a:fld id="{2E40B5E0-4FBE-4A49-995E-DFCF52B47B49}" type="slidenum">
              <a:rPr lang="en-GB" smtClean="0"/>
              <a:t>26</a:t>
            </a:fld>
            <a:endParaRPr lang="en-GB" dirty="0"/>
          </a:p>
        </p:txBody>
      </p:sp>
    </p:spTree>
    <p:extLst>
      <p:ext uri="{BB962C8B-B14F-4D97-AF65-F5344CB8AC3E}">
        <p14:creationId xmlns:p14="http://schemas.microsoft.com/office/powerpoint/2010/main" val="100041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2</a:t>
            </a:fld>
            <a:endParaRPr lang="en-GB" dirty="0"/>
          </a:p>
        </p:txBody>
      </p:sp>
    </p:spTree>
    <p:extLst>
      <p:ext uri="{BB962C8B-B14F-4D97-AF65-F5344CB8AC3E}">
        <p14:creationId xmlns:p14="http://schemas.microsoft.com/office/powerpoint/2010/main" val="220670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27</a:t>
            </a:fld>
            <a:endParaRPr lang="en-GB" dirty="0"/>
          </a:p>
        </p:txBody>
      </p:sp>
    </p:spTree>
    <p:extLst>
      <p:ext uri="{BB962C8B-B14F-4D97-AF65-F5344CB8AC3E}">
        <p14:creationId xmlns:p14="http://schemas.microsoft.com/office/powerpoint/2010/main" val="817651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28</a:t>
            </a:fld>
            <a:endParaRPr lang="en-GB" dirty="0"/>
          </a:p>
        </p:txBody>
      </p:sp>
    </p:spTree>
    <p:extLst>
      <p:ext uri="{BB962C8B-B14F-4D97-AF65-F5344CB8AC3E}">
        <p14:creationId xmlns:p14="http://schemas.microsoft.com/office/powerpoint/2010/main" val="1322049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29</a:t>
            </a:fld>
            <a:endParaRPr lang="en-GB" dirty="0"/>
          </a:p>
        </p:txBody>
      </p:sp>
    </p:spTree>
    <p:extLst>
      <p:ext uri="{BB962C8B-B14F-4D97-AF65-F5344CB8AC3E}">
        <p14:creationId xmlns:p14="http://schemas.microsoft.com/office/powerpoint/2010/main" val="965098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30</a:t>
            </a:fld>
            <a:endParaRPr lang="en-GB" dirty="0"/>
          </a:p>
        </p:txBody>
      </p:sp>
    </p:spTree>
    <p:extLst>
      <p:ext uri="{BB962C8B-B14F-4D97-AF65-F5344CB8AC3E}">
        <p14:creationId xmlns:p14="http://schemas.microsoft.com/office/powerpoint/2010/main" val="2556981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31</a:t>
            </a:fld>
            <a:endParaRPr lang="en-GB" dirty="0"/>
          </a:p>
        </p:txBody>
      </p:sp>
    </p:spTree>
    <p:extLst>
      <p:ext uri="{BB962C8B-B14F-4D97-AF65-F5344CB8AC3E}">
        <p14:creationId xmlns:p14="http://schemas.microsoft.com/office/powerpoint/2010/main" val="2322936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32</a:t>
            </a:fld>
            <a:endParaRPr lang="en-GB" dirty="0"/>
          </a:p>
        </p:txBody>
      </p:sp>
    </p:spTree>
    <p:extLst>
      <p:ext uri="{BB962C8B-B14F-4D97-AF65-F5344CB8AC3E}">
        <p14:creationId xmlns:p14="http://schemas.microsoft.com/office/powerpoint/2010/main" val="3243225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33</a:t>
            </a:fld>
            <a:endParaRPr lang="en-GB" dirty="0"/>
          </a:p>
        </p:txBody>
      </p:sp>
    </p:spTree>
    <p:extLst>
      <p:ext uri="{BB962C8B-B14F-4D97-AF65-F5344CB8AC3E}">
        <p14:creationId xmlns:p14="http://schemas.microsoft.com/office/powerpoint/2010/main" val="3976652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34</a:t>
            </a:fld>
            <a:endParaRPr lang="en-GB" dirty="0"/>
          </a:p>
        </p:txBody>
      </p:sp>
    </p:spTree>
    <p:extLst>
      <p:ext uri="{BB962C8B-B14F-4D97-AF65-F5344CB8AC3E}">
        <p14:creationId xmlns:p14="http://schemas.microsoft.com/office/powerpoint/2010/main" val="34527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3</a:t>
            </a:fld>
            <a:endParaRPr lang="en-GB" dirty="0"/>
          </a:p>
        </p:txBody>
      </p:sp>
    </p:spTree>
    <p:extLst>
      <p:ext uri="{BB962C8B-B14F-4D97-AF65-F5344CB8AC3E}">
        <p14:creationId xmlns:p14="http://schemas.microsoft.com/office/powerpoint/2010/main" val="357066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4</a:t>
            </a:fld>
            <a:endParaRPr lang="en-GB" dirty="0"/>
          </a:p>
        </p:txBody>
      </p:sp>
    </p:spTree>
    <p:extLst>
      <p:ext uri="{BB962C8B-B14F-4D97-AF65-F5344CB8AC3E}">
        <p14:creationId xmlns:p14="http://schemas.microsoft.com/office/powerpoint/2010/main" val="122333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5</a:t>
            </a:fld>
            <a:endParaRPr lang="en-GB" dirty="0"/>
          </a:p>
        </p:txBody>
      </p:sp>
    </p:spTree>
    <p:extLst>
      <p:ext uri="{BB962C8B-B14F-4D97-AF65-F5344CB8AC3E}">
        <p14:creationId xmlns:p14="http://schemas.microsoft.com/office/powerpoint/2010/main" val="365937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6</a:t>
            </a:fld>
            <a:endParaRPr lang="en-GB" dirty="0"/>
          </a:p>
        </p:txBody>
      </p:sp>
    </p:spTree>
    <p:extLst>
      <p:ext uri="{BB962C8B-B14F-4D97-AF65-F5344CB8AC3E}">
        <p14:creationId xmlns:p14="http://schemas.microsoft.com/office/powerpoint/2010/main" val="293110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All starting between now and November.  VSH are funding settings out of their top sliced Pupil Premium Plus funding. Inviting schools with their CLA on roll to apply.  We’re working with each VSH to understand processes, needs, requirements re things like quality of PEPs, wellbeing measurement, support for previously looked after children.</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Programme supports school to use SDQs and overlay wellbeing scores with termly progress/attainment for target cohort of CLA/previously CLA</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Also have ongoing contract with Northumberland VS to establish regular  CPD and practice sharing sessions for Designated Teachers,  we also established a hub for DTs in Croydon</a:t>
            </a:r>
          </a:p>
          <a:p>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Haven’t gone out to more LAs yet until we get this properly underway so none officially in the </a:t>
            </a:r>
            <a:r>
              <a:rPr lang="en-GB" sz="1200" b="0" i="0" kern="1200" dirty="0" err="1">
                <a:solidFill>
                  <a:schemeClr val="tx1"/>
                </a:solidFill>
                <a:effectLst/>
                <a:latin typeface="+mn-lt"/>
                <a:ea typeface="+mn-ea"/>
                <a:cs typeface="+mn-cs"/>
              </a:rPr>
              <a:t>pipleline</a:t>
            </a:r>
            <a:r>
              <a:rPr lang="en-GB" sz="1200" b="0" i="0" kern="1200" dirty="0">
                <a:solidFill>
                  <a:schemeClr val="tx1"/>
                </a:solidFill>
                <a:effectLst/>
                <a:latin typeface="+mn-lt"/>
                <a:ea typeface="+mn-ea"/>
                <a:cs typeface="+mn-cs"/>
              </a:rPr>
              <a:t> although I am meeting with the chair on NAVSH in a couple of weeks.</a:t>
            </a:r>
          </a:p>
          <a:p>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7</a:t>
            </a:fld>
            <a:endParaRPr lang="en-GB" dirty="0"/>
          </a:p>
        </p:txBody>
      </p:sp>
    </p:spTree>
    <p:extLst>
      <p:ext uri="{BB962C8B-B14F-4D97-AF65-F5344CB8AC3E}">
        <p14:creationId xmlns:p14="http://schemas.microsoft.com/office/powerpoint/2010/main" val="345225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Cholera is a disease caused by micro-organisms. When ingested, they multiply quickly in the body, causing vomiting and diarrhoea. In severe cases this can lead to death. </a:t>
            </a:r>
            <a:r>
              <a:rPr lang="en-GB" sz="1200" b="1" i="0" kern="1200" dirty="0">
                <a:solidFill>
                  <a:schemeClr val="tx1"/>
                </a:solidFill>
                <a:effectLst/>
                <a:latin typeface="+mn-lt"/>
                <a:ea typeface="+mn-ea"/>
                <a:cs typeface="+mn-cs"/>
              </a:rPr>
              <a:t>The treatment </a:t>
            </a:r>
            <a:r>
              <a:rPr lang="en-GB" sz="1200" b="0" i="0" kern="1200" dirty="0">
                <a:solidFill>
                  <a:schemeClr val="tx1"/>
                </a:solidFill>
                <a:effectLst/>
                <a:latin typeface="+mn-lt"/>
                <a:ea typeface="+mn-ea"/>
                <a:cs typeface="+mn-cs"/>
              </a:rPr>
              <a:t>of the disease is rapid rehydration and the administration of body salts (electrolytes) and fluid, sometimes intravenously.</a:t>
            </a:r>
            <a:br>
              <a:rPr lang="en-GB" sz="1200" b="0" i="0" kern="1200" dirty="0">
                <a:solidFill>
                  <a:schemeClr val="tx1"/>
                </a:solidFill>
                <a:effectLst/>
                <a:latin typeface="+mn-lt"/>
                <a:ea typeface="+mn-ea"/>
                <a:cs typeface="+mn-cs"/>
              </a:rPr>
            </a:br>
            <a:br>
              <a:rPr lang="en-GB" dirty="0"/>
            </a:br>
            <a:r>
              <a:rPr lang="en-GB" sz="1200" b="1" i="0" kern="1200" dirty="0">
                <a:solidFill>
                  <a:schemeClr val="tx1"/>
                </a:solidFill>
                <a:effectLst/>
                <a:latin typeface="+mn-lt"/>
                <a:ea typeface="+mn-ea"/>
                <a:cs typeface="+mn-cs"/>
              </a:rPr>
              <a:t>But the way to stop cholera becoming a debilitating and deadly disease is through environmental and social change:</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1) Access to clean drinking water</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2) Treatment of sewage and human/animal wastes</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3) Education: through good personal and community hygiene.​</a:t>
            </a:r>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15</a:t>
            </a:fld>
            <a:endParaRPr lang="en-GB" dirty="0"/>
          </a:p>
        </p:txBody>
      </p:sp>
    </p:spTree>
    <p:extLst>
      <p:ext uri="{BB962C8B-B14F-4D97-AF65-F5344CB8AC3E}">
        <p14:creationId xmlns:p14="http://schemas.microsoft.com/office/powerpoint/2010/main" val="12624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35075"/>
            <a:ext cx="5918200" cy="333057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Maybe an opportunity to discuss these statements?</a:t>
            </a:r>
            <a:endParaRPr lang="en-GB" dirty="0"/>
          </a:p>
        </p:txBody>
      </p:sp>
      <p:sp>
        <p:nvSpPr>
          <p:cNvPr id="4" name="Slide Number Placeholder 3"/>
          <p:cNvSpPr>
            <a:spLocks noGrp="1"/>
          </p:cNvSpPr>
          <p:nvPr>
            <p:ph type="sldNum" sz="quarter" idx="10"/>
          </p:nvPr>
        </p:nvSpPr>
        <p:spPr/>
        <p:txBody>
          <a:bodyPr/>
          <a:lstStyle/>
          <a:p>
            <a:fld id="{2E40B5E0-4FBE-4A49-995E-DFCF52B47B49}" type="slidenum">
              <a:rPr lang="en-GB" smtClean="0"/>
              <a:t>16</a:t>
            </a:fld>
            <a:endParaRPr lang="en-GB" dirty="0"/>
          </a:p>
        </p:txBody>
      </p:sp>
    </p:spTree>
    <p:extLst>
      <p:ext uri="{BB962C8B-B14F-4D97-AF65-F5344CB8AC3E}">
        <p14:creationId xmlns:p14="http://schemas.microsoft.com/office/powerpoint/2010/main" val="240886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375833"/>
            <a:ext cx="10972800" cy="4741334"/>
          </a:xfrm>
          <a:prstGeom prst="rect">
            <a:avLst/>
          </a:prstGeom>
        </p:spPr>
        <p:txBody>
          <a:bodyPr/>
          <a:lstStyle>
            <a:lvl1pPr marL="0" indent="0" algn="l">
              <a:buNone/>
              <a:defRPr>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sz="3600">
                <a:solidFill>
                  <a:schemeClr val="tx1">
                    <a:lumMod val="75000"/>
                  </a:schemeClr>
                </a:solidFill>
              </a:defRPr>
            </a:lvl1pPr>
          </a:lstStyle>
          <a:p>
            <a:endParaRPr lang="en-US" dirty="0"/>
          </a:p>
        </p:txBody>
      </p:sp>
    </p:spTree>
    <p:extLst>
      <p:ext uri="{BB962C8B-B14F-4D97-AF65-F5344CB8AC3E}">
        <p14:creationId xmlns:p14="http://schemas.microsoft.com/office/powerpoint/2010/main" val="170641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327D8-9F36-4A4C-A07C-174EE8DBC284}"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144045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7327D8-9F36-4A4C-A07C-174EE8DBC284}"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71126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7327D8-9F36-4A4C-A07C-174EE8DBC284}"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122321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7327D8-9F36-4A4C-A07C-174EE8DBC284}" type="datetimeFigureOut">
              <a:rPr lang="en-GB" smtClean="0"/>
              <a:t>08/10/2018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2435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7327D8-9F36-4A4C-A07C-174EE8DBC284}" type="datetimeFigureOut">
              <a:rPr lang="en-GB" smtClean="0"/>
              <a:t>08/10/2018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340506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327D8-9F36-4A4C-A07C-174EE8DBC284}" type="datetimeFigureOut">
              <a:rPr lang="en-GB" smtClean="0"/>
              <a:t>08/10/2018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231921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7327D8-9F36-4A4C-A07C-174EE8DBC284}"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3666061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7327D8-9F36-4A4C-A07C-174EE8DBC284}"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69486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327D8-9F36-4A4C-A07C-174EE8DBC284}"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3735848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327D8-9F36-4A4C-A07C-174EE8DBC284}"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1D1DB8-577A-4CFE-90B3-947C51F6E280}" type="slidenum">
              <a:rPr lang="en-GB" smtClean="0"/>
              <a:t>‹#›</a:t>
            </a:fld>
            <a:endParaRPr lang="en-GB"/>
          </a:p>
        </p:txBody>
      </p:sp>
    </p:spTree>
    <p:extLst>
      <p:ext uri="{BB962C8B-B14F-4D97-AF65-F5344CB8AC3E}">
        <p14:creationId xmlns:p14="http://schemas.microsoft.com/office/powerpoint/2010/main" val="357290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227844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288231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36222293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
        <p:nvSpPr>
          <p:cNvPr id="5" name="Rectangle 4">
            <a:extLst>
              <a:ext uri="{FF2B5EF4-FFF2-40B4-BE49-F238E27FC236}">
                <a16:creationId xmlns:a16="http://schemas.microsoft.com/office/drawing/2014/main" id="{0F789498-D2AE-472C-814A-2BA258DE30CA}"/>
              </a:ext>
            </a:extLst>
          </p:cNvPr>
          <p:cNvSpPr/>
          <p:nvPr userDrawn="1"/>
        </p:nvSpPr>
        <p:spPr>
          <a:xfrm>
            <a:off x="10131097" y="538962"/>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263207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1"/>
            <a:ext cx="6815667" cy="4691063"/>
          </a:xfrm>
          <a:prstGeom prst="rect">
            <a:avLst/>
          </a:prstGeom>
        </p:spPr>
        <p:txBody>
          <a:bodyPr/>
          <a:lstStyle>
            <a:lvl1pPr>
              <a:defRPr sz="3200">
                <a:solidFill>
                  <a:schemeClr val="tx1">
                    <a:lumMod val="75000"/>
                  </a:schemeClr>
                </a:solidFill>
              </a:defRPr>
            </a:lvl1pPr>
            <a:lvl2pP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32492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471083"/>
            <a:ext cx="10972800" cy="3810000"/>
          </a:xfrm>
          <a:prstGeom prst="rect">
            <a:avLst/>
          </a:prstGeom>
        </p:spPr>
        <p:txBody>
          <a:bodyPr/>
          <a:lstStyle>
            <a:lvl1pPr marL="0" indent="0">
              <a:buNone/>
              <a:defRPr sz="3200">
                <a:solidFill>
                  <a:schemeClr val="tx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609600" y="5367338"/>
            <a:ext cx="109728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GB" dirty="0"/>
              <a:t>SLIDE TITLE, TO RUN OVER TWO LINES.</a:t>
            </a:r>
            <a:endParaRPr lang="en-US" dirty="0"/>
          </a:p>
        </p:txBody>
      </p:sp>
    </p:spTree>
    <p:extLst>
      <p:ext uri="{BB962C8B-B14F-4D97-AF65-F5344CB8AC3E}">
        <p14:creationId xmlns:p14="http://schemas.microsoft.com/office/powerpoint/2010/main" val="407810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7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B47327D8-9F36-4A4C-A07C-174EE8DBC284}" type="datetimeFigureOut">
              <a:rPr lang="en-GB" smtClean="0">
                <a:solidFill>
                  <a:prstClr val="black">
                    <a:tint val="75000"/>
                  </a:prstClr>
                </a:solidFill>
              </a:rPr>
              <a:pPr defTabSz="685800"/>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41D1DB8-577A-4CFE-90B3-947C51F6E280}"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1224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ext Placeholder 2"/>
          <p:cNvSpPr>
            <a:spLocks noGrp="1"/>
          </p:cNvSpPr>
          <p:nvPr>
            <p:ph type="body" idx="1"/>
          </p:nvPr>
        </p:nvSpPr>
        <p:spPr>
          <a:xfrm>
            <a:off x="609600" y="1280584"/>
            <a:ext cx="10972800" cy="484558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Placeholder 12"/>
          <p:cNvSpPr>
            <a:spLocks noGrp="1"/>
          </p:cNvSpPr>
          <p:nvPr>
            <p:ph type="title"/>
          </p:nvPr>
        </p:nvSpPr>
        <p:spPr>
          <a:xfrm>
            <a:off x="609600" y="375562"/>
            <a:ext cx="7905448" cy="783225"/>
          </a:xfrm>
          <a:prstGeom prst="rect">
            <a:avLst/>
          </a:prstGeom>
        </p:spPr>
        <p:txBody>
          <a:bodyPr vert="horz" lIns="91440" tIns="45720" rIns="91440" bIns="45720" rtlCol="0" anchor="t" anchorCtr="0">
            <a:noAutofit/>
          </a:bodyPr>
          <a:lstStyle/>
          <a:p>
            <a:r>
              <a:rPr lang="en-GB" dirty="0"/>
              <a:t>SLIDE TITLE, TO RUN OVER TWO LINES.</a:t>
            </a:r>
            <a:endParaRPr lang="en-US" dirty="0"/>
          </a:p>
        </p:txBody>
      </p:sp>
      <p:pic>
        <p:nvPicPr>
          <p:cNvPr id="3" name="Picture 2">
            <a:extLst>
              <a:ext uri="{FF2B5EF4-FFF2-40B4-BE49-F238E27FC236}">
                <a16:creationId xmlns:a16="http://schemas.microsoft.com/office/drawing/2014/main" id="{BC617B9F-8022-4E3A-B832-F5699CB45F0A}"/>
              </a:ext>
            </a:extLst>
          </p:cNvPr>
          <p:cNvPicPr>
            <a:picLocks noChangeAspect="1"/>
          </p:cNvPicPr>
          <p:nvPr userDrawn="1"/>
        </p:nvPicPr>
        <p:blipFill>
          <a:blip r:embed="rId9"/>
          <a:stretch>
            <a:fillRect/>
          </a:stretch>
        </p:blipFill>
        <p:spPr>
          <a:xfrm>
            <a:off x="10102788" y="82118"/>
            <a:ext cx="1874668" cy="535619"/>
          </a:xfrm>
          <a:prstGeom prst="rect">
            <a:avLst/>
          </a:prstGeom>
        </p:spPr>
      </p:pic>
    </p:spTree>
    <p:extLst>
      <p:ext uri="{BB962C8B-B14F-4D97-AF65-F5344CB8AC3E}">
        <p14:creationId xmlns:p14="http://schemas.microsoft.com/office/powerpoint/2010/main" val="21594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457200" rtl="0" eaLnBrk="1" latinLnBrk="0" hangingPunct="1">
        <a:spcBef>
          <a:spcPct val="0"/>
        </a:spcBef>
        <a:buNone/>
        <a:defRPr sz="1800" b="1" kern="1200">
          <a:solidFill>
            <a:schemeClr val="tx1">
              <a:lumMod val="75000"/>
            </a:schemeClr>
          </a:solidFill>
          <a:latin typeface="Calibri Light" panose="020F03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buFont typeface="Arial"/>
        <a:buChar char="•"/>
        <a:defRPr sz="2500" kern="1200">
          <a:solidFill>
            <a:schemeClr val="tx1">
              <a:lumMod val="75000"/>
            </a:schemeClr>
          </a:solidFill>
          <a:latin typeface="Calibri Light" panose="020F030202020403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schemeClr>
          </a:solidFill>
          <a:latin typeface="Calibri Light" panose="020F0302020204030204"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tx1">
              <a:lumMod val="75000"/>
            </a:schemeClr>
          </a:solidFill>
          <a:latin typeface="Calibri Light" panose="020F030202020403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schemeClr>
          </a:solidFill>
          <a:latin typeface="Calibri Light" panose="020F0302020204030204" pitchFamily="34" charset="0"/>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schemeClr>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p:nvSpPr>
        <p:spPr>
          <a:xfrm>
            <a:off x="0" y="1158786"/>
            <a:ext cx="12192000" cy="5699214"/>
          </a:xfrm>
          <a:prstGeom prst="rect">
            <a:avLst/>
          </a:prstGeom>
          <a:solidFill>
            <a:schemeClr val="accent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3" name="Rectangle 22"/>
          <p:cNvSpPr/>
          <p:nvPr userDrawn="1"/>
        </p:nvSpPr>
        <p:spPr>
          <a:xfrm>
            <a:off x="0" y="0"/>
            <a:ext cx="12192000" cy="21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cxnSp>
        <p:nvCxnSpPr>
          <p:cNvPr id="25" name="Straight Connector 24"/>
          <p:cNvCxnSpPr/>
          <p:nvPr/>
        </p:nvCxnSpPr>
        <p:spPr>
          <a:xfrm>
            <a:off x="609600" y="1158786"/>
            <a:ext cx="1094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RGB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333" y="375561"/>
            <a:ext cx="2663372" cy="288413"/>
          </a:xfrm>
          <a:prstGeom prst="rect">
            <a:avLst/>
          </a:prstGeom>
        </p:spPr>
      </p:pic>
      <p:sp>
        <p:nvSpPr>
          <p:cNvPr id="7" name="Title 5"/>
          <p:cNvSpPr txBox="1">
            <a:spLocks/>
          </p:cNvSpPr>
          <p:nvPr/>
        </p:nvSpPr>
        <p:spPr>
          <a:xfrm>
            <a:off x="609601" y="5941786"/>
            <a:ext cx="8207828" cy="628358"/>
          </a:xfrm>
          <a:prstGeom prst="rect">
            <a:avLst/>
          </a:prstGeom>
        </p:spPr>
        <p:txBody>
          <a:bodyPr/>
          <a:lstStyle>
            <a:lvl1pPr algn="l" defTabSz="457200" rtl="0" eaLnBrk="1" latinLnBrk="0" hangingPunct="1">
              <a:spcBef>
                <a:spcPct val="0"/>
              </a:spcBef>
              <a:buNone/>
              <a:defRPr sz="1000" b="0" kern="1200">
                <a:solidFill>
                  <a:schemeClr val="tx2"/>
                </a:solidFill>
                <a:latin typeface="+mj-lt"/>
                <a:ea typeface="+mj-ea"/>
                <a:cs typeface="+mj-cs"/>
              </a:defRPr>
            </a:lvl1pPr>
          </a:lstStyle>
          <a:p>
            <a:r>
              <a:rPr lang="en-GB" sz="1000" dirty="0">
                <a:solidFill>
                  <a:srgbClr val="09416B"/>
                </a:solidFill>
              </a:rPr>
              <a:t>Achievement for All 3As, St Anne’s House, Oxford Square, Newbury, Berkshire, RG14 1JQ</a:t>
            </a:r>
          </a:p>
          <a:p>
            <a:r>
              <a:rPr lang="en-GB" sz="1000" dirty="0">
                <a:solidFill>
                  <a:srgbClr val="09416B"/>
                </a:solidFill>
              </a:rPr>
              <a:t>Achievement for All 3As is a registered charity, number 1142154</a:t>
            </a:r>
            <a:endParaRPr lang="en-US" sz="1000" dirty="0">
              <a:solidFill>
                <a:srgbClr val="09416B"/>
              </a:solidFill>
            </a:endParaRPr>
          </a:p>
        </p:txBody>
      </p:sp>
      <p:sp>
        <p:nvSpPr>
          <p:cNvPr id="8" name="Title 5"/>
          <p:cNvSpPr txBox="1">
            <a:spLocks/>
          </p:cNvSpPr>
          <p:nvPr/>
        </p:nvSpPr>
        <p:spPr>
          <a:xfrm>
            <a:off x="609601" y="5619428"/>
            <a:ext cx="8207828" cy="322359"/>
          </a:xfrm>
          <a:prstGeom prst="rect">
            <a:avLst/>
          </a:prstGeom>
        </p:spPr>
        <p:txBody>
          <a:bodyPr/>
          <a:lstStyle>
            <a:lvl1pPr algn="l" defTabSz="457200" rtl="0" eaLnBrk="1" latinLnBrk="0" hangingPunct="1">
              <a:spcBef>
                <a:spcPct val="0"/>
              </a:spcBef>
              <a:buNone/>
              <a:defRPr sz="1000" b="0" kern="1200">
                <a:solidFill>
                  <a:schemeClr val="accent1"/>
                </a:solidFill>
                <a:latin typeface="+mj-lt"/>
                <a:ea typeface="+mj-ea"/>
                <a:cs typeface="+mj-cs"/>
              </a:defRPr>
            </a:lvl1pPr>
          </a:lstStyle>
          <a:p>
            <a:r>
              <a:rPr lang="en-GB" sz="1200" b="1" dirty="0">
                <a:solidFill>
                  <a:srgbClr val="0092D2"/>
                </a:solidFill>
              </a:rPr>
              <a:t>www.afa3as.org.uk</a:t>
            </a:r>
            <a:endParaRPr lang="en-US" sz="1200" b="1" dirty="0">
              <a:solidFill>
                <a:srgbClr val="0092D2"/>
              </a:solidFill>
            </a:endParaRPr>
          </a:p>
        </p:txBody>
      </p:sp>
      <p:sp>
        <p:nvSpPr>
          <p:cNvPr id="9" name="Title 5"/>
          <p:cNvSpPr txBox="1">
            <a:spLocks/>
          </p:cNvSpPr>
          <p:nvPr/>
        </p:nvSpPr>
        <p:spPr>
          <a:xfrm>
            <a:off x="609601" y="3429000"/>
            <a:ext cx="7191827" cy="1886857"/>
          </a:xfrm>
          <a:prstGeom prst="rect">
            <a:avLst/>
          </a:prstGeom>
        </p:spPr>
        <p:txBody>
          <a:bodyPr/>
          <a:lstStyle>
            <a:lvl1pPr algn="l" defTabSz="457200" rtl="0" eaLnBrk="1" latinLnBrk="0" hangingPunct="1">
              <a:spcBef>
                <a:spcPct val="0"/>
              </a:spcBef>
              <a:buNone/>
              <a:defRPr sz="1000" b="0" kern="1200">
                <a:solidFill>
                  <a:schemeClr val="tx2"/>
                </a:solidFill>
                <a:latin typeface="+mj-lt"/>
                <a:ea typeface="+mj-ea"/>
                <a:cs typeface="+mj-cs"/>
              </a:defRPr>
            </a:lvl1pPr>
          </a:lstStyle>
          <a:p>
            <a:r>
              <a:rPr lang="en-GB" sz="1800" dirty="0">
                <a:solidFill>
                  <a:srgbClr val="09416B"/>
                </a:solidFill>
              </a:rPr>
              <a:t>Transforming the lives of vulnerable children, young people and their families by raising educational aspirations, access and achievement.</a:t>
            </a:r>
          </a:p>
          <a:p>
            <a:endParaRPr lang="en-GB" sz="1800" dirty="0">
              <a:solidFill>
                <a:srgbClr val="09416B"/>
              </a:solidFill>
            </a:endParaRPr>
          </a:p>
          <a:p>
            <a:r>
              <a:rPr lang="en-GB" sz="1000" dirty="0">
                <a:solidFill>
                  <a:srgbClr val="09416B"/>
                </a:solidFill>
              </a:rPr>
              <a:t>EMAIL:	</a:t>
            </a:r>
            <a:r>
              <a:rPr lang="en-GB" sz="1500" b="1" dirty="0">
                <a:solidFill>
                  <a:srgbClr val="09416B"/>
                </a:solidFill>
              </a:rPr>
              <a:t>enquiries@afa3as.org.uk</a:t>
            </a:r>
          </a:p>
          <a:p>
            <a:r>
              <a:rPr lang="en-GB" sz="1000" dirty="0">
                <a:solidFill>
                  <a:srgbClr val="09416B"/>
                </a:solidFill>
              </a:rPr>
              <a:t>CALL:	</a:t>
            </a:r>
            <a:r>
              <a:rPr lang="en-GB" sz="1500" b="1" dirty="0">
                <a:solidFill>
                  <a:srgbClr val="09416B"/>
                </a:solidFill>
              </a:rPr>
              <a:t>01635 </a:t>
            </a:r>
            <a:r>
              <a:rPr lang="en-GB" sz="1500" b="1">
                <a:solidFill>
                  <a:srgbClr val="09416B"/>
                </a:solidFill>
              </a:rPr>
              <a:t>279 499</a:t>
            </a:r>
            <a:endParaRPr lang="en-US" sz="1500" b="1" dirty="0">
              <a:solidFill>
                <a:srgbClr val="09416B"/>
              </a:solidFill>
            </a:endParaRPr>
          </a:p>
        </p:txBody>
      </p:sp>
      <p:sp>
        <p:nvSpPr>
          <p:cNvPr id="10" name="Title 5"/>
          <p:cNvSpPr txBox="1">
            <a:spLocks/>
          </p:cNvSpPr>
          <p:nvPr/>
        </p:nvSpPr>
        <p:spPr>
          <a:xfrm>
            <a:off x="609601" y="1533070"/>
            <a:ext cx="7191827" cy="1886857"/>
          </a:xfrm>
          <a:prstGeom prst="rect">
            <a:avLst/>
          </a:prstGeom>
        </p:spPr>
        <p:txBody>
          <a:bodyPr/>
          <a:lstStyle>
            <a:lvl1pPr algn="l" defTabSz="457200" rtl="0" eaLnBrk="1" latinLnBrk="0" hangingPunct="1">
              <a:spcBef>
                <a:spcPct val="0"/>
              </a:spcBef>
              <a:buNone/>
              <a:defRPr sz="1000" b="0" kern="1200">
                <a:solidFill>
                  <a:schemeClr val="tx2"/>
                </a:solidFill>
                <a:latin typeface="+mj-lt"/>
                <a:ea typeface="+mj-ea"/>
                <a:cs typeface="+mj-cs"/>
              </a:defRPr>
            </a:lvl1pPr>
          </a:lstStyle>
          <a:p>
            <a:pPr>
              <a:lnSpc>
                <a:spcPct val="90000"/>
              </a:lnSpc>
            </a:pPr>
            <a:r>
              <a:rPr lang="en-GB" sz="5500" b="1" dirty="0">
                <a:solidFill>
                  <a:srgbClr val="09416B"/>
                </a:solidFill>
              </a:rPr>
              <a:t>ACHIEVEMENT</a:t>
            </a:r>
          </a:p>
          <a:p>
            <a:pPr>
              <a:lnSpc>
                <a:spcPct val="90000"/>
              </a:lnSpc>
            </a:pPr>
            <a:r>
              <a:rPr lang="en-GB" sz="5500" b="1" dirty="0">
                <a:solidFill>
                  <a:srgbClr val="09416B"/>
                </a:solidFill>
              </a:rPr>
              <a:t>FOR ALL 3As </a:t>
            </a:r>
            <a:endParaRPr lang="en-US" sz="5500" b="1" dirty="0">
              <a:solidFill>
                <a:srgbClr val="09416B"/>
              </a:solidFill>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15048" y="265825"/>
            <a:ext cx="3115733" cy="667657"/>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1158787"/>
            <a:ext cx="12192000" cy="5702893"/>
          </a:xfrm>
          <a:prstGeom prst="rect">
            <a:avLst/>
          </a:prstGeom>
        </p:spPr>
      </p:pic>
    </p:spTree>
    <p:extLst>
      <p:ext uri="{BB962C8B-B14F-4D97-AF65-F5344CB8AC3E}">
        <p14:creationId xmlns:p14="http://schemas.microsoft.com/office/powerpoint/2010/main" val="992300061"/>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457200" rtl="0" eaLnBrk="1" latinLnBrk="0" hangingPunct="1">
        <a:spcBef>
          <a:spcPct val="0"/>
        </a:spcBef>
        <a:buNone/>
        <a:defRPr sz="35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27975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commons.wikimedia.org/wiki/file:octicons-comment-discussion.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slide" Target="slide27.xml"/><Relationship Id="rId11" Type="http://schemas.openxmlformats.org/officeDocument/2006/relationships/image" Target="../media/image21.png"/><Relationship Id="rId5" Type="http://schemas.openxmlformats.org/officeDocument/2006/relationships/slide" Target="slide5.xml"/><Relationship Id="rId10" Type="http://schemas.openxmlformats.org/officeDocument/2006/relationships/hyperlink" Target="http://afaeducation.org/" TargetMode="External"/><Relationship Id="rId4" Type="http://schemas.openxmlformats.org/officeDocument/2006/relationships/slide" Target="slide4.xml"/><Relationship Id="rId9" Type="http://schemas.openxmlformats.org/officeDocument/2006/relationships/slide" Target="slide30.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http://afaeducation.org/"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http://afaeducation.org/"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http://afaeducation.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www.justintarte.com/2013/11/how-well-do-you-take-constructive.html" TargetMode="External"/><Relationship Id="rId5" Type="http://schemas.openxmlformats.org/officeDocument/2006/relationships/image" Target="../media/image22.jpg"/><Relationship Id="rId4" Type="http://schemas.openxmlformats.org/officeDocument/2006/relationships/hyperlink" Target="http://commons.wikimedia.org/wiki/file:octicons-comment-discussion.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amp;ehk=cVAPUBMB1TO9gDp4armMLQ&amp;r=0&amp;pid=OfficeInsert"/></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cid:image001.png@01D1E3F7.9FD8871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hyperlink" Target="https://afaeducation.org/free-dt-resource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afaeducation.org/" TargetMode="External"/><Relationship Id="rId7" Type="http://schemas.openxmlformats.org/officeDocument/2006/relationships/hyperlink" Target="https://afaeducation.org/core-programmes/achieving-wellbeing-cla/achieving-wellbeing-cla-programm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hyperlink" Target="https://afaeducation.org/core-programmes/achieving-wellbeing/achieving-wellbeing/"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simple.wikipedia.org/wiki/File:United_Kingdom_and_North-West_France.sv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0053D5-EAD7-4071-9460-2B919EDD8FD6}"/>
              </a:ext>
            </a:extLst>
          </p:cNvPr>
          <p:cNvPicPr>
            <a:picLocks noChangeAspect="1"/>
          </p:cNvPicPr>
          <p:nvPr/>
        </p:nvPicPr>
        <p:blipFill>
          <a:blip r:embed="rId3"/>
          <a:stretch>
            <a:fillRect/>
          </a:stretch>
        </p:blipFill>
        <p:spPr>
          <a:xfrm>
            <a:off x="3984962" y="2900426"/>
            <a:ext cx="8115319" cy="3397718"/>
          </a:xfrm>
          <a:prstGeom prst="rect">
            <a:avLst/>
          </a:prstGeom>
        </p:spPr>
      </p:pic>
      <p:sp>
        <p:nvSpPr>
          <p:cNvPr id="6" name="Title 3"/>
          <p:cNvSpPr txBox="1">
            <a:spLocks/>
          </p:cNvSpPr>
          <p:nvPr/>
        </p:nvSpPr>
        <p:spPr>
          <a:xfrm>
            <a:off x="274516" y="136008"/>
            <a:ext cx="8205341" cy="24386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Improving learning outcomes through Achieving Wellbeing</a:t>
            </a:r>
          </a:p>
          <a:p>
            <a:r>
              <a:rPr lang="en-US" sz="2800" b="0" dirty="0">
                <a:solidFill>
                  <a:schemeClr val="tx1">
                    <a:lumMod val="75000"/>
                  </a:schemeClr>
                </a:solidFill>
                <a:ea typeface="+mn-ea"/>
                <a:cs typeface="+mn-cs"/>
              </a:rPr>
              <a:t>Unlocking academic progress and lifelong achievement through emotional wellbeing and mental health</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12" name="Rectangle 11">
            <a:extLst>
              <a:ext uri="{FF2B5EF4-FFF2-40B4-BE49-F238E27FC236}">
                <a16:creationId xmlns:a16="http://schemas.microsoft.com/office/drawing/2014/main" id="{403A597D-66B4-4E2D-9EA8-5823B71566CD}"/>
              </a:ext>
            </a:extLst>
          </p:cNvPr>
          <p:cNvSpPr/>
          <p:nvPr/>
        </p:nvSpPr>
        <p:spPr>
          <a:xfrm>
            <a:off x="274516" y="2679016"/>
            <a:ext cx="5635396" cy="1384995"/>
          </a:xfrm>
          <a:prstGeom prst="rect">
            <a:avLst/>
          </a:prstGeom>
        </p:spPr>
        <p:txBody>
          <a:bodyPr wrap="square">
            <a:spAutoFit/>
          </a:bodyPr>
          <a:lstStyle/>
          <a:p>
            <a:r>
              <a:rPr lang="en-GB" sz="2800" b="1" dirty="0">
                <a:solidFill>
                  <a:schemeClr val="tx1">
                    <a:lumMod val="75000"/>
                  </a:schemeClr>
                </a:solidFill>
              </a:rPr>
              <a:t>Marius Frank </a:t>
            </a:r>
            <a:r>
              <a:rPr lang="en-GB" sz="2800" dirty="0">
                <a:solidFill>
                  <a:schemeClr val="tx1">
                    <a:lumMod val="75000"/>
                  </a:schemeClr>
                </a:solidFill>
              </a:rPr>
              <a:t>Director of E-Learning</a:t>
            </a:r>
          </a:p>
          <a:p>
            <a:endParaRPr lang="en-GB" sz="2800" b="1" dirty="0">
              <a:solidFill>
                <a:schemeClr val="tx1">
                  <a:lumMod val="75000"/>
                </a:schemeClr>
              </a:solidFill>
            </a:endParaRPr>
          </a:p>
          <a:p>
            <a:r>
              <a:rPr lang="en-GB" sz="2800" dirty="0">
                <a:solidFill>
                  <a:schemeClr val="tx1">
                    <a:lumMod val="75000"/>
                  </a:schemeClr>
                </a:solidFill>
              </a:rPr>
              <a:t>Achievement for All</a:t>
            </a:r>
            <a:endParaRPr lang="en-GB" sz="2800" dirty="0"/>
          </a:p>
        </p:txBody>
      </p:sp>
      <p:sp>
        <p:nvSpPr>
          <p:cNvPr id="8" name="Rectangle 7">
            <a:extLst>
              <a:ext uri="{FF2B5EF4-FFF2-40B4-BE49-F238E27FC236}">
                <a16:creationId xmlns:a16="http://schemas.microsoft.com/office/drawing/2014/main" id="{1BF50422-31F0-4BE9-9E6D-CDFC5245A0DD}"/>
              </a:ext>
            </a:extLst>
          </p:cNvPr>
          <p:cNvSpPr/>
          <p:nvPr/>
        </p:nvSpPr>
        <p:spPr>
          <a:xfrm>
            <a:off x="274516" y="4869979"/>
            <a:ext cx="3671383" cy="400110"/>
          </a:xfrm>
          <a:prstGeom prst="rect">
            <a:avLst/>
          </a:prstGeom>
        </p:spPr>
        <p:txBody>
          <a:bodyPr wrap="square">
            <a:spAutoFit/>
          </a:bodyPr>
          <a:lstStyle/>
          <a:p>
            <a:r>
              <a:rPr lang="en-GB" sz="2000" dirty="0"/>
              <a:t>http://afaeducation.org/</a:t>
            </a:r>
          </a:p>
        </p:txBody>
      </p:sp>
      <p:pic>
        <p:nvPicPr>
          <p:cNvPr id="9" name="Picture 8">
            <a:extLst>
              <a:ext uri="{FF2B5EF4-FFF2-40B4-BE49-F238E27FC236}">
                <a16:creationId xmlns:a16="http://schemas.microsoft.com/office/drawing/2014/main" id="{7E0619E9-4DE1-43DE-AC8A-6F99F039BDCE}"/>
              </a:ext>
            </a:extLst>
          </p:cNvPr>
          <p:cNvPicPr>
            <a:picLocks noChangeAspect="1"/>
          </p:cNvPicPr>
          <p:nvPr/>
        </p:nvPicPr>
        <p:blipFill>
          <a:blip r:embed="rId4"/>
          <a:stretch>
            <a:fillRect/>
          </a:stretch>
        </p:blipFill>
        <p:spPr>
          <a:xfrm>
            <a:off x="214350" y="5312931"/>
            <a:ext cx="1527730" cy="1527730"/>
          </a:xfrm>
          <a:prstGeom prst="rect">
            <a:avLst/>
          </a:prstGeom>
        </p:spPr>
      </p:pic>
    </p:spTree>
    <p:extLst>
      <p:ext uri="{BB962C8B-B14F-4D97-AF65-F5344CB8AC3E}">
        <p14:creationId xmlns:p14="http://schemas.microsoft.com/office/powerpoint/2010/main" val="339542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157FE06-55AF-449A-A765-B4388F6213FD}"/>
              </a:ext>
            </a:extLst>
          </p:cNvPr>
          <p:cNvSpPr txBox="1">
            <a:spLocks/>
          </p:cNvSpPr>
          <p:nvPr/>
        </p:nvSpPr>
        <p:spPr>
          <a:xfrm>
            <a:off x="495897" y="64975"/>
            <a:ext cx="7916583"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GB" sz="2800" b="0" dirty="0">
                <a:solidFill>
                  <a:schemeClr val="tx1">
                    <a:lumMod val="75000"/>
                  </a:schemeClr>
                </a:solidFill>
                <a:ea typeface="+mn-ea"/>
                <a:cs typeface="+mn-cs"/>
              </a:rPr>
              <a:t>The explicit link between wellbeing, learning, and learner outcomes </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20" name="Rectangle 19">
            <a:extLst>
              <a:ext uri="{FF2B5EF4-FFF2-40B4-BE49-F238E27FC236}">
                <a16:creationId xmlns:a16="http://schemas.microsoft.com/office/drawing/2014/main" id="{4B9D368C-C571-4DAF-9009-460218F1D616}"/>
              </a:ext>
            </a:extLst>
          </p:cNvPr>
          <p:cNvSpPr/>
          <p:nvPr/>
        </p:nvSpPr>
        <p:spPr>
          <a:xfrm>
            <a:off x="1979227" y="1774637"/>
            <a:ext cx="9619861" cy="2696547"/>
          </a:xfrm>
          <a:prstGeom prst="rect">
            <a:avLst/>
          </a:prstGeom>
          <a:gradFill>
            <a:gsLst>
              <a:gs pos="0">
                <a:srgbClr val="FF0000"/>
              </a:gs>
              <a:gs pos="30000">
                <a:srgbClr val="70AD47">
                  <a:lumMod val="60000"/>
                  <a:lumOff val="40000"/>
                </a:srgbClr>
              </a:gs>
              <a:gs pos="82000">
                <a:srgbClr val="5B9BD5">
                  <a:lumMod val="60000"/>
                  <a:lumOff val="40000"/>
                </a:srgbClr>
              </a:gs>
              <a:gs pos="95000">
                <a:srgbClr val="5B9BD5">
                  <a:lumMod val="75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029BFEB-21D4-4CFF-9488-8FFD8D3BD7A4}"/>
              </a:ext>
            </a:extLst>
          </p:cNvPr>
          <p:cNvSpPr/>
          <p:nvPr/>
        </p:nvSpPr>
        <p:spPr>
          <a:xfrm>
            <a:off x="2144674" y="2375210"/>
            <a:ext cx="9288966" cy="1717287"/>
          </a:xfrm>
          <a:custGeom>
            <a:avLst/>
            <a:gdLst>
              <a:gd name="connsiteX0" fmla="*/ 0 w 9288966"/>
              <a:gd name="connsiteY0" fmla="*/ 1203642 h 1203642"/>
              <a:gd name="connsiteX1" fmla="*/ 334537 w 9288966"/>
              <a:gd name="connsiteY1" fmla="*/ 1080979 h 1203642"/>
              <a:gd name="connsiteX2" fmla="*/ 479503 w 9288966"/>
              <a:gd name="connsiteY2" fmla="*/ 835652 h 1203642"/>
              <a:gd name="connsiteX3" fmla="*/ 758283 w 9288966"/>
              <a:gd name="connsiteY3" fmla="*/ 400754 h 1203642"/>
              <a:gd name="connsiteX4" fmla="*/ 981308 w 9288966"/>
              <a:gd name="connsiteY4" fmla="*/ 133125 h 1203642"/>
              <a:gd name="connsiteX5" fmla="*/ 1215483 w 9288966"/>
              <a:gd name="connsiteY5" fmla="*/ 66218 h 1203642"/>
              <a:gd name="connsiteX6" fmla="*/ 1650381 w 9288966"/>
              <a:gd name="connsiteY6" fmla="*/ 21613 h 1203642"/>
              <a:gd name="connsiteX7" fmla="*/ 2029522 w 9288966"/>
              <a:gd name="connsiteY7" fmla="*/ 110822 h 1203642"/>
              <a:gd name="connsiteX8" fmla="*/ 2274849 w 9288966"/>
              <a:gd name="connsiteY8" fmla="*/ 344998 h 1203642"/>
              <a:gd name="connsiteX9" fmla="*/ 2386361 w 9288966"/>
              <a:gd name="connsiteY9" fmla="*/ 623779 h 1203642"/>
              <a:gd name="connsiteX10" fmla="*/ 2575932 w 9288966"/>
              <a:gd name="connsiteY10" fmla="*/ 824500 h 1203642"/>
              <a:gd name="connsiteX11" fmla="*/ 2810108 w 9288966"/>
              <a:gd name="connsiteY11" fmla="*/ 1069827 h 1203642"/>
              <a:gd name="connsiteX12" fmla="*/ 3155796 w 9288966"/>
              <a:gd name="connsiteY12" fmla="*/ 1114432 h 1203642"/>
              <a:gd name="connsiteX13" fmla="*/ 3769113 w 9288966"/>
              <a:gd name="connsiteY13" fmla="*/ 1159037 h 1203642"/>
              <a:gd name="connsiteX14" fmla="*/ 4438186 w 9288966"/>
              <a:gd name="connsiteY14" fmla="*/ 1170188 h 1203642"/>
              <a:gd name="connsiteX15" fmla="*/ 4716966 w 9288966"/>
              <a:gd name="connsiteY15" fmla="*/ 1058676 h 1203642"/>
              <a:gd name="connsiteX16" fmla="*/ 5207620 w 9288966"/>
              <a:gd name="connsiteY16" fmla="*/ 891408 h 1203642"/>
              <a:gd name="connsiteX17" fmla="*/ 5486400 w 9288966"/>
              <a:gd name="connsiteY17" fmla="*/ 701837 h 1203642"/>
              <a:gd name="connsiteX18" fmla="*/ 5664820 w 9288966"/>
              <a:gd name="connsiteY18" fmla="*/ 445359 h 1203642"/>
              <a:gd name="connsiteX19" fmla="*/ 5809786 w 9288966"/>
              <a:gd name="connsiteY19" fmla="*/ 200032 h 1203642"/>
              <a:gd name="connsiteX20" fmla="*/ 6166625 w 9288966"/>
              <a:gd name="connsiteY20" fmla="*/ 21613 h 1203642"/>
              <a:gd name="connsiteX21" fmla="*/ 6579220 w 9288966"/>
              <a:gd name="connsiteY21" fmla="*/ 10461 h 1203642"/>
              <a:gd name="connsiteX22" fmla="*/ 7125630 w 9288966"/>
              <a:gd name="connsiteY22" fmla="*/ 88520 h 1203642"/>
              <a:gd name="connsiteX23" fmla="*/ 7460166 w 9288966"/>
              <a:gd name="connsiteY23" fmla="*/ 300393 h 1203642"/>
              <a:gd name="connsiteX24" fmla="*/ 7683191 w 9288966"/>
              <a:gd name="connsiteY24" fmla="*/ 556871 h 1203642"/>
              <a:gd name="connsiteX25" fmla="*/ 7839308 w 9288966"/>
              <a:gd name="connsiteY25" fmla="*/ 712988 h 1203642"/>
              <a:gd name="connsiteX26" fmla="*/ 7950820 w 9288966"/>
              <a:gd name="connsiteY26" fmla="*/ 891408 h 1203642"/>
              <a:gd name="connsiteX27" fmla="*/ 8073483 w 9288966"/>
              <a:gd name="connsiteY27" fmla="*/ 1002920 h 1203642"/>
              <a:gd name="connsiteX28" fmla="*/ 8363415 w 9288966"/>
              <a:gd name="connsiteY28" fmla="*/ 1114432 h 1203642"/>
              <a:gd name="connsiteX29" fmla="*/ 8709103 w 9288966"/>
              <a:gd name="connsiteY29" fmla="*/ 1080979 h 1203642"/>
              <a:gd name="connsiteX30" fmla="*/ 8909825 w 9288966"/>
              <a:gd name="connsiteY30" fmla="*/ 1025222 h 1203642"/>
              <a:gd name="connsiteX31" fmla="*/ 9288966 w 9288966"/>
              <a:gd name="connsiteY31" fmla="*/ 824500 h 120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88966" h="1203642">
                <a:moveTo>
                  <a:pt x="0" y="1203642"/>
                </a:moveTo>
                <a:cubicBezTo>
                  <a:pt x="127310" y="1172976"/>
                  <a:pt x="254620" y="1142310"/>
                  <a:pt x="334537" y="1080979"/>
                </a:cubicBezTo>
                <a:cubicBezTo>
                  <a:pt x="414454" y="1019648"/>
                  <a:pt x="408879" y="949023"/>
                  <a:pt x="479503" y="835652"/>
                </a:cubicBezTo>
                <a:cubicBezTo>
                  <a:pt x="550127" y="722281"/>
                  <a:pt x="674649" y="517842"/>
                  <a:pt x="758283" y="400754"/>
                </a:cubicBezTo>
                <a:cubicBezTo>
                  <a:pt x="841917" y="283666"/>
                  <a:pt x="905108" y="188881"/>
                  <a:pt x="981308" y="133125"/>
                </a:cubicBezTo>
                <a:cubicBezTo>
                  <a:pt x="1057508" y="77369"/>
                  <a:pt x="1103971" y="84803"/>
                  <a:pt x="1215483" y="66218"/>
                </a:cubicBezTo>
                <a:cubicBezTo>
                  <a:pt x="1326995" y="47633"/>
                  <a:pt x="1514708" y="14179"/>
                  <a:pt x="1650381" y="21613"/>
                </a:cubicBezTo>
                <a:cubicBezTo>
                  <a:pt x="1786054" y="29047"/>
                  <a:pt x="1925444" y="56925"/>
                  <a:pt x="2029522" y="110822"/>
                </a:cubicBezTo>
                <a:cubicBezTo>
                  <a:pt x="2133600" y="164719"/>
                  <a:pt x="2215376" y="259505"/>
                  <a:pt x="2274849" y="344998"/>
                </a:cubicBezTo>
                <a:cubicBezTo>
                  <a:pt x="2334322" y="430491"/>
                  <a:pt x="2336181" y="543862"/>
                  <a:pt x="2386361" y="623779"/>
                </a:cubicBezTo>
                <a:cubicBezTo>
                  <a:pt x="2436542" y="703696"/>
                  <a:pt x="2575932" y="824500"/>
                  <a:pt x="2575932" y="824500"/>
                </a:cubicBezTo>
                <a:cubicBezTo>
                  <a:pt x="2646557" y="898841"/>
                  <a:pt x="2713464" y="1021505"/>
                  <a:pt x="2810108" y="1069827"/>
                </a:cubicBezTo>
                <a:cubicBezTo>
                  <a:pt x="2906752" y="1118149"/>
                  <a:pt x="2995962" y="1099564"/>
                  <a:pt x="3155796" y="1114432"/>
                </a:cubicBezTo>
                <a:cubicBezTo>
                  <a:pt x="3315630" y="1129300"/>
                  <a:pt x="3555381" y="1149744"/>
                  <a:pt x="3769113" y="1159037"/>
                </a:cubicBezTo>
                <a:cubicBezTo>
                  <a:pt x="3982845" y="1168330"/>
                  <a:pt x="4280211" y="1186915"/>
                  <a:pt x="4438186" y="1170188"/>
                </a:cubicBezTo>
                <a:cubicBezTo>
                  <a:pt x="4596161" y="1153461"/>
                  <a:pt x="4588727" y="1105139"/>
                  <a:pt x="4716966" y="1058676"/>
                </a:cubicBezTo>
                <a:cubicBezTo>
                  <a:pt x="4845205" y="1012213"/>
                  <a:pt x="5079381" y="950881"/>
                  <a:pt x="5207620" y="891408"/>
                </a:cubicBezTo>
                <a:cubicBezTo>
                  <a:pt x="5335859" y="831935"/>
                  <a:pt x="5410200" y="776178"/>
                  <a:pt x="5486400" y="701837"/>
                </a:cubicBezTo>
                <a:cubicBezTo>
                  <a:pt x="5562600" y="627496"/>
                  <a:pt x="5610922" y="528993"/>
                  <a:pt x="5664820" y="445359"/>
                </a:cubicBezTo>
                <a:cubicBezTo>
                  <a:pt x="5718718" y="361725"/>
                  <a:pt x="5726152" y="270656"/>
                  <a:pt x="5809786" y="200032"/>
                </a:cubicBezTo>
                <a:cubicBezTo>
                  <a:pt x="5893420" y="129408"/>
                  <a:pt x="6038386" y="53208"/>
                  <a:pt x="6166625" y="21613"/>
                </a:cubicBezTo>
                <a:cubicBezTo>
                  <a:pt x="6294864" y="-9982"/>
                  <a:pt x="6419386" y="-690"/>
                  <a:pt x="6579220" y="10461"/>
                </a:cubicBezTo>
                <a:cubicBezTo>
                  <a:pt x="6739054" y="21612"/>
                  <a:pt x="6978806" y="40198"/>
                  <a:pt x="7125630" y="88520"/>
                </a:cubicBezTo>
                <a:cubicBezTo>
                  <a:pt x="7272454" y="136842"/>
                  <a:pt x="7367239" y="222334"/>
                  <a:pt x="7460166" y="300393"/>
                </a:cubicBezTo>
                <a:cubicBezTo>
                  <a:pt x="7553093" y="378451"/>
                  <a:pt x="7620001" y="488105"/>
                  <a:pt x="7683191" y="556871"/>
                </a:cubicBezTo>
                <a:cubicBezTo>
                  <a:pt x="7746381" y="625637"/>
                  <a:pt x="7794703" y="657232"/>
                  <a:pt x="7839308" y="712988"/>
                </a:cubicBezTo>
                <a:cubicBezTo>
                  <a:pt x="7883913" y="768744"/>
                  <a:pt x="7911791" y="843086"/>
                  <a:pt x="7950820" y="891408"/>
                </a:cubicBezTo>
                <a:cubicBezTo>
                  <a:pt x="7989849" y="939730"/>
                  <a:pt x="8004717" y="965749"/>
                  <a:pt x="8073483" y="1002920"/>
                </a:cubicBezTo>
                <a:cubicBezTo>
                  <a:pt x="8142249" y="1040091"/>
                  <a:pt x="8257478" y="1101422"/>
                  <a:pt x="8363415" y="1114432"/>
                </a:cubicBezTo>
                <a:cubicBezTo>
                  <a:pt x="8469352" y="1127442"/>
                  <a:pt x="8618035" y="1095847"/>
                  <a:pt x="8709103" y="1080979"/>
                </a:cubicBezTo>
                <a:cubicBezTo>
                  <a:pt x="8800171" y="1066111"/>
                  <a:pt x="8813181" y="1067968"/>
                  <a:pt x="8909825" y="1025222"/>
                </a:cubicBezTo>
                <a:cubicBezTo>
                  <a:pt x="9006469" y="982476"/>
                  <a:pt x="9147717" y="903488"/>
                  <a:pt x="9288966" y="824500"/>
                </a:cubicBezTo>
              </a:path>
            </a:pathLst>
          </a:custGeom>
          <a:no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0F27B52-3F11-4D49-A15A-C30ECE9D6F47}"/>
              </a:ext>
            </a:extLst>
          </p:cNvPr>
          <p:cNvSpPr txBox="1"/>
          <p:nvPr/>
        </p:nvSpPr>
        <p:spPr>
          <a:xfrm>
            <a:off x="351263" y="1451471"/>
            <a:ext cx="158893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Red Zone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Fight or flight</a:t>
            </a:r>
          </a:p>
        </p:txBody>
      </p:sp>
      <p:sp>
        <p:nvSpPr>
          <p:cNvPr id="23" name="TextBox 22">
            <a:extLst>
              <a:ext uri="{FF2B5EF4-FFF2-40B4-BE49-F238E27FC236}">
                <a16:creationId xmlns:a16="http://schemas.microsoft.com/office/drawing/2014/main" id="{81944998-95CA-41C2-9969-92E72109A9DE}"/>
              </a:ext>
            </a:extLst>
          </p:cNvPr>
          <p:cNvSpPr txBox="1"/>
          <p:nvPr/>
        </p:nvSpPr>
        <p:spPr>
          <a:xfrm>
            <a:off x="312232" y="4239685"/>
            <a:ext cx="223024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Blue Zone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Freeze, shut down, unresponsive</a:t>
            </a:r>
          </a:p>
        </p:txBody>
      </p:sp>
      <p:sp>
        <p:nvSpPr>
          <p:cNvPr id="24" name="TextBox 23">
            <a:extLst>
              <a:ext uri="{FF2B5EF4-FFF2-40B4-BE49-F238E27FC236}">
                <a16:creationId xmlns:a16="http://schemas.microsoft.com/office/drawing/2014/main" id="{3E2C9F91-0BBB-4451-8440-CCA551687298}"/>
              </a:ext>
            </a:extLst>
          </p:cNvPr>
          <p:cNvSpPr txBox="1"/>
          <p:nvPr/>
        </p:nvSpPr>
        <p:spPr>
          <a:xfrm>
            <a:off x="1979227" y="5135739"/>
            <a:ext cx="847128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On any normal day we encounter numerous </a:t>
            </a:r>
            <a:r>
              <a:rPr kumimoji="0" lang="en-GB" sz="1800" b="1" i="0" u="none" strike="noStrike" kern="0" cap="none" spc="0" normalizeH="0" baseline="0" noProof="0" dirty="0">
                <a:ln>
                  <a:noFill/>
                </a:ln>
                <a:solidFill>
                  <a:prstClr val="black"/>
                </a:solidFill>
                <a:effectLst/>
                <a:uLnTx/>
                <a:uFillTx/>
              </a:rPr>
              <a:t>stressors</a:t>
            </a:r>
            <a:r>
              <a:rPr kumimoji="0" lang="en-GB" sz="1800" b="0" i="0" u="none" strike="noStrike" kern="0" cap="none" spc="0" normalizeH="0" baseline="0" noProof="0" dirty="0">
                <a:ln>
                  <a:noFill/>
                </a:ln>
                <a:solidFill>
                  <a:prstClr val="black"/>
                </a:solidFill>
                <a:effectLst/>
                <a:uLnTx/>
                <a:uFillTx/>
              </a:rPr>
              <a:t>, situations that cause the body to accelerate, prepare for action (getting up late, missing a bus, anticipating a difficult meeting at work, etc.). These are normally followed by periods of recovery.</a:t>
            </a:r>
            <a:endParaRPr kumimoji="0" lang="en-GB" sz="1800" b="1" i="0" u="none" strike="noStrike" kern="0" cap="none" spc="0" normalizeH="0" baseline="0" noProof="0" dirty="0">
              <a:ln>
                <a:noFill/>
              </a:ln>
              <a:solidFill>
                <a:prstClr val="black"/>
              </a:solidFill>
              <a:effectLst/>
              <a:uLnTx/>
              <a:uFillTx/>
            </a:endParaRPr>
          </a:p>
        </p:txBody>
      </p:sp>
      <p:sp>
        <p:nvSpPr>
          <p:cNvPr id="25" name="TextBox 24">
            <a:extLst>
              <a:ext uri="{FF2B5EF4-FFF2-40B4-BE49-F238E27FC236}">
                <a16:creationId xmlns:a16="http://schemas.microsoft.com/office/drawing/2014/main" id="{B4CBF759-0D87-4AB2-BF6D-9086EA0B35F7}"/>
              </a:ext>
            </a:extLst>
          </p:cNvPr>
          <p:cNvSpPr txBox="1"/>
          <p:nvPr/>
        </p:nvSpPr>
        <p:spPr>
          <a:xfrm>
            <a:off x="2624625" y="4582407"/>
            <a:ext cx="84005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STRESS</a:t>
            </a:r>
          </a:p>
        </p:txBody>
      </p:sp>
      <p:sp>
        <p:nvSpPr>
          <p:cNvPr id="26" name="TextBox 25">
            <a:extLst>
              <a:ext uri="{FF2B5EF4-FFF2-40B4-BE49-F238E27FC236}">
                <a16:creationId xmlns:a16="http://schemas.microsoft.com/office/drawing/2014/main" id="{13203D01-6E38-4EF0-94F5-CDB0B6819BB2}"/>
              </a:ext>
            </a:extLst>
          </p:cNvPr>
          <p:cNvSpPr txBox="1"/>
          <p:nvPr/>
        </p:nvSpPr>
        <p:spPr>
          <a:xfrm>
            <a:off x="4148255" y="4588022"/>
            <a:ext cx="126008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RECOVERY</a:t>
            </a:r>
          </a:p>
        </p:txBody>
      </p:sp>
      <p:sp>
        <p:nvSpPr>
          <p:cNvPr id="27" name="TextBox 26">
            <a:extLst>
              <a:ext uri="{FF2B5EF4-FFF2-40B4-BE49-F238E27FC236}">
                <a16:creationId xmlns:a16="http://schemas.microsoft.com/office/drawing/2014/main" id="{8E1EDEF1-9BDC-480D-AA9A-2203B125B64B}"/>
              </a:ext>
            </a:extLst>
          </p:cNvPr>
          <p:cNvSpPr txBox="1"/>
          <p:nvPr/>
        </p:nvSpPr>
        <p:spPr>
          <a:xfrm>
            <a:off x="9423483" y="4562850"/>
            <a:ext cx="126008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RECOVERY</a:t>
            </a:r>
          </a:p>
        </p:txBody>
      </p:sp>
      <p:sp>
        <p:nvSpPr>
          <p:cNvPr id="28" name="TextBox 27">
            <a:extLst>
              <a:ext uri="{FF2B5EF4-FFF2-40B4-BE49-F238E27FC236}">
                <a16:creationId xmlns:a16="http://schemas.microsoft.com/office/drawing/2014/main" id="{F17B3B99-6BE4-4314-AE02-DECCD4A5B2A4}"/>
              </a:ext>
            </a:extLst>
          </p:cNvPr>
          <p:cNvSpPr txBox="1"/>
          <p:nvPr/>
        </p:nvSpPr>
        <p:spPr>
          <a:xfrm>
            <a:off x="7187664" y="4557235"/>
            <a:ext cx="84005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STRESS</a:t>
            </a:r>
          </a:p>
        </p:txBody>
      </p:sp>
      <p:cxnSp>
        <p:nvCxnSpPr>
          <p:cNvPr id="29" name="Straight Connector 28">
            <a:extLst>
              <a:ext uri="{FF2B5EF4-FFF2-40B4-BE49-F238E27FC236}">
                <a16:creationId xmlns:a16="http://schemas.microsoft.com/office/drawing/2014/main" id="{DB95A387-BFDB-4F58-9008-BE84EFE36360}"/>
              </a:ext>
            </a:extLst>
          </p:cNvPr>
          <p:cNvCxnSpPr>
            <a:cxnSpLocks/>
          </p:cNvCxnSpPr>
          <p:nvPr/>
        </p:nvCxnSpPr>
        <p:spPr>
          <a:xfrm flipV="1">
            <a:off x="2419815" y="1602906"/>
            <a:ext cx="0" cy="2959944"/>
          </a:xfrm>
          <a:prstGeom prst="line">
            <a:avLst/>
          </a:prstGeom>
          <a:noFill/>
          <a:ln w="6350" cap="flat" cmpd="sng" algn="ctr">
            <a:solidFill>
              <a:sysClr val="windowText" lastClr="000000"/>
            </a:solidFill>
            <a:prstDash val="dash"/>
            <a:miter lim="800000"/>
          </a:ln>
          <a:effectLst/>
        </p:spPr>
      </p:cxnSp>
      <p:cxnSp>
        <p:nvCxnSpPr>
          <p:cNvPr id="30" name="Straight Connector 29">
            <a:extLst>
              <a:ext uri="{FF2B5EF4-FFF2-40B4-BE49-F238E27FC236}">
                <a16:creationId xmlns:a16="http://schemas.microsoft.com/office/drawing/2014/main" id="{B3045214-805B-4BC4-ADEC-8DCF0861BCDD}"/>
              </a:ext>
            </a:extLst>
          </p:cNvPr>
          <p:cNvCxnSpPr>
            <a:cxnSpLocks/>
          </p:cNvCxnSpPr>
          <p:nvPr/>
        </p:nvCxnSpPr>
        <p:spPr>
          <a:xfrm flipV="1">
            <a:off x="3583257" y="1602906"/>
            <a:ext cx="0" cy="2959944"/>
          </a:xfrm>
          <a:prstGeom prst="line">
            <a:avLst/>
          </a:prstGeom>
          <a:noFill/>
          <a:ln w="6350" cap="flat" cmpd="sng" algn="ctr">
            <a:solidFill>
              <a:sysClr val="windowText" lastClr="000000"/>
            </a:solidFill>
            <a:prstDash val="dash"/>
            <a:miter lim="800000"/>
          </a:ln>
          <a:effectLst/>
        </p:spPr>
      </p:cxnSp>
      <p:cxnSp>
        <p:nvCxnSpPr>
          <p:cNvPr id="31" name="Straight Connector 30">
            <a:extLst>
              <a:ext uri="{FF2B5EF4-FFF2-40B4-BE49-F238E27FC236}">
                <a16:creationId xmlns:a16="http://schemas.microsoft.com/office/drawing/2014/main" id="{80609982-F5C1-442E-840F-2604DC6B8227}"/>
              </a:ext>
            </a:extLst>
          </p:cNvPr>
          <p:cNvCxnSpPr>
            <a:cxnSpLocks/>
          </p:cNvCxnSpPr>
          <p:nvPr/>
        </p:nvCxnSpPr>
        <p:spPr>
          <a:xfrm flipV="1">
            <a:off x="4111084" y="1602906"/>
            <a:ext cx="0" cy="2959944"/>
          </a:xfrm>
          <a:prstGeom prst="line">
            <a:avLst/>
          </a:prstGeom>
          <a:noFill/>
          <a:ln w="6350" cap="flat" cmpd="sng" algn="ctr">
            <a:solidFill>
              <a:sysClr val="windowText" lastClr="000000"/>
            </a:solidFill>
            <a:prstDash val="dash"/>
            <a:miter lim="800000"/>
          </a:ln>
          <a:effectLst/>
        </p:spPr>
      </p:cxnSp>
      <p:cxnSp>
        <p:nvCxnSpPr>
          <p:cNvPr id="32" name="Straight Connector 31">
            <a:extLst>
              <a:ext uri="{FF2B5EF4-FFF2-40B4-BE49-F238E27FC236}">
                <a16:creationId xmlns:a16="http://schemas.microsoft.com/office/drawing/2014/main" id="{5A6FE27B-9CB7-45C4-87B4-4EFAC189CDE8}"/>
              </a:ext>
            </a:extLst>
          </p:cNvPr>
          <p:cNvCxnSpPr>
            <a:cxnSpLocks/>
          </p:cNvCxnSpPr>
          <p:nvPr/>
        </p:nvCxnSpPr>
        <p:spPr>
          <a:xfrm flipV="1">
            <a:off x="5073805" y="1602906"/>
            <a:ext cx="0" cy="2959944"/>
          </a:xfrm>
          <a:prstGeom prst="line">
            <a:avLst/>
          </a:prstGeom>
          <a:noFill/>
          <a:ln w="6350" cap="flat" cmpd="sng" algn="ctr">
            <a:solidFill>
              <a:sysClr val="windowText" lastClr="000000"/>
            </a:solidFill>
            <a:prstDash val="dash"/>
            <a:miter lim="800000"/>
          </a:ln>
          <a:effectLst/>
        </p:spPr>
      </p:cxnSp>
      <p:cxnSp>
        <p:nvCxnSpPr>
          <p:cNvPr id="33" name="Straight Connector 32">
            <a:extLst>
              <a:ext uri="{FF2B5EF4-FFF2-40B4-BE49-F238E27FC236}">
                <a16:creationId xmlns:a16="http://schemas.microsoft.com/office/drawing/2014/main" id="{AB4D8152-E612-4F15-B777-CCE225EA77CB}"/>
              </a:ext>
            </a:extLst>
          </p:cNvPr>
          <p:cNvCxnSpPr>
            <a:cxnSpLocks/>
          </p:cNvCxnSpPr>
          <p:nvPr/>
        </p:nvCxnSpPr>
        <p:spPr>
          <a:xfrm flipV="1">
            <a:off x="6918213" y="1602906"/>
            <a:ext cx="0" cy="2959944"/>
          </a:xfrm>
          <a:prstGeom prst="line">
            <a:avLst/>
          </a:prstGeom>
          <a:noFill/>
          <a:ln w="6350" cap="flat" cmpd="sng" algn="ctr">
            <a:solidFill>
              <a:sysClr val="windowText" lastClr="000000"/>
            </a:solidFill>
            <a:prstDash val="dash"/>
            <a:miter lim="800000"/>
          </a:ln>
          <a:effectLst/>
        </p:spPr>
      </p:cxnSp>
      <p:cxnSp>
        <p:nvCxnSpPr>
          <p:cNvPr id="34" name="Straight Connector 33">
            <a:extLst>
              <a:ext uri="{FF2B5EF4-FFF2-40B4-BE49-F238E27FC236}">
                <a16:creationId xmlns:a16="http://schemas.microsoft.com/office/drawing/2014/main" id="{071E6C03-3EFB-4806-B3B6-3DE49F7900FE}"/>
              </a:ext>
            </a:extLst>
          </p:cNvPr>
          <p:cNvCxnSpPr>
            <a:cxnSpLocks/>
          </p:cNvCxnSpPr>
          <p:nvPr/>
        </p:nvCxnSpPr>
        <p:spPr>
          <a:xfrm flipV="1">
            <a:off x="8092807" y="1602906"/>
            <a:ext cx="0" cy="2959944"/>
          </a:xfrm>
          <a:prstGeom prst="line">
            <a:avLst/>
          </a:prstGeom>
          <a:noFill/>
          <a:ln w="6350" cap="flat" cmpd="sng" algn="ctr">
            <a:solidFill>
              <a:sysClr val="windowText" lastClr="000000"/>
            </a:solidFill>
            <a:prstDash val="dash"/>
            <a:miter lim="800000"/>
          </a:ln>
          <a:effectLst/>
        </p:spPr>
      </p:cxnSp>
      <p:cxnSp>
        <p:nvCxnSpPr>
          <p:cNvPr id="35" name="Straight Connector 34">
            <a:extLst>
              <a:ext uri="{FF2B5EF4-FFF2-40B4-BE49-F238E27FC236}">
                <a16:creationId xmlns:a16="http://schemas.microsoft.com/office/drawing/2014/main" id="{BCD2D97D-10CC-4F7E-ADC6-5562F3627012}"/>
              </a:ext>
            </a:extLst>
          </p:cNvPr>
          <p:cNvCxnSpPr>
            <a:cxnSpLocks/>
          </p:cNvCxnSpPr>
          <p:nvPr/>
        </p:nvCxnSpPr>
        <p:spPr>
          <a:xfrm flipV="1">
            <a:off x="9352156" y="1602906"/>
            <a:ext cx="0" cy="2959944"/>
          </a:xfrm>
          <a:prstGeom prst="line">
            <a:avLst/>
          </a:prstGeom>
          <a:noFill/>
          <a:ln w="6350" cap="flat" cmpd="sng" algn="ctr">
            <a:solidFill>
              <a:sysClr val="windowText" lastClr="000000"/>
            </a:solidFill>
            <a:prstDash val="dash"/>
            <a:miter lim="800000"/>
          </a:ln>
          <a:effectLst/>
        </p:spPr>
      </p:cxnSp>
      <p:cxnSp>
        <p:nvCxnSpPr>
          <p:cNvPr id="36" name="Straight Connector 35">
            <a:extLst>
              <a:ext uri="{FF2B5EF4-FFF2-40B4-BE49-F238E27FC236}">
                <a16:creationId xmlns:a16="http://schemas.microsoft.com/office/drawing/2014/main" id="{EB14C3C7-5F00-4C1A-A2B4-A1FA3A6161B4}"/>
              </a:ext>
            </a:extLst>
          </p:cNvPr>
          <p:cNvCxnSpPr>
            <a:cxnSpLocks/>
          </p:cNvCxnSpPr>
          <p:nvPr/>
        </p:nvCxnSpPr>
        <p:spPr>
          <a:xfrm flipV="1">
            <a:off x="10461665" y="1602906"/>
            <a:ext cx="0" cy="2959944"/>
          </a:xfrm>
          <a:prstGeom prst="line">
            <a:avLst/>
          </a:prstGeom>
          <a:noFill/>
          <a:ln w="6350" cap="flat" cmpd="sng" algn="ctr">
            <a:solidFill>
              <a:sysClr val="windowText" lastClr="000000"/>
            </a:solidFill>
            <a:prstDash val="dash"/>
            <a:miter lim="800000"/>
          </a:ln>
          <a:effectLst/>
        </p:spPr>
      </p:cxnSp>
    </p:spTree>
    <p:extLst>
      <p:ext uri="{BB962C8B-B14F-4D97-AF65-F5344CB8AC3E}">
        <p14:creationId xmlns:p14="http://schemas.microsoft.com/office/powerpoint/2010/main" val="18127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2000"/>
                                        <p:tgtEl>
                                          <p:spTgt spid="21"/>
                                        </p:tgtEl>
                                      </p:cBhvr>
                                    </p:animEffect>
                                  </p:childTnLst>
                                </p:cTn>
                              </p:par>
                            </p:childTnLst>
                          </p:cTn>
                        </p:par>
                        <p:par>
                          <p:cTn id="13" fill="hold">
                            <p:stCondLst>
                              <p:cond delay="12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25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30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35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childTnLst>
                          </p:cTn>
                        </p:par>
                        <p:par>
                          <p:cTn id="29" fill="hold">
                            <p:stCondLst>
                              <p:cond delay="15500"/>
                            </p:stCondLst>
                            <p:childTnLst>
                              <p:par>
                                <p:cTn id="30" presetID="10"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16000"/>
                            </p:stCondLst>
                            <p:childTnLst>
                              <p:par>
                                <p:cTn id="34" presetID="10"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165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2000"/>
                                        <p:tgtEl>
                                          <p:spTgt spid="28"/>
                                        </p:tgtEl>
                                      </p:cBhvr>
                                    </p:animEffect>
                                  </p:childTnLst>
                                </p:cTn>
                              </p:par>
                            </p:childTnLst>
                          </p:cTn>
                        </p:par>
                        <p:par>
                          <p:cTn id="41" fill="hold">
                            <p:stCondLst>
                              <p:cond delay="185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19000"/>
                            </p:stCondLst>
                            <p:childTnLst>
                              <p:par>
                                <p:cTn id="46" presetID="10"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195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childTnLst>
                          </p:cTn>
                        </p:par>
                        <p:par>
                          <p:cTn id="53" fill="hold">
                            <p:stCondLst>
                              <p:cond delay="215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22000"/>
                            </p:stCondLst>
                            <p:childTnLst>
                              <p:par>
                                <p:cTn id="58" presetID="10"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E0BF15A-48FB-4B2D-9325-4FC7D5B6AECB}"/>
              </a:ext>
            </a:extLst>
          </p:cNvPr>
          <p:cNvSpPr/>
          <p:nvPr/>
        </p:nvSpPr>
        <p:spPr>
          <a:xfrm>
            <a:off x="1979227" y="1774637"/>
            <a:ext cx="9619861" cy="2696547"/>
          </a:xfrm>
          <a:prstGeom prst="rect">
            <a:avLst/>
          </a:prstGeom>
          <a:gradFill>
            <a:gsLst>
              <a:gs pos="0">
                <a:srgbClr val="FF0000"/>
              </a:gs>
              <a:gs pos="30000">
                <a:srgbClr val="70AD47">
                  <a:lumMod val="60000"/>
                  <a:lumOff val="40000"/>
                </a:srgbClr>
              </a:gs>
              <a:gs pos="82000">
                <a:srgbClr val="5B9BD5">
                  <a:lumMod val="60000"/>
                  <a:lumOff val="40000"/>
                </a:srgbClr>
              </a:gs>
              <a:gs pos="95000">
                <a:srgbClr val="5B9BD5">
                  <a:lumMod val="75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3C9F359-F210-406C-AD71-BA158E9C3371}"/>
              </a:ext>
            </a:extLst>
          </p:cNvPr>
          <p:cNvSpPr/>
          <p:nvPr/>
        </p:nvSpPr>
        <p:spPr>
          <a:xfrm>
            <a:off x="2144674" y="2375210"/>
            <a:ext cx="9288966" cy="1717287"/>
          </a:xfrm>
          <a:custGeom>
            <a:avLst/>
            <a:gdLst>
              <a:gd name="connsiteX0" fmla="*/ 0 w 9288966"/>
              <a:gd name="connsiteY0" fmla="*/ 1203642 h 1203642"/>
              <a:gd name="connsiteX1" fmla="*/ 334537 w 9288966"/>
              <a:gd name="connsiteY1" fmla="*/ 1080979 h 1203642"/>
              <a:gd name="connsiteX2" fmla="*/ 479503 w 9288966"/>
              <a:gd name="connsiteY2" fmla="*/ 835652 h 1203642"/>
              <a:gd name="connsiteX3" fmla="*/ 758283 w 9288966"/>
              <a:gd name="connsiteY3" fmla="*/ 400754 h 1203642"/>
              <a:gd name="connsiteX4" fmla="*/ 981308 w 9288966"/>
              <a:gd name="connsiteY4" fmla="*/ 133125 h 1203642"/>
              <a:gd name="connsiteX5" fmla="*/ 1215483 w 9288966"/>
              <a:gd name="connsiteY5" fmla="*/ 66218 h 1203642"/>
              <a:gd name="connsiteX6" fmla="*/ 1650381 w 9288966"/>
              <a:gd name="connsiteY6" fmla="*/ 21613 h 1203642"/>
              <a:gd name="connsiteX7" fmla="*/ 2029522 w 9288966"/>
              <a:gd name="connsiteY7" fmla="*/ 110822 h 1203642"/>
              <a:gd name="connsiteX8" fmla="*/ 2274849 w 9288966"/>
              <a:gd name="connsiteY8" fmla="*/ 344998 h 1203642"/>
              <a:gd name="connsiteX9" fmla="*/ 2386361 w 9288966"/>
              <a:gd name="connsiteY9" fmla="*/ 623779 h 1203642"/>
              <a:gd name="connsiteX10" fmla="*/ 2575932 w 9288966"/>
              <a:gd name="connsiteY10" fmla="*/ 824500 h 1203642"/>
              <a:gd name="connsiteX11" fmla="*/ 2810108 w 9288966"/>
              <a:gd name="connsiteY11" fmla="*/ 1069827 h 1203642"/>
              <a:gd name="connsiteX12" fmla="*/ 3155796 w 9288966"/>
              <a:gd name="connsiteY12" fmla="*/ 1114432 h 1203642"/>
              <a:gd name="connsiteX13" fmla="*/ 3769113 w 9288966"/>
              <a:gd name="connsiteY13" fmla="*/ 1159037 h 1203642"/>
              <a:gd name="connsiteX14" fmla="*/ 4438186 w 9288966"/>
              <a:gd name="connsiteY14" fmla="*/ 1170188 h 1203642"/>
              <a:gd name="connsiteX15" fmla="*/ 4716966 w 9288966"/>
              <a:gd name="connsiteY15" fmla="*/ 1058676 h 1203642"/>
              <a:gd name="connsiteX16" fmla="*/ 5207620 w 9288966"/>
              <a:gd name="connsiteY16" fmla="*/ 891408 h 1203642"/>
              <a:gd name="connsiteX17" fmla="*/ 5486400 w 9288966"/>
              <a:gd name="connsiteY17" fmla="*/ 701837 h 1203642"/>
              <a:gd name="connsiteX18" fmla="*/ 5664820 w 9288966"/>
              <a:gd name="connsiteY18" fmla="*/ 445359 h 1203642"/>
              <a:gd name="connsiteX19" fmla="*/ 5809786 w 9288966"/>
              <a:gd name="connsiteY19" fmla="*/ 200032 h 1203642"/>
              <a:gd name="connsiteX20" fmla="*/ 6166625 w 9288966"/>
              <a:gd name="connsiteY20" fmla="*/ 21613 h 1203642"/>
              <a:gd name="connsiteX21" fmla="*/ 6579220 w 9288966"/>
              <a:gd name="connsiteY21" fmla="*/ 10461 h 1203642"/>
              <a:gd name="connsiteX22" fmla="*/ 7125630 w 9288966"/>
              <a:gd name="connsiteY22" fmla="*/ 88520 h 1203642"/>
              <a:gd name="connsiteX23" fmla="*/ 7460166 w 9288966"/>
              <a:gd name="connsiteY23" fmla="*/ 300393 h 1203642"/>
              <a:gd name="connsiteX24" fmla="*/ 7683191 w 9288966"/>
              <a:gd name="connsiteY24" fmla="*/ 556871 h 1203642"/>
              <a:gd name="connsiteX25" fmla="*/ 7839308 w 9288966"/>
              <a:gd name="connsiteY25" fmla="*/ 712988 h 1203642"/>
              <a:gd name="connsiteX26" fmla="*/ 7950820 w 9288966"/>
              <a:gd name="connsiteY26" fmla="*/ 891408 h 1203642"/>
              <a:gd name="connsiteX27" fmla="*/ 8073483 w 9288966"/>
              <a:gd name="connsiteY27" fmla="*/ 1002920 h 1203642"/>
              <a:gd name="connsiteX28" fmla="*/ 8363415 w 9288966"/>
              <a:gd name="connsiteY28" fmla="*/ 1114432 h 1203642"/>
              <a:gd name="connsiteX29" fmla="*/ 8709103 w 9288966"/>
              <a:gd name="connsiteY29" fmla="*/ 1080979 h 1203642"/>
              <a:gd name="connsiteX30" fmla="*/ 8909825 w 9288966"/>
              <a:gd name="connsiteY30" fmla="*/ 1025222 h 1203642"/>
              <a:gd name="connsiteX31" fmla="*/ 9288966 w 9288966"/>
              <a:gd name="connsiteY31" fmla="*/ 824500 h 120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88966" h="1203642">
                <a:moveTo>
                  <a:pt x="0" y="1203642"/>
                </a:moveTo>
                <a:cubicBezTo>
                  <a:pt x="127310" y="1172976"/>
                  <a:pt x="254620" y="1142310"/>
                  <a:pt x="334537" y="1080979"/>
                </a:cubicBezTo>
                <a:cubicBezTo>
                  <a:pt x="414454" y="1019648"/>
                  <a:pt x="408879" y="949023"/>
                  <a:pt x="479503" y="835652"/>
                </a:cubicBezTo>
                <a:cubicBezTo>
                  <a:pt x="550127" y="722281"/>
                  <a:pt x="674649" y="517842"/>
                  <a:pt x="758283" y="400754"/>
                </a:cubicBezTo>
                <a:cubicBezTo>
                  <a:pt x="841917" y="283666"/>
                  <a:pt x="905108" y="188881"/>
                  <a:pt x="981308" y="133125"/>
                </a:cubicBezTo>
                <a:cubicBezTo>
                  <a:pt x="1057508" y="77369"/>
                  <a:pt x="1103971" y="84803"/>
                  <a:pt x="1215483" y="66218"/>
                </a:cubicBezTo>
                <a:cubicBezTo>
                  <a:pt x="1326995" y="47633"/>
                  <a:pt x="1514708" y="14179"/>
                  <a:pt x="1650381" y="21613"/>
                </a:cubicBezTo>
                <a:cubicBezTo>
                  <a:pt x="1786054" y="29047"/>
                  <a:pt x="1925444" y="56925"/>
                  <a:pt x="2029522" y="110822"/>
                </a:cubicBezTo>
                <a:cubicBezTo>
                  <a:pt x="2133600" y="164719"/>
                  <a:pt x="2215376" y="259505"/>
                  <a:pt x="2274849" y="344998"/>
                </a:cubicBezTo>
                <a:cubicBezTo>
                  <a:pt x="2334322" y="430491"/>
                  <a:pt x="2336181" y="543862"/>
                  <a:pt x="2386361" y="623779"/>
                </a:cubicBezTo>
                <a:cubicBezTo>
                  <a:pt x="2436542" y="703696"/>
                  <a:pt x="2575932" y="824500"/>
                  <a:pt x="2575932" y="824500"/>
                </a:cubicBezTo>
                <a:cubicBezTo>
                  <a:pt x="2646557" y="898841"/>
                  <a:pt x="2713464" y="1021505"/>
                  <a:pt x="2810108" y="1069827"/>
                </a:cubicBezTo>
                <a:cubicBezTo>
                  <a:pt x="2906752" y="1118149"/>
                  <a:pt x="2995962" y="1099564"/>
                  <a:pt x="3155796" y="1114432"/>
                </a:cubicBezTo>
                <a:cubicBezTo>
                  <a:pt x="3315630" y="1129300"/>
                  <a:pt x="3555381" y="1149744"/>
                  <a:pt x="3769113" y="1159037"/>
                </a:cubicBezTo>
                <a:cubicBezTo>
                  <a:pt x="3982845" y="1168330"/>
                  <a:pt x="4280211" y="1186915"/>
                  <a:pt x="4438186" y="1170188"/>
                </a:cubicBezTo>
                <a:cubicBezTo>
                  <a:pt x="4596161" y="1153461"/>
                  <a:pt x="4588727" y="1105139"/>
                  <a:pt x="4716966" y="1058676"/>
                </a:cubicBezTo>
                <a:cubicBezTo>
                  <a:pt x="4845205" y="1012213"/>
                  <a:pt x="5079381" y="950881"/>
                  <a:pt x="5207620" y="891408"/>
                </a:cubicBezTo>
                <a:cubicBezTo>
                  <a:pt x="5335859" y="831935"/>
                  <a:pt x="5410200" y="776178"/>
                  <a:pt x="5486400" y="701837"/>
                </a:cubicBezTo>
                <a:cubicBezTo>
                  <a:pt x="5562600" y="627496"/>
                  <a:pt x="5610922" y="528993"/>
                  <a:pt x="5664820" y="445359"/>
                </a:cubicBezTo>
                <a:cubicBezTo>
                  <a:pt x="5718718" y="361725"/>
                  <a:pt x="5726152" y="270656"/>
                  <a:pt x="5809786" y="200032"/>
                </a:cubicBezTo>
                <a:cubicBezTo>
                  <a:pt x="5893420" y="129408"/>
                  <a:pt x="6038386" y="53208"/>
                  <a:pt x="6166625" y="21613"/>
                </a:cubicBezTo>
                <a:cubicBezTo>
                  <a:pt x="6294864" y="-9982"/>
                  <a:pt x="6419386" y="-690"/>
                  <a:pt x="6579220" y="10461"/>
                </a:cubicBezTo>
                <a:cubicBezTo>
                  <a:pt x="6739054" y="21612"/>
                  <a:pt x="6978806" y="40198"/>
                  <a:pt x="7125630" y="88520"/>
                </a:cubicBezTo>
                <a:cubicBezTo>
                  <a:pt x="7272454" y="136842"/>
                  <a:pt x="7367239" y="222334"/>
                  <a:pt x="7460166" y="300393"/>
                </a:cubicBezTo>
                <a:cubicBezTo>
                  <a:pt x="7553093" y="378451"/>
                  <a:pt x="7620001" y="488105"/>
                  <a:pt x="7683191" y="556871"/>
                </a:cubicBezTo>
                <a:cubicBezTo>
                  <a:pt x="7746381" y="625637"/>
                  <a:pt x="7794703" y="657232"/>
                  <a:pt x="7839308" y="712988"/>
                </a:cubicBezTo>
                <a:cubicBezTo>
                  <a:pt x="7883913" y="768744"/>
                  <a:pt x="7911791" y="843086"/>
                  <a:pt x="7950820" y="891408"/>
                </a:cubicBezTo>
                <a:cubicBezTo>
                  <a:pt x="7989849" y="939730"/>
                  <a:pt x="8004717" y="965749"/>
                  <a:pt x="8073483" y="1002920"/>
                </a:cubicBezTo>
                <a:cubicBezTo>
                  <a:pt x="8142249" y="1040091"/>
                  <a:pt x="8257478" y="1101422"/>
                  <a:pt x="8363415" y="1114432"/>
                </a:cubicBezTo>
                <a:cubicBezTo>
                  <a:pt x="8469352" y="1127442"/>
                  <a:pt x="8618035" y="1095847"/>
                  <a:pt x="8709103" y="1080979"/>
                </a:cubicBezTo>
                <a:cubicBezTo>
                  <a:pt x="8800171" y="1066111"/>
                  <a:pt x="8813181" y="1067968"/>
                  <a:pt x="8909825" y="1025222"/>
                </a:cubicBezTo>
                <a:cubicBezTo>
                  <a:pt x="9006469" y="982476"/>
                  <a:pt x="9147717" y="903488"/>
                  <a:pt x="9288966" y="824500"/>
                </a:cubicBezTo>
              </a:path>
            </a:pathLst>
          </a:custGeom>
          <a:no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F53DA7C-B3DB-4677-BAE8-4A09ACCAABDD}"/>
              </a:ext>
            </a:extLst>
          </p:cNvPr>
          <p:cNvSpPr txBox="1"/>
          <p:nvPr/>
        </p:nvSpPr>
        <p:spPr>
          <a:xfrm>
            <a:off x="351263" y="1451471"/>
            <a:ext cx="158893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Red Zone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Fight or flight</a:t>
            </a:r>
          </a:p>
        </p:txBody>
      </p:sp>
      <p:sp>
        <p:nvSpPr>
          <p:cNvPr id="18" name="TextBox 17">
            <a:extLst>
              <a:ext uri="{FF2B5EF4-FFF2-40B4-BE49-F238E27FC236}">
                <a16:creationId xmlns:a16="http://schemas.microsoft.com/office/drawing/2014/main" id="{008A6967-4A04-4669-A4DE-B79C5033D386}"/>
              </a:ext>
            </a:extLst>
          </p:cNvPr>
          <p:cNvSpPr txBox="1"/>
          <p:nvPr/>
        </p:nvSpPr>
        <p:spPr>
          <a:xfrm>
            <a:off x="312232" y="4239685"/>
            <a:ext cx="223024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Blue Zone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Freeze, shut down, unresponsive</a:t>
            </a:r>
          </a:p>
        </p:txBody>
      </p:sp>
      <p:cxnSp>
        <p:nvCxnSpPr>
          <p:cNvPr id="19" name="Straight Arrow Connector 18">
            <a:extLst>
              <a:ext uri="{FF2B5EF4-FFF2-40B4-BE49-F238E27FC236}">
                <a16:creationId xmlns:a16="http://schemas.microsoft.com/office/drawing/2014/main" id="{1F086258-02B9-4DBB-B695-CB54C506D33C}"/>
              </a:ext>
            </a:extLst>
          </p:cNvPr>
          <p:cNvCxnSpPr>
            <a:cxnSpLocks/>
          </p:cNvCxnSpPr>
          <p:nvPr/>
        </p:nvCxnSpPr>
        <p:spPr>
          <a:xfrm flipV="1">
            <a:off x="2144674" y="2631688"/>
            <a:ext cx="732341" cy="1037063"/>
          </a:xfrm>
          <a:prstGeom prst="straightConnector1">
            <a:avLst/>
          </a:prstGeom>
          <a:noFill/>
          <a:ln w="76200" cap="flat" cmpd="sng" algn="ctr">
            <a:solidFill>
              <a:srgbClr val="4472C4"/>
            </a:solidFill>
            <a:prstDash val="solid"/>
            <a:miter lim="800000"/>
            <a:tailEnd type="triangle"/>
          </a:ln>
          <a:effectLst/>
        </p:spPr>
      </p:cxnSp>
      <p:cxnSp>
        <p:nvCxnSpPr>
          <p:cNvPr id="20" name="Straight Arrow Connector 19">
            <a:extLst>
              <a:ext uri="{FF2B5EF4-FFF2-40B4-BE49-F238E27FC236}">
                <a16:creationId xmlns:a16="http://schemas.microsoft.com/office/drawing/2014/main" id="{0DD5BE24-0DE7-4581-8B47-329BE777B39B}"/>
              </a:ext>
            </a:extLst>
          </p:cNvPr>
          <p:cNvCxnSpPr>
            <a:cxnSpLocks/>
          </p:cNvCxnSpPr>
          <p:nvPr/>
        </p:nvCxnSpPr>
        <p:spPr>
          <a:xfrm flipV="1">
            <a:off x="6789157" y="2681641"/>
            <a:ext cx="732341" cy="1037063"/>
          </a:xfrm>
          <a:prstGeom prst="straightConnector1">
            <a:avLst/>
          </a:prstGeom>
          <a:noFill/>
          <a:ln w="76200" cap="flat" cmpd="sng" algn="ctr">
            <a:solidFill>
              <a:srgbClr val="4472C4"/>
            </a:solidFill>
            <a:prstDash val="solid"/>
            <a:miter lim="800000"/>
            <a:tailEnd type="triangle"/>
          </a:ln>
          <a:effectLst/>
        </p:spPr>
      </p:cxnSp>
      <p:cxnSp>
        <p:nvCxnSpPr>
          <p:cNvPr id="21" name="Straight Arrow Connector 20">
            <a:extLst>
              <a:ext uri="{FF2B5EF4-FFF2-40B4-BE49-F238E27FC236}">
                <a16:creationId xmlns:a16="http://schemas.microsoft.com/office/drawing/2014/main" id="{14A1424B-B105-4824-B1AA-FC7E78AFEC2C}"/>
              </a:ext>
            </a:extLst>
          </p:cNvPr>
          <p:cNvCxnSpPr>
            <a:cxnSpLocks/>
          </p:cNvCxnSpPr>
          <p:nvPr/>
        </p:nvCxnSpPr>
        <p:spPr>
          <a:xfrm>
            <a:off x="3695511" y="2620309"/>
            <a:ext cx="848499" cy="936702"/>
          </a:xfrm>
          <a:prstGeom prst="straightConnector1">
            <a:avLst/>
          </a:prstGeom>
          <a:noFill/>
          <a:ln w="76200" cap="flat" cmpd="sng" algn="ctr">
            <a:solidFill>
              <a:srgbClr val="4472C4"/>
            </a:solidFill>
            <a:prstDash val="solid"/>
            <a:miter lim="800000"/>
            <a:tailEnd type="triangle"/>
          </a:ln>
          <a:effectLst/>
        </p:spPr>
      </p:cxnSp>
      <p:cxnSp>
        <p:nvCxnSpPr>
          <p:cNvPr id="22" name="Straight Arrow Connector 21">
            <a:extLst>
              <a:ext uri="{FF2B5EF4-FFF2-40B4-BE49-F238E27FC236}">
                <a16:creationId xmlns:a16="http://schemas.microsoft.com/office/drawing/2014/main" id="{C47B4027-AEA7-4AC4-ADD6-E7E71CC36E9B}"/>
              </a:ext>
            </a:extLst>
          </p:cNvPr>
          <p:cNvCxnSpPr>
            <a:cxnSpLocks/>
          </p:cNvCxnSpPr>
          <p:nvPr/>
        </p:nvCxnSpPr>
        <p:spPr>
          <a:xfrm>
            <a:off x="8927772" y="2742746"/>
            <a:ext cx="848499" cy="936702"/>
          </a:xfrm>
          <a:prstGeom prst="straightConnector1">
            <a:avLst/>
          </a:prstGeom>
          <a:noFill/>
          <a:ln w="76200" cap="flat" cmpd="sng" algn="ctr">
            <a:solidFill>
              <a:srgbClr val="4472C4"/>
            </a:solidFill>
            <a:prstDash val="solid"/>
            <a:miter lim="800000"/>
            <a:tailEnd type="triangle"/>
          </a:ln>
          <a:effectLst/>
        </p:spPr>
      </p:cxnSp>
      <p:sp>
        <p:nvSpPr>
          <p:cNvPr id="23" name="TextBox 22">
            <a:extLst>
              <a:ext uri="{FF2B5EF4-FFF2-40B4-BE49-F238E27FC236}">
                <a16:creationId xmlns:a16="http://schemas.microsoft.com/office/drawing/2014/main" id="{A4A6CF28-2838-400D-A3F1-921AD27DA6A7}"/>
              </a:ext>
            </a:extLst>
          </p:cNvPr>
          <p:cNvSpPr txBox="1"/>
          <p:nvPr/>
        </p:nvSpPr>
        <p:spPr>
          <a:xfrm rot="18294915">
            <a:off x="1715771" y="2539401"/>
            <a:ext cx="14228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Accelerator</a:t>
            </a:r>
          </a:p>
        </p:txBody>
      </p:sp>
      <p:sp>
        <p:nvSpPr>
          <p:cNvPr id="24" name="TextBox 23">
            <a:extLst>
              <a:ext uri="{FF2B5EF4-FFF2-40B4-BE49-F238E27FC236}">
                <a16:creationId xmlns:a16="http://schemas.microsoft.com/office/drawing/2014/main" id="{B13B72F3-6EB0-4A38-8FDF-FA6881D0C7C0}"/>
              </a:ext>
            </a:extLst>
          </p:cNvPr>
          <p:cNvSpPr txBox="1"/>
          <p:nvPr/>
        </p:nvSpPr>
        <p:spPr>
          <a:xfrm rot="18294915">
            <a:off x="6058189" y="2807372"/>
            <a:ext cx="14228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Accelerator</a:t>
            </a:r>
          </a:p>
        </p:txBody>
      </p:sp>
      <p:sp>
        <p:nvSpPr>
          <p:cNvPr id="25" name="TextBox 24">
            <a:extLst>
              <a:ext uri="{FF2B5EF4-FFF2-40B4-BE49-F238E27FC236}">
                <a16:creationId xmlns:a16="http://schemas.microsoft.com/office/drawing/2014/main" id="{3EC68712-4399-4501-8A03-0968A236145E}"/>
              </a:ext>
            </a:extLst>
          </p:cNvPr>
          <p:cNvSpPr txBox="1"/>
          <p:nvPr/>
        </p:nvSpPr>
        <p:spPr>
          <a:xfrm rot="2918186">
            <a:off x="3784883" y="2703181"/>
            <a:ext cx="81867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Brake</a:t>
            </a:r>
          </a:p>
        </p:txBody>
      </p:sp>
      <p:sp>
        <p:nvSpPr>
          <p:cNvPr id="26" name="TextBox 25">
            <a:extLst>
              <a:ext uri="{FF2B5EF4-FFF2-40B4-BE49-F238E27FC236}">
                <a16:creationId xmlns:a16="http://schemas.microsoft.com/office/drawing/2014/main" id="{891E2491-F97D-4D8B-8750-27225C0A5866}"/>
              </a:ext>
            </a:extLst>
          </p:cNvPr>
          <p:cNvSpPr txBox="1"/>
          <p:nvPr/>
        </p:nvSpPr>
        <p:spPr>
          <a:xfrm rot="2918186">
            <a:off x="9123280" y="2903993"/>
            <a:ext cx="81867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Brake</a:t>
            </a:r>
          </a:p>
        </p:txBody>
      </p:sp>
      <p:sp>
        <p:nvSpPr>
          <p:cNvPr id="27" name="TextBox 26">
            <a:extLst>
              <a:ext uri="{FF2B5EF4-FFF2-40B4-BE49-F238E27FC236}">
                <a16:creationId xmlns:a16="http://schemas.microsoft.com/office/drawing/2014/main" id="{7A1F1B8D-6FB9-446B-8833-1F51F086864F}"/>
              </a:ext>
            </a:extLst>
          </p:cNvPr>
          <p:cNvSpPr txBox="1"/>
          <p:nvPr/>
        </p:nvSpPr>
        <p:spPr>
          <a:xfrm>
            <a:off x="2427220" y="4999500"/>
            <a:ext cx="7514498"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Sometimes we can choose to step on the accelerator (“psyching up” before a game of rugby or an important meeting).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Sometimes we can choose to step on the brake (slow deep breaths, count to 10, meditate, sit quietly and still). </a:t>
            </a:r>
            <a:r>
              <a:rPr kumimoji="0" lang="en-GB" sz="1800" b="1" i="0" u="none" strike="noStrike" kern="0" cap="none" spc="0" normalizeH="0" baseline="0" noProof="0" dirty="0">
                <a:ln>
                  <a:noFill/>
                </a:ln>
                <a:solidFill>
                  <a:prstClr val="black"/>
                </a:solidFill>
                <a:effectLst/>
                <a:uLnTx/>
                <a:uFillTx/>
              </a:rPr>
              <a:t>This is emotional self-regulation.</a:t>
            </a:r>
          </a:p>
        </p:txBody>
      </p:sp>
      <p:sp>
        <p:nvSpPr>
          <p:cNvPr id="28" name="Title 3">
            <a:extLst>
              <a:ext uri="{FF2B5EF4-FFF2-40B4-BE49-F238E27FC236}">
                <a16:creationId xmlns:a16="http://schemas.microsoft.com/office/drawing/2014/main" id="{3771B08D-9893-4E4F-A010-88550C5B2080}"/>
              </a:ext>
            </a:extLst>
          </p:cNvPr>
          <p:cNvSpPr txBox="1">
            <a:spLocks/>
          </p:cNvSpPr>
          <p:nvPr/>
        </p:nvSpPr>
        <p:spPr>
          <a:xfrm>
            <a:off x="495897" y="64975"/>
            <a:ext cx="7916583"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GB" sz="2800" b="0" dirty="0">
                <a:solidFill>
                  <a:schemeClr val="tx1">
                    <a:lumMod val="75000"/>
                  </a:schemeClr>
                </a:solidFill>
                <a:ea typeface="+mn-ea"/>
                <a:cs typeface="+mn-cs"/>
              </a:rPr>
              <a:t>The explicit link between wellbeing, learning, and learner outcomes </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Tree>
    <p:extLst>
      <p:ext uri="{BB962C8B-B14F-4D97-AF65-F5344CB8AC3E}">
        <p14:creationId xmlns:p14="http://schemas.microsoft.com/office/powerpoint/2010/main" val="1892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6FBFC2-BEF8-49E7-BDDA-FACC0764AB39}"/>
              </a:ext>
            </a:extLst>
          </p:cNvPr>
          <p:cNvSpPr/>
          <p:nvPr/>
        </p:nvSpPr>
        <p:spPr>
          <a:xfrm>
            <a:off x="1979227" y="1774637"/>
            <a:ext cx="9619861" cy="2696547"/>
          </a:xfrm>
          <a:prstGeom prst="rect">
            <a:avLst/>
          </a:prstGeom>
          <a:gradFill>
            <a:gsLst>
              <a:gs pos="0">
                <a:srgbClr val="FF0000"/>
              </a:gs>
              <a:gs pos="30000">
                <a:srgbClr val="70AD47">
                  <a:lumMod val="60000"/>
                  <a:lumOff val="40000"/>
                </a:srgbClr>
              </a:gs>
              <a:gs pos="82000">
                <a:srgbClr val="5B9BD5">
                  <a:lumMod val="60000"/>
                  <a:lumOff val="40000"/>
                </a:srgbClr>
              </a:gs>
              <a:gs pos="95000">
                <a:srgbClr val="5B9BD5">
                  <a:lumMod val="75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C7253DC-85ED-44D9-A319-767C00360698}"/>
              </a:ext>
            </a:extLst>
          </p:cNvPr>
          <p:cNvSpPr txBox="1"/>
          <p:nvPr/>
        </p:nvSpPr>
        <p:spPr>
          <a:xfrm>
            <a:off x="351263" y="1451471"/>
            <a:ext cx="158893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Red Zone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Fight or flight</a:t>
            </a:r>
          </a:p>
        </p:txBody>
      </p:sp>
      <p:sp>
        <p:nvSpPr>
          <p:cNvPr id="4" name="TextBox 3">
            <a:extLst>
              <a:ext uri="{FF2B5EF4-FFF2-40B4-BE49-F238E27FC236}">
                <a16:creationId xmlns:a16="http://schemas.microsoft.com/office/drawing/2014/main" id="{3BFE848D-4AF4-4465-A2EF-A07C39C1FE84}"/>
              </a:ext>
            </a:extLst>
          </p:cNvPr>
          <p:cNvSpPr txBox="1"/>
          <p:nvPr/>
        </p:nvSpPr>
        <p:spPr>
          <a:xfrm>
            <a:off x="312232" y="4239685"/>
            <a:ext cx="2230246"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Blue Zone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Freeze, shut down, unresponsive</a:t>
            </a:r>
          </a:p>
        </p:txBody>
      </p:sp>
      <p:sp>
        <p:nvSpPr>
          <p:cNvPr id="5" name="TextBox 4">
            <a:extLst>
              <a:ext uri="{FF2B5EF4-FFF2-40B4-BE49-F238E27FC236}">
                <a16:creationId xmlns:a16="http://schemas.microsoft.com/office/drawing/2014/main" id="{6CCDA72D-20BD-4565-B7A6-8C0F9CC072D1}"/>
              </a:ext>
            </a:extLst>
          </p:cNvPr>
          <p:cNvSpPr txBox="1"/>
          <p:nvPr/>
        </p:nvSpPr>
        <p:spPr>
          <a:xfrm>
            <a:off x="2702037" y="4856786"/>
            <a:ext cx="7631597"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But what if you have lived a childhood in trauma, under threat, under stress? </a:t>
            </a:r>
            <a:r>
              <a:rPr kumimoji="0" lang="en-GB" sz="1800" b="0" i="0" u="none" strike="noStrike" kern="0" cap="none" spc="0" normalizeH="0" baseline="0" noProof="0" dirty="0">
                <a:ln>
                  <a:noFill/>
                </a:ln>
                <a:solidFill>
                  <a:prstClr val="black"/>
                </a:solidFill>
                <a:effectLst/>
                <a:uLnTx/>
                <a:uFillTx/>
              </a:rPr>
              <a:t>What if, because of your life experiences, your brain has not developed the ability to self-regulate, the connections between the “thinking” brain and the “reactive” brain (that triggers fight, flight or freeze behaviours) have not developed properly?</a:t>
            </a:r>
            <a:endParaRPr kumimoji="0" lang="en-GB" sz="1800" b="1" i="0" u="none" strike="noStrike" kern="0" cap="none" spc="0" normalizeH="0" baseline="0" noProof="0" dirty="0">
              <a:ln>
                <a:noFill/>
              </a:ln>
              <a:solidFill>
                <a:prstClr val="black"/>
              </a:solidFill>
              <a:effectLst/>
              <a:uLnTx/>
              <a:uFillTx/>
            </a:endParaRPr>
          </a:p>
        </p:txBody>
      </p:sp>
      <p:grpSp>
        <p:nvGrpSpPr>
          <p:cNvPr id="6" name="Group 5">
            <a:extLst>
              <a:ext uri="{FF2B5EF4-FFF2-40B4-BE49-F238E27FC236}">
                <a16:creationId xmlns:a16="http://schemas.microsoft.com/office/drawing/2014/main" id="{48BBE281-DAC2-4961-A733-8288BA04A097}"/>
              </a:ext>
            </a:extLst>
          </p:cNvPr>
          <p:cNvGrpSpPr/>
          <p:nvPr/>
        </p:nvGrpSpPr>
        <p:grpSpPr>
          <a:xfrm>
            <a:off x="2120348" y="1774636"/>
            <a:ext cx="9323800" cy="2696549"/>
            <a:chOff x="2120348" y="1774636"/>
            <a:chExt cx="9323800" cy="2696549"/>
          </a:xfrm>
        </p:grpSpPr>
        <p:cxnSp>
          <p:nvCxnSpPr>
            <p:cNvPr id="7" name="Straight Connector 6">
              <a:extLst>
                <a:ext uri="{FF2B5EF4-FFF2-40B4-BE49-F238E27FC236}">
                  <a16:creationId xmlns:a16="http://schemas.microsoft.com/office/drawing/2014/main" id="{D030B5C2-EDE1-4BFB-9ED2-112D9CB5CAEC}"/>
                </a:ext>
              </a:extLst>
            </p:cNvPr>
            <p:cNvCxnSpPr>
              <a:cxnSpLocks/>
            </p:cNvCxnSpPr>
            <p:nvPr/>
          </p:nvCxnSpPr>
          <p:spPr>
            <a:xfrm>
              <a:off x="2120348" y="3922643"/>
              <a:ext cx="581689" cy="0"/>
            </a:xfrm>
            <a:prstGeom prst="line">
              <a:avLst/>
            </a:prstGeom>
            <a:noFill/>
            <a:ln w="57150" cap="flat" cmpd="sng" algn="ctr">
              <a:solidFill>
                <a:sysClr val="window" lastClr="FFFFFF"/>
              </a:solidFill>
              <a:prstDash val="solid"/>
              <a:miter lim="800000"/>
            </a:ln>
            <a:effectLst/>
          </p:spPr>
        </p:cxnSp>
        <p:cxnSp>
          <p:nvCxnSpPr>
            <p:cNvPr id="8" name="Straight Connector 7">
              <a:extLst>
                <a:ext uri="{FF2B5EF4-FFF2-40B4-BE49-F238E27FC236}">
                  <a16:creationId xmlns:a16="http://schemas.microsoft.com/office/drawing/2014/main" id="{483FEA9A-9E2A-4C37-8CEE-93BC753F8CA1}"/>
                </a:ext>
              </a:extLst>
            </p:cNvPr>
            <p:cNvCxnSpPr>
              <a:cxnSpLocks/>
            </p:cNvCxnSpPr>
            <p:nvPr/>
          </p:nvCxnSpPr>
          <p:spPr>
            <a:xfrm flipV="1">
              <a:off x="2702037" y="1868557"/>
              <a:ext cx="332711" cy="2067340"/>
            </a:xfrm>
            <a:prstGeom prst="line">
              <a:avLst/>
            </a:prstGeom>
            <a:noFill/>
            <a:ln w="57150" cap="flat" cmpd="sng" algn="ctr">
              <a:solidFill>
                <a:sysClr val="window" lastClr="FFFFFF"/>
              </a:solidFill>
              <a:prstDash val="solid"/>
              <a:miter lim="800000"/>
            </a:ln>
            <a:effectLst/>
          </p:spPr>
        </p:cxnSp>
        <p:cxnSp>
          <p:nvCxnSpPr>
            <p:cNvPr id="9" name="Straight Connector 8">
              <a:extLst>
                <a:ext uri="{FF2B5EF4-FFF2-40B4-BE49-F238E27FC236}">
                  <a16:creationId xmlns:a16="http://schemas.microsoft.com/office/drawing/2014/main" id="{8FA4AF71-FAEE-4F0C-AA6A-330D0E49145D}"/>
                </a:ext>
              </a:extLst>
            </p:cNvPr>
            <p:cNvCxnSpPr>
              <a:cxnSpLocks/>
            </p:cNvCxnSpPr>
            <p:nvPr/>
          </p:nvCxnSpPr>
          <p:spPr>
            <a:xfrm flipH="1" flipV="1">
              <a:off x="3034748" y="1868557"/>
              <a:ext cx="390100" cy="1560444"/>
            </a:xfrm>
            <a:prstGeom prst="line">
              <a:avLst/>
            </a:prstGeom>
            <a:noFill/>
            <a:ln w="57150" cap="flat" cmpd="sng" algn="ctr">
              <a:solidFill>
                <a:sysClr val="window" lastClr="FFFFFF"/>
              </a:solidFill>
              <a:prstDash val="solid"/>
              <a:miter lim="800000"/>
            </a:ln>
            <a:effectLst/>
          </p:spPr>
        </p:cxnSp>
        <p:cxnSp>
          <p:nvCxnSpPr>
            <p:cNvPr id="10" name="Straight Connector 9">
              <a:extLst>
                <a:ext uri="{FF2B5EF4-FFF2-40B4-BE49-F238E27FC236}">
                  <a16:creationId xmlns:a16="http://schemas.microsoft.com/office/drawing/2014/main" id="{A185C58B-1EB1-42DF-8481-39B0EFB8121D}"/>
                </a:ext>
              </a:extLst>
            </p:cNvPr>
            <p:cNvCxnSpPr>
              <a:cxnSpLocks/>
            </p:cNvCxnSpPr>
            <p:nvPr/>
          </p:nvCxnSpPr>
          <p:spPr>
            <a:xfrm flipV="1">
              <a:off x="3424848" y="3169870"/>
              <a:ext cx="149506" cy="259130"/>
            </a:xfrm>
            <a:prstGeom prst="line">
              <a:avLst/>
            </a:prstGeom>
            <a:noFill/>
            <a:ln w="57150" cap="flat" cmpd="sng" algn="ctr">
              <a:solidFill>
                <a:sysClr val="window" lastClr="FFFFFF"/>
              </a:solidFill>
              <a:prstDash val="solid"/>
              <a:miter lim="800000"/>
            </a:ln>
            <a:effectLst/>
          </p:spPr>
        </p:cxnSp>
        <p:cxnSp>
          <p:nvCxnSpPr>
            <p:cNvPr id="11" name="Straight Connector 10">
              <a:extLst>
                <a:ext uri="{FF2B5EF4-FFF2-40B4-BE49-F238E27FC236}">
                  <a16:creationId xmlns:a16="http://schemas.microsoft.com/office/drawing/2014/main" id="{E527EC09-FEEA-4F0F-A073-1BE8029B445F}"/>
                </a:ext>
              </a:extLst>
            </p:cNvPr>
            <p:cNvCxnSpPr>
              <a:cxnSpLocks/>
            </p:cNvCxnSpPr>
            <p:nvPr/>
          </p:nvCxnSpPr>
          <p:spPr>
            <a:xfrm>
              <a:off x="3561778" y="3179790"/>
              <a:ext cx="692171" cy="135867"/>
            </a:xfrm>
            <a:prstGeom prst="line">
              <a:avLst/>
            </a:prstGeom>
            <a:noFill/>
            <a:ln w="57150" cap="flat" cmpd="sng" algn="ctr">
              <a:solidFill>
                <a:sysClr val="window" lastClr="FFFFFF"/>
              </a:solidFill>
              <a:prstDash val="solid"/>
              <a:miter lim="800000"/>
            </a:ln>
            <a:effectLst/>
          </p:spPr>
        </p:cxnSp>
        <p:cxnSp>
          <p:nvCxnSpPr>
            <p:cNvPr id="12" name="Straight Connector 11">
              <a:extLst>
                <a:ext uri="{FF2B5EF4-FFF2-40B4-BE49-F238E27FC236}">
                  <a16:creationId xmlns:a16="http://schemas.microsoft.com/office/drawing/2014/main" id="{8E4BABE6-A19C-4243-A6CE-B282B358B24D}"/>
                </a:ext>
              </a:extLst>
            </p:cNvPr>
            <p:cNvCxnSpPr>
              <a:cxnSpLocks/>
            </p:cNvCxnSpPr>
            <p:nvPr/>
          </p:nvCxnSpPr>
          <p:spPr>
            <a:xfrm>
              <a:off x="4240696" y="3315657"/>
              <a:ext cx="0" cy="1155527"/>
            </a:xfrm>
            <a:prstGeom prst="line">
              <a:avLst/>
            </a:prstGeom>
            <a:noFill/>
            <a:ln w="57150" cap="flat" cmpd="sng" algn="ctr">
              <a:solidFill>
                <a:sysClr val="window" lastClr="FFFFFF"/>
              </a:solidFill>
              <a:prstDash val="solid"/>
              <a:miter lim="800000"/>
            </a:ln>
            <a:effectLst/>
          </p:spPr>
        </p:cxnSp>
        <p:cxnSp>
          <p:nvCxnSpPr>
            <p:cNvPr id="13" name="Straight Connector 12">
              <a:extLst>
                <a:ext uri="{FF2B5EF4-FFF2-40B4-BE49-F238E27FC236}">
                  <a16:creationId xmlns:a16="http://schemas.microsoft.com/office/drawing/2014/main" id="{01447727-FB3C-4CAA-8B4D-CB2E251E0FA9}"/>
                </a:ext>
              </a:extLst>
            </p:cNvPr>
            <p:cNvCxnSpPr>
              <a:cxnSpLocks/>
            </p:cNvCxnSpPr>
            <p:nvPr/>
          </p:nvCxnSpPr>
          <p:spPr>
            <a:xfrm>
              <a:off x="4240696" y="4471184"/>
              <a:ext cx="808382" cy="0"/>
            </a:xfrm>
            <a:prstGeom prst="line">
              <a:avLst/>
            </a:prstGeom>
            <a:noFill/>
            <a:ln w="57150" cap="flat" cmpd="sng" algn="ctr">
              <a:solidFill>
                <a:sysClr val="window" lastClr="FFFFFF"/>
              </a:solidFill>
              <a:prstDash val="solid"/>
              <a:miter lim="800000"/>
            </a:ln>
            <a:effectLst/>
          </p:spPr>
        </p:cxnSp>
        <p:cxnSp>
          <p:nvCxnSpPr>
            <p:cNvPr id="14" name="Straight Connector 13">
              <a:extLst>
                <a:ext uri="{FF2B5EF4-FFF2-40B4-BE49-F238E27FC236}">
                  <a16:creationId xmlns:a16="http://schemas.microsoft.com/office/drawing/2014/main" id="{E49342C7-9E3B-493C-A3AE-1E6820DCE096}"/>
                </a:ext>
              </a:extLst>
            </p:cNvPr>
            <p:cNvCxnSpPr>
              <a:cxnSpLocks/>
            </p:cNvCxnSpPr>
            <p:nvPr/>
          </p:nvCxnSpPr>
          <p:spPr>
            <a:xfrm flipV="1">
              <a:off x="5062330" y="1868557"/>
              <a:ext cx="371061" cy="2602628"/>
            </a:xfrm>
            <a:prstGeom prst="line">
              <a:avLst/>
            </a:prstGeom>
            <a:noFill/>
            <a:ln w="57150" cap="flat" cmpd="sng" algn="ctr">
              <a:solidFill>
                <a:sysClr val="window" lastClr="FFFFFF"/>
              </a:solidFill>
              <a:prstDash val="solid"/>
              <a:miter lim="800000"/>
            </a:ln>
            <a:effectLst/>
          </p:spPr>
        </p:cxnSp>
        <p:cxnSp>
          <p:nvCxnSpPr>
            <p:cNvPr id="15" name="Straight Connector 14">
              <a:extLst>
                <a:ext uri="{FF2B5EF4-FFF2-40B4-BE49-F238E27FC236}">
                  <a16:creationId xmlns:a16="http://schemas.microsoft.com/office/drawing/2014/main" id="{1561B09C-6566-484E-85FB-B57B07560249}"/>
                </a:ext>
              </a:extLst>
            </p:cNvPr>
            <p:cNvCxnSpPr>
              <a:cxnSpLocks/>
            </p:cNvCxnSpPr>
            <p:nvPr/>
          </p:nvCxnSpPr>
          <p:spPr>
            <a:xfrm>
              <a:off x="5423154" y="1868557"/>
              <a:ext cx="772548" cy="298831"/>
            </a:xfrm>
            <a:prstGeom prst="line">
              <a:avLst/>
            </a:prstGeom>
            <a:noFill/>
            <a:ln w="57150" cap="flat" cmpd="sng" algn="ctr">
              <a:solidFill>
                <a:sysClr val="window" lastClr="FFFFFF"/>
              </a:solidFill>
              <a:prstDash val="solid"/>
              <a:miter lim="800000"/>
            </a:ln>
            <a:effectLst/>
          </p:spPr>
        </p:cxnSp>
        <p:cxnSp>
          <p:nvCxnSpPr>
            <p:cNvPr id="16" name="Straight Connector 15">
              <a:extLst>
                <a:ext uri="{FF2B5EF4-FFF2-40B4-BE49-F238E27FC236}">
                  <a16:creationId xmlns:a16="http://schemas.microsoft.com/office/drawing/2014/main" id="{113D9E32-72B5-49CE-BBC9-0A5BCF63377E}"/>
                </a:ext>
              </a:extLst>
            </p:cNvPr>
            <p:cNvCxnSpPr>
              <a:cxnSpLocks/>
            </p:cNvCxnSpPr>
            <p:nvPr/>
          </p:nvCxnSpPr>
          <p:spPr>
            <a:xfrm>
              <a:off x="6191779" y="2167388"/>
              <a:ext cx="566832" cy="1609482"/>
            </a:xfrm>
            <a:prstGeom prst="line">
              <a:avLst/>
            </a:prstGeom>
            <a:noFill/>
            <a:ln w="57150" cap="flat" cmpd="sng" algn="ctr">
              <a:solidFill>
                <a:sysClr val="window" lastClr="FFFFFF"/>
              </a:solidFill>
              <a:prstDash val="solid"/>
              <a:miter lim="800000"/>
            </a:ln>
            <a:effectLst/>
          </p:spPr>
        </p:cxnSp>
        <p:cxnSp>
          <p:nvCxnSpPr>
            <p:cNvPr id="17" name="Straight Connector 16">
              <a:extLst>
                <a:ext uri="{FF2B5EF4-FFF2-40B4-BE49-F238E27FC236}">
                  <a16:creationId xmlns:a16="http://schemas.microsoft.com/office/drawing/2014/main" id="{E6857B22-34D5-428C-9D88-B1CE6B602B08}"/>
                </a:ext>
              </a:extLst>
            </p:cNvPr>
            <p:cNvCxnSpPr>
              <a:cxnSpLocks/>
            </p:cNvCxnSpPr>
            <p:nvPr/>
          </p:nvCxnSpPr>
          <p:spPr>
            <a:xfrm>
              <a:off x="6758611" y="3776870"/>
              <a:ext cx="1404728" cy="265043"/>
            </a:xfrm>
            <a:prstGeom prst="line">
              <a:avLst/>
            </a:prstGeom>
            <a:noFill/>
            <a:ln w="57150" cap="flat" cmpd="sng" algn="ctr">
              <a:solidFill>
                <a:sysClr val="window" lastClr="FFFFFF"/>
              </a:solidFill>
              <a:prstDash val="solid"/>
              <a:miter lim="800000"/>
            </a:ln>
            <a:effectLst/>
          </p:spPr>
        </p:cxnSp>
        <p:cxnSp>
          <p:nvCxnSpPr>
            <p:cNvPr id="18" name="Straight Connector 17">
              <a:extLst>
                <a:ext uri="{FF2B5EF4-FFF2-40B4-BE49-F238E27FC236}">
                  <a16:creationId xmlns:a16="http://schemas.microsoft.com/office/drawing/2014/main" id="{F2170FC8-FC85-4B7E-8ADD-9E7F5726EF8F}"/>
                </a:ext>
              </a:extLst>
            </p:cNvPr>
            <p:cNvCxnSpPr>
              <a:cxnSpLocks/>
            </p:cNvCxnSpPr>
            <p:nvPr/>
          </p:nvCxnSpPr>
          <p:spPr>
            <a:xfrm>
              <a:off x="8163339" y="4036927"/>
              <a:ext cx="159026" cy="260058"/>
            </a:xfrm>
            <a:prstGeom prst="line">
              <a:avLst/>
            </a:prstGeom>
            <a:noFill/>
            <a:ln w="57150" cap="flat" cmpd="sng" algn="ctr">
              <a:solidFill>
                <a:sysClr val="window" lastClr="FFFFFF"/>
              </a:solidFill>
              <a:prstDash val="solid"/>
              <a:miter lim="800000"/>
            </a:ln>
            <a:effectLst/>
          </p:spPr>
        </p:cxnSp>
        <p:cxnSp>
          <p:nvCxnSpPr>
            <p:cNvPr id="19" name="Straight Connector 18">
              <a:extLst>
                <a:ext uri="{FF2B5EF4-FFF2-40B4-BE49-F238E27FC236}">
                  <a16:creationId xmlns:a16="http://schemas.microsoft.com/office/drawing/2014/main" id="{00F2C03A-4F21-4EB8-BBCD-19E166FDD5B2}"/>
                </a:ext>
              </a:extLst>
            </p:cNvPr>
            <p:cNvCxnSpPr>
              <a:cxnSpLocks/>
            </p:cNvCxnSpPr>
            <p:nvPr/>
          </p:nvCxnSpPr>
          <p:spPr>
            <a:xfrm flipV="1">
              <a:off x="8322365" y="3776869"/>
              <a:ext cx="914400" cy="520116"/>
            </a:xfrm>
            <a:prstGeom prst="line">
              <a:avLst/>
            </a:prstGeom>
            <a:noFill/>
            <a:ln w="57150" cap="flat" cmpd="sng" algn="ctr">
              <a:solidFill>
                <a:sysClr val="window" lastClr="FFFFFF"/>
              </a:solidFill>
              <a:prstDash val="solid"/>
              <a:miter lim="800000"/>
            </a:ln>
            <a:effectLst/>
          </p:spPr>
        </p:cxnSp>
        <p:cxnSp>
          <p:nvCxnSpPr>
            <p:cNvPr id="20" name="Straight Connector 19">
              <a:extLst>
                <a:ext uri="{FF2B5EF4-FFF2-40B4-BE49-F238E27FC236}">
                  <a16:creationId xmlns:a16="http://schemas.microsoft.com/office/drawing/2014/main" id="{40CE1D66-099D-4043-B67C-B24C501C9460}"/>
                </a:ext>
              </a:extLst>
            </p:cNvPr>
            <p:cNvCxnSpPr>
              <a:cxnSpLocks/>
            </p:cNvCxnSpPr>
            <p:nvPr/>
          </p:nvCxnSpPr>
          <p:spPr>
            <a:xfrm flipV="1">
              <a:off x="9210261" y="2017972"/>
              <a:ext cx="0" cy="1758898"/>
            </a:xfrm>
            <a:prstGeom prst="line">
              <a:avLst/>
            </a:prstGeom>
            <a:noFill/>
            <a:ln w="57150" cap="flat" cmpd="sng" algn="ctr">
              <a:solidFill>
                <a:sysClr val="window" lastClr="FFFFFF"/>
              </a:solidFill>
              <a:prstDash val="solid"/>
              <a:miter lim="800000"/>
            </a:ln>
            <a:effectLst/>
          </p:spPr>
        </p:cxnSp>
        <p:cxnSp>
          <p:nvCxnSpPr>
            <p:cNvPr id="21" name="Straight Connector 20">
              <a:extLst>
                <a:ext uri="{FF2B5EF4-FFF2-40B4-BE49-F238E27FC236}">
                  <a16:creationId xmlns:a16="http://schemas.microsoft.com/office/drawing/2014/main" id="{A9C5A919-7D1A-44B5-A012-0B3B69627F2C}"/>
                </a:ext>
              </a:extLst>
            </p:cNvPr>
            <p:cNvCxnSpPr>
              <a:cxnSpLocks/>
            </p:cNvCxnSpPr>
            <p:nvPr/>
          </p:nvCxnSpPr>
          <p:spPr>
            <a:xfrm>
              <a:off x="9210261" y="2017972"/>
              <a:ext cx="549657" cy="1297685"/>
            </a:xfrm>
            <a:prstGeom prst="line">
              <a:avLst/>
            </a:prstGeom>
            <a:noFill/>
            <a:ln w="57150" cap="flat" cmpd="sng" algn="ctr">
              <a:solidFill>
                <a:sysClr val="window" lastClr="FFFFFF"/>
              </a:solidFill>
              <a:prstDash val="solid"/>
              <a:miter lim="800000"/>
            </a:ln>
            <a:effectLst/>
          </p:spPr>
        </p:cxnSp>
        <p:cxnSp>
          <p:nvCxnSpPr>
            <p:cNvPr id="22" name="Straight Connector 21">
              <a:extLst>
                <a:ext uri="{FF2B5EF4-FFF2-40B4-BE49-F238E27FC236}">
                  <a16:creationId xmlns:a16="http://schemas.microsoft.com/office/drawing/2014/main" id="{C855D86D-CB97-4424-9A23-F7DF9E39E86E}"/>
                </a:ext>
              </a:extLst>
            </p:cNvPr>
            <p:cNvCxnSpPr>
              <a:cxnSpLocks/>
            </p:cNvCxnSpPr>
            <p:nvPr/>
          </p:nvCxnSpPr>
          <p:spPr>
            <a:xfrm flipV="1">
              <a:off x="9773170" y="1774636"/>
              <a:ext cx="192465" cy="1541022"/>
            </a:xfrm>
            <a:prstGeom prst="line">
              <a:avLst/>
            </a:prstGeom>
            <a:noFill/>
            <a:ln w="57150" cap="flat" cmpd="sng" algn="ctr">
              <a:solidFill>
                <a:sysClr val="window" lastClr="FFFFFF"/>
              </a:solidFill>
              <a:prstDash val="solid"/>
              <a:miter lim="800000"/>
            </a:ln>
            <a:effectLst/>
          </p:spPr>
        </p:cxnSp>
        <p:cxnSp>
          <p:nvCxnSpPr>
            <p:cNvPr id="23" name="Straight Connector 22">
              <a:extLst>
                <a:ext uri="{FF2B5EF4-FFF2-40B4-BE49-F238E27FC236}">
                  <a16:creationId xmlns:a16="http://schemas.microsoft.com/office/drawing/2014/main" id="{97DED39F-A045-448F-9598-BE5D3AE9E115}"/>
                </a:ext>
              </a:extLst>
            </p:cNvPr>
            <p:cNvCxnSpPr>
              <a:cxnSpLocks/>
            </p:cNvCxnSpPr>
            <p:nvPr/>
          </p:nvCxnSpPr>
          <p:spPr>
            <a:xfrm>
              <a:off x="9978887" y="1774636"/>
              <a:ext cx="354747" cy="2564027"/>
            </a:xfrm>
            <a:prstGeom prst="line">
              <a:avLst/>
            </a:prstGeom>
            <a:noFill/>
            <a:ln w="57150" cap="flat" cmpd="sng" algn="ctr">
              <a:solidFill>
                <a:sysClr val="window" lastClr="FFFFFF"/>
              </a:solidFill>
              <a:prstDash val="solid"/>
              <a:miter lim="800000"/>
            </a:ln>
            <a:effectLst/>
          </p:spPr>
        </p:cxnSp>
        <p:cxnSp>
          <p:nvCxnSpPr>
            <p:cNvPr id="24" name="Straight Connector 23">
              <a:extLst>
                <a:ext uri="{FF2B5EF4-FFF2-40B4-BE49-F238E27FC236}">
                  <a16:creationId xmlns:a16="http://schemas.microsoft.com/office/drawing/2014/main" id="{EADDA93B-D23C-44BD-B905-A1D56FA13E32}"/>
                </a:ext>
              </a:extLst>
            </p:cNvPr>
            <p:cNvCxnSpPr/>
            <p:nvPr/>
          </p:nvCxnSpPr>
          <p:spPr>
            <a:xfrm>
              <a:off x="10306526" y="4338663"/>
              <a:ext cx="1137622" cy="0"/>
            </a:xfrm>
            <a:prstGeom prst="line">
              <a:avLst/>
            </a:prstGeom>
            <a:noFill/>
            <a:ln w="57150" cap="flat" cmpd="sng" algn="ctr">
              <a:solidFill>
                <a:sysClr val="window" lastClr="FFFFFF"/>
              </a:solidFill>
              <a:prstDash val="solid"/>
              <a:miter lim="800000"/>
            </a:ln>
            <a:effectLst/>
          </p:spPr>
        </p:cxnSp>
      </p:grpSp>
      <p:cxnSp>
        <p:nvCxnSpPr>
          <p:cNvPr id="25" name="Straight Connector 24">
            <a:extLst>
              <a:ext uri="{FF2B5EF4-FFF2-40B4-BE49-F238E27FC236}">
                <a16:creationId xmlns:a16="http://schemas.microsoft.com/office/drawing/2014/main" id="{D1DFE779-5F9B-4C81-9BE0-455DD1734438}"/>
              </a:ext>
            </a:extLst>
          </p:cNvPr>
          <p:cNvCxnSpPr/>
          <p:nvPr/>
        </p:nvCxnSpPr>
        <p:spPr>
          <a:xfrm>
            <a:off x="1861851" y="2583620"/>
            <a:ext cx="9795012" cy="0"/>
          </a:xfrm>
          <a:prstGeom prst="line">
            <a:avLst/>
          </a:prstGeom>
          <a:noFill/>
          <a:ln w="6350" cap="flat" cmpd="sng" algn="ctr">
            <a:solidFill>
              <a:srgbClr val="4472C4"/>
            </a:solidFill>
            <a:prstDash val="dash"/>
            <a:miter lim="800000"/>
          </a:ln>
          <a:effectLst/>
        </p:spPr>
      </p:cxnSp>
      <p:cxnSp>
        <p:nvCxnSpPr>
          <p:cNvPr id="26" name="Straight Connector 25">
            <a:extLst>
              <a:ext uri="{FF2B5EF4-FFF2-40B4-BE49-F238E27FC236}">
                <a16:creationId xmlns:a16="http://schemas.microsoft.com/office/drawing/2014/main" id="{4BCA69C7-4D6A-4940-844A-99AE0FB98BBA}"/>
              </a:ext>
            </a:extLst>
          </p:cNvPr>
          <p:cNvCxnSpPr/>
          <p:nvPr/>
        </p:nvCxnSpPr>
        <p:spPr>
          <a:xfrm>
            <a:off x="1861105" y="3769689"/>
            <a:ext cx="9795012" cy="0"/>
          </a:xfrm>
          <a:prstGeom prst="line">
            <a:avLst/>
          </a:prstGeom>
          <a:noFill/>
          <a:ln w="6350" cap="flat" cmpd="sng" algn="ctr">
            <a:solidFill>
              <a:srgbClr val="4472C4"/>
            </a:solidFill>
            <a:prstDash val="dash"/>
            <a:miter lim="800000"/>
          </a:ln>
          <a:effectLst/>
        </p:spPr>
      </p:cxnSp>
      <p:sp>
        <p:nvSpPr>
          <p:cNvPr id="27" name="Title 3">
            <a:extLst>
              <a:ext uri="{FF2B5EF4-FFF2-40B4-BE49-F238E27FC236}">
                <a16:creationId xmlns:a16="http://schemas.microsoft.com/office/drawing/2014/main" id="{41C86C18-D69E-4D6A-8A3D-C19067CFC35B}"/>
              </a:ext>
            </a:extLst>
          </p:cNvPr>
          <p:cNvSpPr txBox="1">
            <a:spLocks/>
          </p:cNvSpPr>
          <p:nvPr/>
        </p:nvSpPr>
        <p:spPr>
          <a:xfrm>
            <a:off x="495897" y="64975"/>
            <a:ext cx="7916583"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GB" sz="2800" b="0" dirty="0">
                <a:solidFill>
                  <a:schemeClr val="tx1">
                    <a:lumMod val="75000"/>
                  </a:schemeClr>
                </a:solidFill>
                <a:ea typeface="+mn-ea"/>
                <a:cs typeface="+mn-cs"/>
              </a:rPr>
              <a:t>The explicit link between wellbeing, learning, and learner outcomes </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Tree>
    <p:extLst>
      <p:ext uri="{BB962C8B-B14F-4D97-AF65-F5344CB8AC3E}">
        <p14:creationId xmlns:p14="http://schemas.microsoft.com/office/powerpoint/2010/main" val="199298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9117F-0D0C-467E-8022-BEF29E4A5044}"/>
              </a:ext>
            </a:extLst>
          </p:cNvPr>
          <p:cNvSpPr txBox="1">
            <a:spLocks/>
          </p:cNvSpPr>
          <p:nvPr/>
        </p:nvSpPr>
        <p:spPr>
          <a:xfrm>
            <a:off x="495897" y="64975"/>
            <a:ext cx="7916583"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GB" sz="2800" b="0" dirty="0">
                <a:solidFill>
                  <a:schemeClr val="tx1">
                    <a:lumMod val="75000"/>
                  </a:schemeClr>
                </a:solidFill>
                <a:ea typeface="+mn-ea"/>
                <a:cs typeface="+mn-cs"/>
              </a:rPr>
              <a:t>The explicit link between wellbeing, learning, and learner outcomes </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5" name="TextBox 4">
            <a:extLst>
              <a:ext uri="{FF2B5EF4-FFF2-40B4-BE49-F238E27FC236}">
                <a16:creationId xmlns:a16="http://schemas.microsoft.com/office/drawing/2014/main" id="{E6E9FA80-7935-448C-8A59-FB58298A1244}"/>
              </a:ext>
            </a:extLst>
          </p:cNvPr>
          <p:cNvSpPr txBox="1"/>
          <p:nvPr/>
        </p:nvSpPr>
        <p:spPr>
          <a:xfrm>
            <a:off x="2454442" y="2644170"/>
            <a:ext cx="6525928" cy="2308324"/>
          </a:xfrm>
          <a:prstGeom prst="rect">
            <a:avLst/>
          </a:prstGeom>
          <a:noFill/>
        </p:spPr>
        <p:txBody>
          <a:bodyPr wrap="square" rtlCol="0">
            <a:spAutoFit/>
          </a:bodyPr>
          <a:lstStyle/>
          <a:p>
            <a:r>
              <a:rPr lang="en-GB" sz="4800" dirty="0"/>
              <a:t>Conclusions</a:t>
            </a:r>
          </a:p>
          <a:p>
            <a:r>
              <a:rPr lang="en-GB" sz="3200" dirty="0"/>
              <a:t>For some children and young people </a:t>
            </a:r>
            <a:r>
              <a:rPr lang="en-GB" sz="3200" b="1" dirty="0"/>
              <a:t>outstanding teaching will not lead to outstanding learning</a:t>
            </a:r>
          </a:p>
        </p:txBody>
      </p:sp>
    </p:spTree>
    <p:extLst>
      <p:ext uri="{BB962C8B-B14F-4D97-AF65-F5344CB8AC3E}">
        <p14:creationId xmlns:p14="http://schemas.microsoft.com/office/powerpoint/2010/main" val="22176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9117F-0D0C-467E-8022-BEF29E4A5044}"/>
              </a:ext>
            </a:extLst>
          </p:cNvPr>
          <p:cNvSpPr txBox="1">
            <a:spLocks/>
          </p:cNvSpPr>
          <p:nvPr/>
        </p:nvSpPr>
        <p:spPr>
          <a:xfrm>
            <a:off x="495897" y="64975"/>
            <a:ext cx="7916583"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GB" sz="2800" b="0" dirty="0">
                <a:solidFill>
                  <a:schemeClr val="tx1">
                    <a:lumMod val="75000"/>
                  </a:schemeClr>
                </a:solidFill>
                <a:ea typeface="+mn-ea"/>
                <a:cs typeface="+mn-cs"/>
              </a:rPr>
              <a:t>The explicit link between wellbeing, learning, and learner outcomes </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5" name="TextBox 4">
            <a:extLst>
              <a:ext uri="{FF2B5EF4-FFF2-40B4-BE49-F238E27FC236}">
                <a16:creationId xmlns:a16="http://schemas.microsoft.com/office/drawing/2014/main" id="{E6E9FA80-7935-448C-8A59-FB58298A1244}"/>
              </a:ext>
            </a:extLst>
          </p:cNvPr>
          <p:cNvSpPr txBox="1"/>
          <p:nvPr/>
        </p:nvSpPr>
        <p:spPr>
          <a:xfrm>
            <a:off x="2454442" y="2644170"/>
            <a:ext cx="6525928" cy="2308324"/>
          </a:xfrm>
          <a:prstGeom prst="rect">
            <a:avLst/>
          </a:prstGeom>
          <a:noFill/>
        </p:spPr>
        <p:txBody>
          <a:bodyPr wrap="square" rtlCol="0">
            <a:spAutoFit/>
          </a:bodyPr>
          <a:lstStyle/>
          <a:p>
            <a:r>
              <a:rPr lang="en-GB" sz="4800" dirty="0"/>
              <a:t>Solutions</a:t>
            </a:r>
          </a:p>
          <a:p>
            <a:r>
              <a:rPr lang="en-GB" sz="3200" dirty="0"/>
              <a:t>How to engage </a:t>
            </a:r>
            <a:r>
              <a:rPr lang="en-GB" sz="3200" b="1" dirty="0"/>
              <a:t>teachers</a:t>
            </a:r>
            <a:r>
              <a:rPr lang="en-GB" sz="3200" dirty="0"/>
              <a:t> and </a:t>
            </a:r>
            <a:r>
              <a:rPr lang="en-GB" sz="3200" b="1" dirty="0"/>
              <a:t>support staff </a:t>
            </a:r>
            <a:r>
              <a:rPr lang="en-GB" sz="3200" dirty="0"/>
              <a:t>in a wellbeing ethos and methodology*</a:t>
            </a:r>
            <a:endParaRPr lang="en-GB" sz="3200" b="1" dirty="0"/>
          </a:p>
        </p:txBody>
      </p:sp>
      <p:sp>
        <p:nvSpPr>
          <p:cNvPr id="2" name="TextBox 1">
            <a:extLst>
              <a:ext uri="{FF2B5EF4-FFF2-40B4-BE49-F238E27FC236}">
                <a16:creationId xmlns:a16="http://schemas.microsoft.com/office/drawing/2014/main" id="{5428CE70-3AFA-4EBF-A285-A101BDA125BF}"/>
              </a:ext>
            </a:extLst>
          </p:cNvPr>
          <p:cNvSpPr txBox="1"/>
          <p:nvPr/>
        </p:nvSpPr>
        <p:spPr>
          <a:xfrm>
            <a:off x="7210097" y="5583619"/>
            <a:ext cx="4561489" cy="400110"/>
          </a:xfrm>
          <a:prstGeom prst="rect">
            <a:avLst/>
          </a:prstGeom>
          <a:noFill/>
        </p:spPr>
        <p:txBody>
          <a:bodyPr wrap="square" rtlCol="0">
            <a:spAutoFit/>
          </a:bodyPr>
          <a:lstStyle/>
          <a:p>
            <a:r>
              <a:rPr lang="en-GB" sz="2000" dirty="0"/>
              <a:t>*Particularly around the needs of CLA</a:t>
            </a:r>
          </a:p>
        </p:txBody>
      </p:sp>
    </p:spTree>
    <p:extLst>
      <p:ext uri="{BB962C8B-B14F-4D97-AF65-F5344CB8AC3E}">
        <p14:creationId xmlns:p14="http://schemas.microsoft.com/office/powerpoint/2010/main" val="638335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F98500-7136-47BE-AA2C-7AF80CF764EC}"/>
              </a:ext>
            </a:extLst>
          </p:cNvPr>
          <p:cNvSpPr/>
          <p:nvPr/>
        </p:nvSpPr>
        <p:spPr>
          <a:xfrm>
            <a:off x="341893" y="232460"/>
            <a:ext cx="5507021" cy="830997"/>
          </a:xfrm>
          <a:prstGeom prst="rect">
            <a:avLst/>
          </a:prstGeom>
        </p:spPr>
        <p:txBody>
          <a:bodyPr wrap="square">
            <a:spAutoFit/>
          </a:bodyPr>
          <a:lstStyle/>
          <a:p>
            <a:r>
              <a:rPr lang="en-GB" sz="2400" b="1" dirty="0">
                <a:solidFill>
                  <a:srgbClr val="0072C6"/>
                </a:solidFill>
                <a:latin typeface="Calibri" panose="020F0502020204030204" pitchFamily="34" charset="0"/>
              </a:rPr>
              <a:t>1.1.1 What can we learn from eradicating cholera?!</a:t>
            </a:r>
            <a:endParaRPr lang="en-GB" sz="2400" dirty="0">
              <a:solidFill>
                <a:srgbClr val="0072C6"/>
              </a:solidFill>
              <a:latin typeface="Segoe UI Light" panose="020B0502040204020203" pitchFamily="34" charset="0"/>
            </a:endParaRPr>
          </a:p>
        </p:txBody>
      </p:sp>
      <p:pic>
        <p:nvPicPr>
          <p:cNvPr id="1026" name="Picture 2" descr="https://s3-eu-west-1.amazonaws.com/resources.afaeducation.org/WikiDocs/Cholera.PNG">
            <a:extLst>
              <a:ext uri="{FF2B5EF4-FFF2-40B4-BE49-F238E27FC236}">
                <a16:creationId xmlns:a16="http://schemas.microsoft.com/office/drawing/2014/main" id="{31399ECB-208E-4CA7-9D61-E7527AFEC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38" y="1549667"/>
            <a:ext cx="6508319" cy="33795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C1653FA-2575-44BF-812C-2A71557FF2CF}"/>
              </a:ext>
            </a:extLst>
          </p:cNvPr>
          <p:cNvSpPr/>
          <p:nvPr/>
        </p:nvSpPr>
        <p:spPr>
          <a:xfrm>
            <a:off x="2228837" y="5144902"/>
            <a:ext cx="6508319" cy="1015663"/>
          </a:xfrm>
          <a:prstGeom prst="rect">
            <a:avLst/>
          </a:prstGeom>
          <a:solidFill>
            <a:schemeClr val="bg1"/>
          </a:solidFill>
        </p:spPr>
        <p:txBody>
          <a:bodyPr wrap="square">
            <a:spAutoFit/>
          </a:bodyPr>
          <a:lstStyle/>
          <a:p>
            <a:r>
              <a:rPr lang="en-GB" sz="2000" b="1" dirty="0">
                <a:solidFill>
                  <a:srgbClr val="444444"/>
                </a:solidFill>
                <a:latin typeface="calibri" panose="020F0502020204030204" pitchFamily="34" charset="0"/>
              </a:rPr>
              <a:t>The way to treat cholera </a:t>
            </a:r>
            <a:r>
              <a:rPr lang="en-GB" sz="2000" dirty="0">
                <a:solidFill>
                  <a:srgbClr val="444444"/>
                </a:solidFill>
                <a:latin typeface="calibri" panose="020F0502020204030204" pitchFamily="34" charset="0"/>
              </a:rPr>
              <a:t>is through hospitalisation, antibiotics rehydration intravenously with body salts and fluids</a:t>
            </a:r>
            <a:endParaRPr lang="en-GB" sz="2000" dirty="0"/>
          </a:p>
        </p:txBody>
      </p:sp>
      <p:sp>
        <p:nvSpPr>
          <p:cNvPr id="4" name="Rectangle 3">
            <a:extLst>
              <a:ext uri="{FF2B5EF4-FFF2-40B4-BE49-F238E27FC236}">
                <a16:creationId xmlns:a16="http://schemas.microsoft.com/office/drawing/2014/main" id="{0158D7D0-85AA-457C-96FA-66EE576B0701}"/>
              </a:ext>
            </a:extLst>
          </p:cNvPr>
          <p:cNvSpPr/>
          <p:nvPr/>
        </p:nvSpPr>
        <p:spPr>
          <a:xfrm>
            <a:off x="2228838" y="5143049"/>
            <a:ext cx="6508319" cy="1323439"/>
          </a:xfrm>
          <a:prstGeom prst="rect">
            <a:avLst/>
          </a:prstGeom>
          <a:solidFill>
            <a:schemeClr val="bg1"/>
          </a:solidFill>
        </p:spPr>
        <p:txBody>
          <a:bodyPr wrap="square">
            <a:spAutoFit/>
          </a:bodyPr>
          <a:lstStyle/>
          <a:p>
            <a:r>
              <a:rPr lang="en-GB" sz="2000" b="1" dirty="0">
                <a:solidFill>
                  <a:srgbClr val="444444"/>
                </a:solidFill>
                <a:latin typeface="calibri" panose="020F0502020204030204" pitchFamily="34" charset="0"/>
              </a:rPr>
              <a:t>The way to stop cholera </a:t>
            </a:r>
            <a:r>
              <a:rPr lang="en-GB" sz="2000" dirty="0">
                <a:solidFill>
                  <a:srgbClr val="444444"/>
                </a:solidFill>
                <a:latin typeface="calibri" panose="020F0502020204030204" pitchFamily="34" charset="0"/>
              </a:rPr>
              <a:t>becoming a debilitating and deadly disease is through</a:t>
            </a:r>
            <a:r>
              <a:rPr lang="en-GB" sz="2000" b="1" dirty="0">
                <a:solidFill>
                  <a:srgbClr val="444444"/>
                </a:solidFill>
                <a:latin typeface="calibri" panose="020F0502020204030204" pitchFamily="34" charset="0"/>
              </a:rPr>
              <a:t> environmental and social change</a:t>
            </a:r>
          </a:p>
          <a:p>
            <a:endParaRPr lang="en-GB" sz="2000" b="1" dirty="0">
              <a:solidFill>
                <a:srgbClr val="444444"/>
              </a:solidFill>
              <a:latin typeface="calibri" panose="020F0502020204030204" pitchFamily="34" charset="0"/>
            </a:endParaRPr>
          </a:p>
          <a:p>
            <a:endParaRPr lang="en-GB" sz="2000" dirty="0"/>
          </a:p>
        </p:txBody>
      </p:sp>
    </p:spTree>
    <p:extLst>
      <p:ext uri="{BB962C8B-B14F-4D97-AF65-F5344CB8AC3E}">
        <p14:creationId xmlns:p14="http://schemas.microsoft.com/office/powerpoint/2010/main" val="149580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622F4D-C0BF-4040-8834-6303907DBFC3}"/>
              </a:ext>
            </a:extLst>
          </p:cNvPr>
          <p:cNvSpPr/>
          <p:nvPr/>
        </p:nvSpPr>
        <p:spPr>
          <a:xfrm>
            <a:off x="2202465" y="1800496"/>
            <a:ext cx="7292897" cy="3477875"/>
          </a:xfrm>
          <a:prstGeom prst="rect">
            <a:avLst/>
          </a:prstGeom>
        </p:spPr>
        <p:txBody>
          <a:bodyPr wrap="square">
            <a:spAutoFit/>
          </a:bodyPr>
          <a:lstStyle/>
          <a:p>
            <a:r>
              <a:rPr lang="en-GB" sz="2000" dirty="0"/>
              <a:t>As teaching professionals, we may not have the skills to treat mental health issues once they have taken hold. </a:t>
            </a:r>
            <a:r>
              <a:rPr lang="en-GB" sz="2000" b="1" dirty="0"/>
              <a:t>However, we do have considerable control and influence over the social and environmental factors in our classrooms, in our education settings, that can reduce the </a:t>
            </a:r>
            <a:r>
              <a:rPr lang="en-GB" sz="2000" b="1" i="1" dirty="0"/>
              <a:t>possibilities </a:t>
            </a:r>
            <a:r>
              <a:rPr lang="en-GB" sz="2000" b="1" dirty="0"/>
              <a:t>of mental illness occurring</a:t>
            </a:r>
            <a:r>
              <a:rPr lang="en-GB" sz="2000" b="1" dirty="0">
                <a:solidFill>
                  <a:srgbClr val="777777"/>
                </a:solidFill>
              </a:rPr>
              <a:t>.</a:t>
            </a:r>
            <a:br>
              <a:rPr lang="en-GB" sz="2000" dirty="0"/>
            </a:br>
            <a:br>
              <a:rPr lang="en-GB" sz="2000" dirty="0"/>
            </a:br>
            <a:r>
              <a:rPr lang="en-GB" sz="2000" b="1" dirty="0"/>
              <a:t>What is more: through daily interactions that build self-esteem, confidence, resilience, self-efficacy and a sense of belonging, we can equip children​ and young people with the wellbeing tools that could act as protective factors against mental illness for their entire lives.</a:t>
            </a:r>
            <a:endParaRPr lang="en-GB" sz="2000" dirty="0"/>
          </a:p>
        </p:txBody>
      </p:sp>
      <p:sp>
        <p:nvSpPr>
          <p:cNvPr id="6" name="Rectangle 5">
            <a:extLst>
              <a:ext uri="{FF2B5EF4-FFF2-40B4-BE49-F238E27FC236}">
                <a16:creationId xmlns:a16="http://schemas.microsoft.com/office/drawing/2014/main" id="{30CCDA3D-1860-4BB9-A904-E390E6790A9F}"/>
              </a:ext>
            </a:extLst>
          </p:cNvPr>
          <p:cNvSpPr/>
          <p:nvPr/>
        </p:nvSpPr>
        <p:spPr>
          <a:xfrm>
            <a:off x="341893" y="232460"/>
            <a:ext cx="5507021" cy="830997"/>
          </a:xfrm>
          <a:prstGeom prst="rect">
            <a:avLst/>
          </a:prstGeom>
        </p:spPr>
        <p:txBody>
          <a:bodyPr wrap="square">
            <a:spAutoFit/>
          </a:bodyPr>
          <a:lstStyle/>
          <a:p>
            <a:r>
              <a:rPr lang="en-GB" sz="2400" b="1" dirty="0">
                <a:solidFill>
                  <a:srgbClr val="0072C6"/>
                </a:solidFill>
                <a:latin typeface="Calibri" panose="020F0502020204030204" pitchFamily="34" charset="0"/>
              </a:rPr>
              <a:t>1.1.1 What can we learn from eradicating cholera?!</a:t>
            </a:r>
            <a:endParaRPr lang="en-GB" sz="2400" dirty="0">
              <a:solidFill>
                <a:srgbClr val="0072C6"/>
              </a:solidFill>
              <a:latin typeface="Segoe UI Light" panose="020B0502040204020203" pitchFamily="34" charset="0"/>
            </a:endParaRPr>
          </a:p>
        </p:txBody>
      </p:sp>
    </p:spTree>
    <p:extLst>
      <p:ext uri="{BB962C8B-B14F-4D97-AF65-F5344CB8AC3E}">
        <p14:creationId xmlns:p14="http://schemas.microsoft.com/office/powerpoint/2010/main" val="19267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F98500-7136-47BE-AA2C-7AF80CF764EC}"/>
              </a:ext>
            </a:extLst>
          </p:cNvPr>
          <p:cNvSpPr/>
          <p:nvPr/>
        </p:nvSpPr>
        <p:spPr>
          <a:xfrm>
            <a:off x="1115964" y="141961"/>
            <a:ext cx="6634135" cy="830997"/>
          </a:xfrm>
          <a:prstGeom prst="rect">
            <a:avLst/>
          </a:prstGeom>
        </p:spPr>
        <p:txBody>
          <a:bodyPr wrap="square">
            <a:spAutoFit/>
          </a:bodyPr>
          <a:lstStyle/>
          <a:p>
            <a:r>
              <a:rPr lang="en-GB" sz="2400" b="1" dirty="0">
                <a:solidFill>
                  <a:srgbClr val="0072C6"/>
                </a:solidFill>
                <a:latin typeface="Calibri" panose="020F0502020204030204" pitchFamily="34" charset="0"/>
              </a:rPr>
              <a:t>Activity 1.1.1 </a:t>
            </a:r>
          </a:p>
          <a:p>
            <a:r>
              <a:rPr lang="en-GB" sz="2400" b="1" dirty="0">
                <a:solidFill>
                  <a:srgbClr val="0072C6"/>
                </a:solidFill>
                <a:latin typeface="Calibri" panose="020F0502020204030204" pitchFamily="34" charset="0"/>
              </a:rPr>
              <a:t>The responsibility spectrum</a:t>
            </a:r>
            <a:endParaRPr lang="en-GB" sz="2400" dirty="0">
              <a:solidFill>
                <a:srgbClr val="0072C6"/>
              </a:solidFill>
              <a:latin typeface="Segoe UI Light" panose="020B0502040204020203" pitchFamily="34" charset="0"/>
            </a:endParaRPr>
          </a:p>
        </p:txBody>
      </p:sp>
      <p:pic>
        <p:nvPicPr>
          <p:cNvPr id="2050" name="Picture 2" descr="https://s3-eu-west-1.amazonaws.com/resources.afaeducation.org/WikiDocs/TODO.jpg">
            <a:extLst>
              <a:ext uri="{FF2B5EF4-FFF2-40B4-BE49-F238E27FC236}">
                <a16:creationId xmlns:a16="http://schemas.microsoft.com/office/drawing/2014/main" id="{6FE3C321-CD25-47C4-974B-AC2A9EA44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90" y="249057"/>
            <a:ext cx="7524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3-eu-west-1.amazonaws.com/resources.afaeducation.org/WikiDocs/EWMHResponsibilitySpectrum.PNG">
            <a:extLst>
              <a:ext uri="{FF2B5EF4-FFF2-40B4-BE49-F238E27FC236}">
                <a16:creationId xmlns:a16="http://schemas.microsoft.com/office/drawing/2014/main" id="{9FF7A167-3382-4D49-A38F-437D1ABF1B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9837"/>
          <a:stretch/>
        </p:blipFill>
        <p:spPr bwMode="auto">
          <a:xfrm>
            <a:off x="295866" y="1317615"/>
            <a:ext cx="10975317" cy="511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709644B-2410-4EE9-A223-015A65BBC77A}"/>
              </a:ext>
            </a:extLst>
          </p:cNvPr>
          <p:cNvSpPr txBox="1">
            <a:spLocks/>
          </p:cNvSpPr>
          <p:nvPr/>
        </p:nvSpPr>
        <p:spPr>
          <a:xfrm>
            <a:off x="155406" y="12376"/>
            <a:ext cx="63055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Setting the scene</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8" name="Picture 7">
            <a:extLst>
              <a:ext uri="{FF2B5EF4-FFF2-40B4-BE49-F238E27FC236}">
                <a16:creationId xmlns:a16="http://schemas.microsoft.com/office/drawing/2014/main" id="{DE57F4C0-C9D7-4A54-A36F-90547A5459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1020" y="1009317"/>
            <a:ext cx="1325313" cy="1514644"/>
          </a:xfrm>
          <a:prstGeom prst="rect">
            <a:avLst/>
          </a:prstGeom>
        </p:spPr>
      </p:pic>
      <p:sp>
        <p:nvSpPr>
          <p:cNvPr id="9" name="Rectangle 8">
            <a:extLst>
              <a:ext uri="{FF2B5EF4-FFF2-40B4-BE49-F238E27FC236}">
                <a16:creationId xmlns:a16="http://schemas.microsoft.com/office/drawing/2014/main" id="{AF82C101-D74A-43DB-8D3E-6889D899AB38}"/>
              </a:ext>
            </a:extLst>
          </p:cNvPr>
          <p:cNvSpPr/>
          <p:nvPr/>
        </p:nvSpPr>
        <p:spPr>
          <a:xfrm>
            <a:off x="2131037" y="1137482"/>
            <a:ext cx="1523174" cy="461665"/>
          </a:xfrm>
          <a:prstGeom prst="rect">
            <a:avLst/>
          </a:prstGeom>
        </p:spPr>
        <p:txBody>
          <a:bodyPr wrap="none">
            <a:spAutoFit/>
          </a:bodyPr>
          <a:lstStyle/>
          <a:p>
            <a:r>
              <a:rPr lang="en-US" sz="2400" b="1" dirty="0">
                <a:solidFill>
                  <a:srgbClr val="0072C6"/>
                </a:solidFill>
                <a:latin typeface="Calibri" panose="020F0502020204030204" pitchFamily="34" charset="0"/>
              </a:rPr>
              <a:t>Discussion</a:t>
            </a:r>
            <a:endParaRPr lang="en-GB" sz="2400" b="1" dirty="0">
              <a:solidFill>
                <a:srgbClr val="0072C6"/>
              </a:solidFill>
              <a:latin typeface="Calibri" panose="020F0502020204030204" pitchFamily="34" charset="0"/>
            </a:endParaRPr>
          </a:p>
        </p:txBody>
      </p:sp>
      <p:sp>
        <p:nvSpPr>
          <p:cNvPr id="3" name="Rectangle 2">
            <a:extLst>
              <a:ext uri="{FF2B5EF4-FFF2-40B4-BE49-F238E27FC236}">
                <a16:creationId xmlns:a16="http://schemas.microsoft.com/office/drawing/2014/main" id="{D4236D68-9098-42B7-979E-FE9E481ADBFA}"/>
              </a:ext>
            </a:extLst>
          </p:cNvPr>
          <p:cNvSpPr/>
          <p:nvPr/>
        </p:nvSpPr>
        <p:spPr>
          <a:xfrm>
            <a:off x="1850017" y="1643823"/>
            <a:ext cx="8491966" cy="5324535"/>
          </a:xfrm>
          <a:prstGeom prst="rect">
            <a:avLst/>
          </a:prstGeom>
        </p:spPr>
        <p:txBody>
          <a:bodyPr wrap="square">
            <a:spAutoFit/>
          </a:bodyPr>
          <a:lstStyle/>
          <a:p>
            <a:br>
              <a:rPr lang="en-GB" sz="2000" dirty="0">
                <a:solidFill>
                  <a:srgbClr val="444444"/>
                </a:solidFill>
                <a:latin typeface="Calibri" panose="020F0502020204030204" pitchFamily="34" charset="0"/>
              </a:rPr>
            </a:br>
            <a:endParaRPr lang="en-GB" sz="2000" dirty="0">
              <a:solidFill>
                <a:srgbClr val="444444"/>
              </a:solidFill>
              <a:latin typeface="helvetica" panose="020B0604020202020204" pitchFamily="34" charset="0"/>
            </a:endParaRPr>
          </a:p>
          <a:p>
            <a:pPr>
              <a:buFont typeface="Arial" panose="020B0604020202020204" pitchFamily="34" charset="0"/>
              <a:buChar char="•"/>
            </a:pPr>
            <a:r>
              <a:rPr lang="en-GB" sz="2000" dirty="0">
                <a:solidFill>
                  <a:srgbClr val="444444"/>
                </a:solidFill>
                <a:latin typeface="Calibri" panose="020F0502020204030204" pitchFamily="34" charset="0"/>
              </a:rPr>
              <a:t>Could the </a:t>
            </a:r>
            <a:r>
              <a:rPr lang="en-GB" sz="2000" b="1" dirty="0">
                <a:solidFill>
                  <a:srgbClr val="444444"/>
                </a:solidFill>
                <a:latin typeface="Calibri" panose="020F0502020204030204" pitchFamily="34" charset="0"/>
              </a:rPr>
              <a:t>"amygdala hijack" </a:t>
            </a:r>
            <a:r>
              <a:rPr lang="en-GB" sz="2000" dirty="0">
                <a:solidFill>
                  <a:srgbClr val="444444"/>
                </a:solidFill>
                <a:latin typeface="Calibri" panose="020F0502020204030204" pitchFamily="34" charset="0"/>
              </a:rPr>
              <a:t>be a factor in children who do inexplicably badly under test conditions? Discuss any individual cases with colleagues.​</a:t>
            </a:r>
            <a:br>
              <a:rPr lang="en-GB" sz="2000" dirty="0">
                <a:solidFill>
                  <a:srgbClr val="444444"/>
                </a:solidFill>
                <a:latin typeface="Calibri" panose="020F0502020204030204" pitchFamily="34" charset="0"/>
              </a:rPr>
            </a:br>
            <a:endParaRPr lang="en-GB" sz="2000" dirty="0">
              <a:solidFill>
                <a:srgbClr val="444444"/>
              </a:solidFill>
              <a:latin typeface="helvetica" panose="020B0604020202020204" pitchFamily="34" charset="0"/>
            </a:endParaRPr>
          </a:p>
          <a:p>
            <a:pPr>
              <a:buFont typeface="Arial" panose="020B0604020202020204" pitchFamily="34" charset="0"/>
              <a:buChar char="•"/>
            </a:pPr>
            <a:r>
              <a:rPr lang="en-GB" sz="2000" b="1" dirty="0">
                <a:solidFill>
                  <a:srgbClr val="444444"/>
                </a:solidFill>
                <a:latin typeface="Calibri" panose="020F0502020204030204" pitchFamily="34" charset="0"/>
              </a:rPr>
              <a:t>Consider the impact of trauma and stress. </a:t>
            </a:r>
            <a:r>
              <a:rPr lang="en-GB" sz="2000" dirty="0">
                <a:solidFill>
                  <a:srgbClr val="444444"/>
                </a:solidFill>
                <a:latin typeface="Calibri" panose="020F0502020204030204" pitchFamily="34" charset="0"/>
              </a:rPr>
              <a:t>Some children cope; others do not. Discuss individual children, and explore the factors that have helped a young person cope at times of crisis:</a:t>
            </a:r>
            <a:endParaRPr lang="en-GB" sz="2000" dirty="0">
              <a:solidFill>
                <a:srgbClr val="444444"/>
              </a:solidFill>
              <a:latin typeface="helvetica" panose="020B0604020202020204" pitchFamily="34" charset="0"/>
            </a:endParaRPr>
          </a:p>
          <a:p>
            <a:pPr marL="742950" lvl="1" indent="-285750">
              <a:buFont typeface="Arial" panose="020B0604020202020204" pitchFamily="34" charset="0"/>
              <a:buChar char="•"/>
            </a:pPr>
            <a:r>
              <a:rPr lang="en-GB" sz="2000" b="1" dirty="0">
                <a:solidFill>
                  <a:srgbClr val="444444"/>
                </a:solidFill>
                <a:latin typeface="Calibri" panose="020F0502020204030204" pitchFamily="34" charset="0"/>
              </a:rPr>
              <a:t>Children in Care, or on the edge of care</a:t>
            </a:r>
            <a:endParaRPr lang="en-GB" sz="2000" b="1" dirty="0">
              <a:solidFill>
                <a:srgbClr val="444444"/>
              </a:solidFill>
              <a:latin typeface="helvetica" panose="020B0604020202020204" pitchFamily="34" charset="0"/>
            </a:endParaRPr>
          </a:p>
          <a:p>
            <a:pPr marL="742950" lvl="1" indent="-285750">
              <a:buFont typeface="Arial" panose="020B0604020202020204" pitchFamily="34" charset="0"/>
              <a:buChar char="•"/>
            </a:pPr>
            <a:r>
              <a:rPr lang="en-GB" sz="2000" dirty="0">
                <a:solidFill>
                  <a:srgbClr val="444444"/>
                </a:solidFill>
                <a:latin typeface="Calibri" panose="020F0502020204030204" pitchFamily="34" charset="0"/>
              </a:rPr>
              <a:t>Recent immigrants from countries in conflict (Somalia, Syria, etc.)</a:t>
            </a:r>
            <a:endParaRPr lang="en-GB" sz="2000" dirty="0">
              <a:solidFill>
                <a:srgbClr val="444444"/>
              </a:solidFill>
              <a:latin typeface="helvetica" panose="020B0604020202020204" pitchFamily="34" charset="0"/>
            </a:endParaRPr>
          </a:p>
          <a:p>
            <a:pPr marL="742950" lvl="1" indent="-285750">
              <a:buFont typeface="Arial" panose="020B0604020202020204" pitchFamily="34" charset="0"/>
              <a:buChar char="•"/>
            </a:pPr>
            <a:r>
              <a:rPr lang="en-GB" sz="2000" dirty="0">
                <a:solidFill>
                  <a:srgbClr val="444444"/>
                </a:solidFill>
                <a:latin typeface="Calibri" panose="020F0502020204030204" pitchFamily="34" charset="0"/>
              </a:rPr>
              <a:t>Parental deaths (military families, serious illnesses, accidental death, drug or alcohol misuse, etc.</a:t>
            </a:r>
          </a:p>
          <a:p>
            <a:pPr lvl="1"/>
            <a:endParaRPr lang="en-GB" sz="2000" dirty="0">
              <a:solidFill>
                <a:srgbClr val="444444"/>
              </a:solidFill>
              <a:latin typeface="helvetica" panose="020B0604020202020204" pitchFamily="34" charset="0"/>
            </a:endParaRPr>
          </a:p>
          <a:p>
            <a:pPr>
              <a:buFont typeface="Arial" panose="020B0604020202020204" pitchFamily="34" charset="0"/>
              <a:buChar char="•"/>
            </a:pPr>
            <a:r>
              <a:rPr lang="en-GB" sz="2000" dirty="0">
                <a:solidFill>
                  <a:srgbClr val="444444"/>
                </a:solidFill>
                <a:latin typeface="Calibri" panose="020F0502020204030204" pitchFamily="34" charset="0"/>
              </a:rPr>
              <a:t>What social and environmental factors in your setting contribute positively to the emotional wellbeing and mental health of CYP at the moment? Which factors could be barriers for some children?</a:t>
            </a:r>
            <a:br>
              <a:rPr lang="en-GB" sz="2000" dirty="0"/>
            </a:br>
            <a:endParaRPr lang="en-GB" sz="2000" dirty="0"/>
          </a:p>
        </p:txBody>
      </p:sp>
    </p:spTree>
    <p:extLst>
      <p:ext uri="{BB962C8B-B14F-4D97-AF65-F5344CB8AC3E}">
        <p14:creationId xmlns:p14="http://schemas.microsoft.com/office/powerpoint/2010/main" val="14652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9D2D3C-7C99-4078-8292-ADB623F1F92D}"/>
              </a:ext>
            </a:extLst>
          </p:cNvPr>
          <p:cNvSpPr txBox="1"/>
          <p:nvPr/>
        </p:nvSpPr>
        <p:spPr>
          <a:xfrm>
            <a:off x="1854122" y="3532657"/>
            <a:ext cx="1323594" cy="830997"/>
          </a:xfrm>
          <a:prstGeom prst="rect">
            <a:avLst/>
          </a:prstGeom>
          <a:noFill/>
        </p:spPr>
        <p:txBody>
          <a:bodyPr wrap="square" rtlCol="0">
            <a:spAutoFit/>
          </a:bodyPr>
          <a:lstStyle/>
          <a:p>
            <a:r>
              <a:rPr lang="en-GB" sz="1600" dirty="0"/>
              <a:t>Increasing levels of mental illness</a:t>
            </a:r>
          </a:p>
        </p:txBody>
      </p:sp>
      <p:sp>
        <p:nvSpPr>
          <p:cNvPr id="8" name="TextBox 7">
            <a:extLst>
              <a:ext uri="{FF2B5EF4-FFF2-40B4-BE49-F238E27FC236}">
                <a16:creationId xmlns:a16="http://schemas.microsoft.com/office/drawing/2014/main" id="{38655030-D6CE-4D12-87A2-1AE0CD276E66}"/>
              </a:ext>
            </a:extLst>
          </p:cNvPr>
          <p:cNvSpPr txBox="1"/>
          <p:nvPr/>
        </p:nvSpPr>
        <p:spPr>
          <a:xfrm>
            <a:off x="8889690" y="3588126"/>
            <a:ext cx="1323594" cy="584775"/>
          </a:xfrm>
          <a:prstGeom prst="rect">
            <a:avLst/>
          </a:prstGeom>
          <a:noFill/>
        </p:spPr>
        <p:txBody>
          <a:bodyPr wrap="square" rtlCol="0">
            <a:spAutoFit/>
          </a:bodyPr>
          <a:lstStyle/>
          <a:p>
            <a:r>
              <a:rPr lang="en-GB" sz="1600" dirty="0"/>
              <a:t>Absence of mental illness</a:t>
            </a:r>
          </a:p>
        </p:txBody>
      </p:sp>
      <p:sp>
        <p:nvSpPr>
          <p:cNvPr id="9" name="TextBox 8">
            <a:extLst>
              <a:ext uri="{FF2B5EF4-FFF2-40B4-BE49-F238E27FC236}">
                <a16:creationId xmlns:a16="http://schemas.microsoft.com/office/drawing/2014/main" id="{498379A8-F3F9-4B15-B0AE-AE21A49F85F3}"/>
              </a:ext>
            </a:extLst>
          </p:cNvPr>
          <p:cNvSpPr txBox="1"/>
          <p:nvPr/>
        </p:nvSpPr>
        <p:spPr>
          <a:xfrm>
            <a:off x="5262548" y="462018"/>
            <a:ext cx="1511046" cy="830997"/>
          </a:xfrm>
          <a:prstGeom prst="rect">
            <a:avLst/>
          </a:prstGeom>
          <a:noFill/>
        </p:spPr>
        <p:txBody>
          <a:bodyPr wrap="square" rtlCol="0">
            <a:spAutoFit/>
          </a:bodyPr>
          <a:lstStyle/>
          <a:p>
            <a:pPr algn="ctr"/>
            <a:r>
              <a:rPr lang="en-GB" sz="1600" dirty="0"/>
              <a:t>High levels of emotional wellbeing</a:t>
            </a:r>
          </a:p>
        </p:txBody>
      </p:sp>
      <p:sp>
        <p:nvSpPr>
          <p:cNvPr id="10" name="TextBox 9">
            <a:extLst>
              <a:ext uri="{FF2B5EF4-FFF2-40B4-BE49-F238E27FC236}">
                <a16:creationId xmlns:a16="http://schemas.microsoft.com/office/drawing/2014/main" id="{3B4BC701-92E1-4883-B3D7-46C237E93267}"/>
              </a:ext>
            </a:extLst>
          </p:cNvPr>
          <p:cNvSpPr txBox="1"/>
          <p:nvPr/>
        </p:nvSpPr>
        <p:spPr>
          <a:xfrm>
            <a:off x="4917443" y="6286697"/>
            <a:ext cx="2132267" cy="584775"/>
          </a:xfrm>
          <a:prstGeom prst="rect">
            <a:avLst/>
          </a:prstGeom>
          <a:noFill/>
        </p:spPr>
        <p:txBody>
          <a:bodyPr wrap="square" rtlCol="0">
            <a:spAutoFit/>
          </a:bodyPr>
          <a:lstStyle/>
          <a:p>
            <a:pPr algn="ctr"/>
            <a:r>
              <a:rPr lang="en-GB" sz="1600" dirty="0"/>
              <a:t>Low levels of emotional wellbeing</a:t>
            </a:r>
          </a:p>
        </p:txBody>
      </p:sp>
      <p:sp>
        <p:nvSpPr>
          <p:cNvPr id="13" name="TextBox 12">
            <a:extLst>
              <a:ext uri="{FF2B5EF4-FFF2-40B4-BE49-F238E27FC236}">
                <a16:creationId xmlns:a16="http://schemas.microsoft.com/office/drawing/2014/main" id="{AB1A28A3-FE6E-43F6-ABDF-D28E4CE7EE0F}"/>
              </a:ext>
            </a:extLst>
          </p:cNvPr>
          <p:cNvSpPr txBox="1"/>
          <p:nvPr/>
        </p:nvSpPr>
        <p:spPr>
          <a:xfrm>
            <a:off x="219376" y="21176"/>
            <a:ext cx="4674517" cy="1708160"/>
          </a:xfrm>
          <a:prstGeom prst="rect">
            <a:avLst/>
          </a:prstGeom>
          <a:noFill/>
        </p:spPr>
        <p:txBody>
          <a:bodyPr wrap="square" rtlCol="0">
            <a:spAutoFit/>
          </a:bodyPr>
          <a:lstStyle/>
          <a:p>
            <a:r>
              <a:rPr lang="en-GB" sz="2800" dirty="0">
                <a:latin typeface="+mj-lt"/>
              </a:rPr>
              <a:t>Exploring the relationship between mental health and emotional wellbeing</a:t>
            </a:r>
          </a:p>
          <a:p>
            <a:r>
              <a:rPr lang="en-GB" sz="1050" dirty="0">
                <a:latin typeface="+mj-lt"/>
              </a:rPr>
              <a:t>From Southwark Mental Health and Wellbeing</a:t>
            </a:r>
          </a:p>
          <a:p>
            <a:r>
              <a:rPr lang="en-GB" sz="1050" dirty="0">
                <a:latin typeface="+mj-lt"/>
              </a:rPr>
              <a:t>Strategy (Draft) 2017</a:t>
            </a:r>
          </a:p>
        </p:txBody>
      </p:sp>
      <p:pic>
        <p:nvPicPr>
          <p:cNvPr id="4" name="Picture 3">
            <a:extLst>
              <a:ext uri="{FF2B5EF4-FFF2-40B4-BE49-F238E27FC236}">
                <a16:creationId xmlns:a16="http://schemas.microsoft.com/office/drawing/2014/main" id="{E47AFBCD-55B7-4C75-9EEE-DD4CCC78C2CA}"/>
              </a:ext>
            </a:extLst>
          </p:cNvPr>
          <p:cNvPicPr>
            <a:picLocks noChangeAspect="1"/>
          </p:cNvPicPr>
          <p:nvPr/>
        </p:nvPicPr>
        <p:blipFill>
          <a:blip r:embed="rId3"/>
          <a:stretch>
            <a:fillRect/>
          </a:stretch>
        </p:blipFill>
        <p:spPr>
          <a:xfrm>
            <a:off x="3446116" y="1457301"/>
            <a:ext cx="5074920" cy="4907983"/>
          </a:xfrm>
          <a:prstGeom prst="rect">
            <a:avLst/>
          </a:prstGeom>
        </p:spPr>
      </p:pic>
      <p:sp>
        <p:nvSpPr>
          <p:cNvPr id="11" name="Rectangle 10">
            <a:extLst>
              <a:ext uri="{FF2B5EF4-FFF2-40B4-BE49-F238E27FC236}">
                <a16:creationId xmlns:a16="http://schemas.microsoft.com/office/drawing/2014/main" id="{9E4A52AF-0688-428A-AFD6-1F1E8824A41D}"/>
              </a:ext>
            </a:extLst>
          </p:cNvPr>
          <p:cNvSpPr/>
          <p:nvPr/>
        </p:nvSpPr>
        <p:spPr>
          <a:xfrm>
            <a:off x="10131097" y="538962"/>
            <a:ext cx="2060903" cy="338554"/>
          </a:xfrm>
          <a:prstGeom prst="rect">
            <a:avLst/>
          </a:prstGeom>
        </p:spPr>
        <p:txBody>
          <a:bodyPr wrap="square">
            <a:spAutoFit/>
          </a:bodyPr>
          <a:lstStyle/>
          <a:p>
            <a:r>
              <a:rPr lang="en-GB" sz="1600" dirty="0">
                <a:latin typeface="+mj-lt"/>
              </a:rPr>
              <a:t>Every child included</a:t>
            </a:r>
          </a:p>
        </p:txBody>
      </p:sp>
    </p:spTree>
    <p:extLst>
      <p:ext uri="{BB962C8B-B14F-4D97-AF65-F5344CB8AC3E}">
        <p14:creationId xmlns:p14="http://schemas.microsoft.com/office/powerpoint/2010/main" val="23237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508FED-6A6C-4ED3-951C-13016A30F904}"/>
              </a:ext>
            </a:extLst>
          </p:cNvPr>
          <p:cNvSpPr txBox="1">
            <a:spLocks/>
          </p:cNvSpPr>
          <p:nvPr/>
        </p:nvSpPr>
        <p:spPr>
          <a:xfrm>
            <a:off x="274516" y="136008"/>
            <a:ext cx="8205341" cy="24386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Improving learning outcomes through Achieving Wellbeing</a:t>
            </a:r>
          </a:p>
          <a:p>
            <a:r>
              <a:rPr lang="en-US" sz="2800" b="0" dirty="0">
                <a:solidFill>
                  <a:schemeClr val="tx1">
                    <a:lumMod val="75000"/>
                  </a:schemeClr>
                </a:solidFill>
                <a:ea typeface="+mn-ea"/>
                <a:cs typeface="+mn-cs"/>
              </a:rPr>
              <a:t>Aims of this session</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3" name="Rectangle 2">
            <a:extLst>
              <a:ext uri="{FF2B5EF4-FFF2-40B4-BE49-F238E27FC236}">
                <a16:creationId xmlns:a16="http://schemas.microsoft.com/office/drawing/2014/main" id="{CCD8376D-F46B-4C36-AB44-EEA4371C2F58}"/>
              </a:ext>
            </a:extLst>
          </p:cNvPr>
          <p:cNvSpPr/>
          <p:nvPr/>
        </p:nvSpPr>
        <p:spPr>
          <a:xfrm>
            <a:off x="274516" y="2698322"/>
            <a:ext cx="10140019" cy="2554545"/>
          </a:xfrm>
          <a:prstGeom prst="rect">
            <a:avLst/>
          </a:prstGeom>
        </p:spPr>
        <p:txBody>
          <a:bodyPr wrap="square">
            <a:spAutoFit/>
          </a:bodyPr>
          <a:lstStyle/>
          <a:p>
            <a:pPr marL="342900" indent="-342900">
              <a:buFont typeface="Arial" panose="020B0604020202020204" pitchFamily="34" charset="0"/>
              <a:buChar char="•"/>
            </a:pPr>
            <a:r>
              <a:rPr lang="en-GB" sz="2000" dirty="0"/>
              <a:t>Exploring the explicit link between wellbeing, learning, and learner outcomes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How the Achieving Wellbeing Programme aims to transform the climate and culture of the classroom, unlocking progress and academic achievement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How the Achieving Wellbeing Programme has been adapted to meet the needs of looked after (and previously looked after) children, in partnership with Virtual Headteachers in five LAs</a:t>
            </a:r>
          </a:p>
        </p:txBody>
      </p:sp>
    </p:spTree>
    <p:extLst>
      <p:ext uri="{BB962C8B-B14F-4D97-AF65-F5344CB8AC3E}">
        <p14:creationId xmlns:p14="http://schemas.microsoft.com/office/powerpoint/2010/main" val="391938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DA5E0886-C7A6-489B-AD67-215BE3A5ADCE}"/>
              </a:ext>
            </a:extLst>
          </p:cNvPr>
          <p:cNvCxnSpPr>
            <a:cxnSpLocks/>
          </p:cNvCxnSpPr>
          <p:nvPr/>
        </p:nvCxnSpPr>
        <p:spPr>
          <a:xfrm flipV="1">
            <a:off x="6818376" y="125501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5AC2E96-5519-487B-A4C6-F32F4D87717C}"/>
              </a:ext>
            </a:extLst>
          </p:cNvPr>
          <p:cNvCxnSpPr>
            <a:cxnSpLocks/>
          </p:cNvCxnSpPr>
          <p:nvPr/>
        </p:nvCxnSpPr>
        <p:spPr>
          <a:xfrm rot="5400000" flipV="1">
            <a:off x="6418326" y="167792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9D2D3C-7C99-4078-8292-ADB623F1F92D}"/>
              </a:ext>
            </a:extLst>
          </p:cNvPr>
          <p:cNvSpPr txBox="1"/>
          <p:nvPr/>
        </p:nvSpPr>
        <p:spPr>
          <a:xfrm>
            <a:off x="3153551" y="3683805"/>
            <a:ext cx="1323594" cy="276999"/>
          </a:xfrm>
          <a:prstGeom prst="rect">
            <a:avLst/>
          </a:prstGeom>
          <a:noFill/>
        </p:spPr>
        <p:txBody>
          <a:bodyPr wrap="square" rtlCol="0">
            <a:spAutoFit/>
          </a:bodyPr>
          <a:lstStyle/>
          <a:p>
            <a:pPr defTabSz="685800"/>
            <a:r>
              <a:rPr lang="en-GB" sz="1200" dirty="0">
                <a:solidFill>
                  <a:prstClr val="black"/>
                </a:solidFill>
                <a:latin typeface="Calibri" panose="020F0502020204030204"/>
              </a:rPr>
              <a:t>Mental illness</a:t>
            </a:r>
          </a:p>
        </p:txBody>
      </p:sp>
      <p:sp>
        <p:nvSpPr>
          <p:cNvPr id="8" name="TextBox 7">
            <a:extLst>
              <a:ext uri="{FF2B5EF4-FFF2-40B4-BE49-F238E27FC236}">
                <a16:creationId xmlns:a16="http://schemas.microsoft.com/office/drawing/2014/main" id="{38655030-D6CE-4D12-87A2-1AE0CD276E66}"/>
              </a:ext>
            </a:extLst>
          </p:cNvPr>
          <p:cNvSpPr txBox="1"/>
          <p:nvPr/>
        </p:nvSpPr>
        <p:spPr>
          <a:xfrm>
            <a:off x="8755760" y="3614555"/>
            <a:ext cx="1323594" cy="461665"/>
          </a:xfrm>
          <a:prstGeom prst="rect">
            <a:avLst/>
          </a:prstGeom>
          <a:noFill/>
        </p:spPr>
        <p:txBody>
          <a:bodyPr wrap="square" rtlCol="0">
            <a:spAutoFit/>
          </a:bodyPr>
          <a:lstStyle/>
          <a:p>
            <a:pPr defTabSz="685800"/>
            <a:r>
              <a:rPr lang="en-GB" sz="1200" dirty="0">
                <a:solidFill>
                  <a:prstClr val="black"/>
                </a:solidFill>
                <a:latin typeface="Calibri" panose="020F0502020204030204"/>
              </a:rPr>
              <a:t>Absence of mental illness</a:t>
            </a:r>
          </a:p>
        </p:txBody>
      </p:sp>
      <p:sp>
        <p:nvSpPr>
          <p:cNvPr id="9" name="TextBox 8">
            <a:extLst>
              <a:ext uri="{FF2B5EF4-FFF2-40B4-BE49-F238E27FC236}">
                <a16:creationId xmlns:a16="http://schemas.microsoft.com/office/drawing/2014/main" id="{498379A8-F3F9-4B15-B0AE-AE21A49F85F3}"/>
              </a:ext>
            </a:extLst>
          </p:cNvPr>
          <p:cNvSpPr txBox="1"/>
          <p:nvPr/>
        </p:nvSpPr>
        <p:spPr>
          <a:xfrm>
            <a:off x="6062853" y="862600"/>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High levels of emotional wellbeing</a:t>
            </a:r>
          </a:p>
        </p:txBody>
      </p:sp>
      <p:sp>
        <p:nvSpPr>
          <p:cNvPr id="10" name="TextBox 9">
            <a:extLst>
              <a:ext uri="{FF2B5EF4-FFF2-40B4-BE49-F238E27FC236}">
                <a16:creationId xmlns:a16="http://schemas.microsoft.com/office/drawing/2014/main" id="{3B4BC701-92E1-4883-B3D7-46C237E93267}"/>
              </a:ext>
            </a:extLst>
          </p:cNvPr>
          <p:cNvSpPr txBox="1"/>
          <p:nvPr/>
        </p:nvSpPr>
        <p:spPr>
          <a:xfrm>
            <a:off x="6062853" y="5519523"/>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Low levels of emotional wellbeing</a:t>
            </a:r>
          </a:p>
        </p:txBody>
      </p:sp>
      <p:sp>
        <p:nvSpPr>
          <p:cNvPr id="14" name="Diamond 13">
            <a:extLst>
              <a:ext uri="{FF2B5EF4-FFF2-40B4-BE49-F238E27FC236}">
                <a16:creationId xmlns:a16="http://schemas.microsoft.com/office/drawing/2014/main" id="{8F30857C-6CAC-4044-8264-F3F23D361FA2}"/>
              </a:ext>
            </a:extLst>
          </p:cNvPr>
          <p:cNvSpPr/>
          <p:nvPr/>
        </p:nvSpPr>
        <p:spPr>
          <a:xfrm>
            <a:off x="4572919" y="175788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2BA7343E-C0DA-4C1E-9474-39E670FE79E2}"/>
              </a:ext>
            </a:extLst>
          </p:cNvPr>
          <p:cNvCxnSpPr>
            <a:stCxn id="14" idx="2"/>
          </p:cNvCxnSpPr>
          <p:nvPr/>
        </p:nvCxnSpPr>
        <p:spPr>
          <a:xfrm>
            <a:off x="4655546" y="1923134"/>
            <a:ext cx="9419" cy="304065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Diamond 16">
            <a:extLst>
              <a:ext uri="{FF2B5EF4-FFF2-40B4-BE49-F238E27FC236}">
                <a16:creationId xmlns:a16="http://schemas.microsoft.com/office/drawing/2014/main" id="{4A10C089-E312-4B8C-A3BA-32105D0F6AF4}"/>
              </a:ext>
            </a:extLst>
          </p:cNvPr>
          <p:cNvSpPr/>
          <p:nvPr/>
        </p:nvSpPr>
        <p:spPr>
          <a:xfrm>
            <a:off x="8253399" y="5354270"/>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B4B1A783-BB9E-4414-93DB-350BFC701CD1}"/>
              </a:ext>
            </a:extLst>
          </p:cNvPr>
          <p:cNvCxnSpPr>
            <a:cxnSpLocks/>
          </p:cNvCxnSpPr>
          <p:nvPr/>
        </p:nvCxnSpPr>
        <p:spPr>
          <a:xfrm flipV="1">
            <a:off x="8328766" y="3937719"/>
            <a:ext cx="4388" cy="1416550"/>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Diamond 22">
            <a:extLst>
              <a:ext uri="{FF2B5EF4-FFF2-40B4-BE49-F238E27FC236}">
                <a16:creationId xmlns:a16="http://schemas.microsoft.com/office/drawing/2014/main" id="{796EA97D-0917-4553-850F-CA531D80D855}"/>
              </a:ext>
            </a:extLst>
          </p:cNvPr>
          <p:cNvSpPr/>
          <p:nvPr/>
        </p:nvSpPr>
        <p:spPr>
          <a:xfrm>
            <a:off x="5613068" y="441726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DA17B5FF-4D07-406F-A42D-B039CDE8DF15}"/>
              </a:ext>
            </a:extLst>
          </p:cNvPr>
          <p:cNvCxnSpPr>
            <a:cxnSpLocks/>
          </p:cNvCxnSpPr>
          <p:nvPr/>
        </p:nvCxnSpPr>
        <p:spPr>
          <a:xfrm flipV="1">
            <a:off x="5695693" y="3614554"/>
            <a:ext cx="0" cy="77296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Diamond 29">
            <a:extLst>
              <a:ext uri="{FF2B5EF4-FFF2-40B4-BE49-F238E27FC236}">
                <a16:creationId xmlns:a16="http://schemas.microsoft.com/office/drawing/2014/main" id="{346B7A80-98DB-4A14-8574-D16BF9F4CEF8}"/>
              </a:ext>
            </a:extLst>
          </p:cNvPr>
          <p:cNvSpPr/>
          <p:nvPr/>
        </p:nvSpPr>
        <p:spPr>
          <a:xfrm>
            <a:off x="6850795" y="3889998"/>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1" name="Straight Arrow Connector 30">
            <a:extLst>
              <a:ext uri="{FF2B5EF4-FFF2-40B4-BE49-F238E27FC236}">
                <a16:creationId xmlns:a16="http://schemas.microsoft.com/office/drawing/2014/main" id="{D29769DC-536A-4231-B26B-0759F370EE68}"/>
              </a:ext>
            </a:extLst>
          </p:cNvPr>
          <p:cNvCxnSpPr>
            <a:cxnSpLocks/>
          </p:cNvCxnSpPr>
          <p:nvPr/>
        </p:nvCxnSpPr>
        <p:spPr>
          <a:xfrm flipV="1">
            <a:off x="7004294" y="2765454"/>
            <a:ext cx="639119" cy="112454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738C4053-4CAA-452D-978C-C275C473ED29}"/>
              </a:ext>
            </a:extLst>
          </p:cNvPr>
          <p:cNvSpPr/>
          <p:nvPr/>
        </p:nvSpPr>
        <p:spPr>
          <a:xfrm>
            <a:off x="7858553" y="3204263"/>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7" name="Connector: Curved 36">
            <a:extLst>
              <a:ext uri="{FF2B5EF4-FFF2-40B4-BE49-F238E27FC236}">
                <a16:creationId xmlns:a16="http://schemas.microsoft.com/office/drawing/2014/main" id="{0E8F8AB4-F12A-4EB7-8136-A4262FA1B332}"/>
              </a:ext>
            </a:extLst>
          </p:cNvPr>
          <p:cNvCxnSpPr>
            <a:cxnSpLocks/>
          </p:cNvCxnSpPr>
          <p:nvPr/>
        </p:nvCxnSpPr>
        <p:spPr>
          <a:xfrm rot="10800000" flipV="1">
            <a:off x="6564219" y="3443459"/>
            <a:ext cx="1376963" cy="1202534"/>
          </a:xfrm>
          <a:prstGeom prst="curvedConnector3">
            <a:avLst>
              <a:gd name="adj1" fmla="val 2595"/>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Diamond 42">
            <a:extLst>
              <a:ext uri="{FF2B5EF4-FFF2-40B4-BE49-F238E27FC236}">
                <a16:creationId xmlns:a16="http://schemas.microsoft.com/office/drawing/2014/main" id="{84CD8B12-C315-4F09-AE3F-D1EC8A069AC2}"/>
              </a:ext>
            </a:extLst>
          </p:cNvPr>
          <p:cNvSpPr/>
          <p:nvPr/>
        </p:nvSpPr>
        <p:spPr>
          <a:xfrm>
            <a:off x="5134597" y="218463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4" name="Diamond 43">
            <a:extLst>
              <a:ext uri="{FF2B5EF4-FFF2-40B4-BE49-F238E27FC236}">
                <a16:creationId xmlns:a16="http://schemas.microsoft.com/office/drawing/2014/main" id="{FEC62619-1B67-418D-9C53-6F9A8F47BA6A}"/>
              </a:ext>
            </a:extLst>
          </p:cNvPr>
          <p:cNvSpPr/>
          <p:nvPr/>
        </p:nvSpPr>
        <p:spPr>
          <a:xfrm>
            <a:off x="7560115" y="178083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5" name="Diamond 44">
            <a:extLst>
              <a:ext uri="{FF2B5EF4-FFF2-40B4-BE49-F238E27FC236}">
                <a16:creationId xmlns:a16="http://schemas.microsoft.com/office/drawing/2014/main" id="{86172457-95EA-4078-947B-657E1E8BDAE8}"/>
              </a:ext>
            </a:extLst>
          </p:cNvPr>
          <p:cNvSpPr/>
          <p:nvPr/>
        </p:nvSpPr>
        <p:spPr>
          <a:xfrm>
            <a:off x="5466381" y="5354269"/>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590C3768-91CC-4F02-91E4-A0D23194F0C2}"/>
              </a:ext>
            </a:extLst>
          </p:cNvPr>
          <p:cNvCxnSpPr>
            <a:cxnSpLocks/>
          </p:cNvCxnSpPr>
          <p:nvPr/>
        </p:nvCxnSpPr>
        <p:spPr>
          <a:xfrm flipV="1">
            <a:off x="5631633" y="5277768"/>
            <a:ext cx="1384414" cy="14118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B02162E-A1E2-4DC2-88D2-1391C20F988D}"/>
              </a:ext>
            </a:extLst>
          </p:cNvPr>
          <p:cNvCxnSpPr>
            <a:cxnSpLocks/>
          </p:cNvCxnSpPr>
          <p:nvPr/>
        </p:nvCxnSpPr>
        <p:spPr>
          <a:xfrm flipV="1">
            <a:off x="5778320" y="5188295"/>
            <a:ext cx="1187921" cy="11746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58AC55A-65FA-4D0C-BD1D-FA10E7898D18}"/>
              </a:ext>
            </a:extLst>
          </p:cNvPr>
          <p:cNvCxnSpPr>
            <a:cxnSpLocks/>
          </p:cNvCxnSpPr>
          <p:nvPr/>
        </p:nvCxnSpPr>
        <p:spPr>
          <a:xfrm flipH="1">
            <a:off x="5721428" y="5271645"/>
            <a:ext cx="1169445" cy="63963"/>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742D4BD-2BC2-4790-BA36-524CC382A602}"/>
              </a:ext>
            </a:extLst>
          </p:cNvPr>
          <p:cNvCxnSpPr>
            <a:cxnSpLocks/>
          </p:cNvCxnSpPr>
          <p:nvPr/>
        </p:nvCxnSpPr>
        <p:spPr>
          <a:xfrm flipH="1" flipV="1">
            <a:off x="6135274" y="5099466"/>
            <a:ext cx="733710" cy="75549"/>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735D28E-57B2-4040-9A3C-65F77E26E59F}"/>
              </a:ext>
            </a:extLst>
          </p:cNvPr>
          <p:cNvCxnSpPr>
            <a:cxnSpLocks/>
          </p:cNvCxnSpPr>
          <p:nvPr/>
        </p:nvCxnSpPr>
        <p:spPr>
          <a:xfrm flipV="1">
            <a:off x="6225006" y="4854118"/>
            <a:ext cx="944027" cy="20612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53E593D-162F-44AF-8756-84570F589ACA}"/>
              </a:ext>
            </a:extLst>
          </p:cNvPr>
          <p:cNvSpPr txBox="1"/>
          <p:nvPr/>
        </p:nvSpPr>
        <p:spPr>
          <a:xfrm>
            <a:off x="4185414" y="156167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A</a:t>
            </a:r>
          </a:p>
        </p:txBody>
      </p:sp>
      <p:sp>
        <p:nvSpPr>
          <p:cNvPr id="65" name="TextBox 64">
            <a:extLst>
              <a:ext uri="{FF2B5EF4-FFF2-40B4-BE49-F238E27FC236}">
                <a16:creationId xmlns:a16="http://schemas.microsoft.com/office/drawing/2014/main" id="{D835AC6A-B117-464D-A3AC-6D1ECEE4CB1E}"/>
              </a:ext>
            </a:extLst>
          </p:cNvPr>
          <p:cNvSpPr txBox="1"/>
          <p:nvPr/>
        </p:nvSpPr>
        <p:spPr>
          <a:xfrm>
            <a:off x="7885207" y="5265868"/>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B</a:t>
            </a:r>
          </a:p>
        </p:txBody>
      </p:sp>
      <p:sp>
        <p:nvSpPr>
          <p:cNvPr id="66" name="TextBox 65">
            <a:extLst>
              <a:ext uri="{FF2B5EF4-FFF2-40B4-BE49-F238E27FC236}">
                <a16:creationId xmlns:a16="http://schemas.microsoft.com/office/drawing/2014/main" id="{70968D20-5AF7-4353-AD05-D85B6F723D52}"/>
              </a:ext>
            </a:extLst>
          </p:cNvPr>
          <p:cNvSpPr txBox="1"/>
          <p:nvPr/>
        </p:nvSpPr>
        <p:spPr>
          <a:xfrm>
            <a:off x="5345038" y="416446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C</a:t>
            </a:r>
          </a:p>
        </p:txBody>
      </p:sp>
      <p:sp>
        <p:nvSpPr>
          <p:cNvPr id="68" name="TextBox 67">
            <a:extLst>
              <a:ext uri="{FF2B5EF4-FFF2-40B4-BE49-F238E27FC236}">
                <a16:creationId xmlns:a16="http://schemas.microsoft.com/office/drawing/2014/main" id="{AD1F6CFC-1F18-4591-B6B3-F3C3570221FF}"/>
              </a:ext>
            </a:extLst>
          </p:cNvPr>
          <p:cNvSpPr txBox="1"/>
          <p:nvPr/>
        </p:nvSpPr>
        <p:spPr>
          <a:xfrm>
            <a:off x="7234969" y="1505391"/>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D</a:t>
            </a:r>
          </a:p>
        </p:txBody>
      </p:sp>
      <p:sp>
        <p:nvSpPr>
          <p:cNvPr id="69" name="TextBox 68">
            <a:extLst>
              <a:ext uri="{FF2B5EF4-FFF2-40B4-BE49-F238E27FC236}">
                <a16:creationId xmlns:a16="http://schemas.microsoft.com/office/drawing/2014/main" id="{64226EAF-E47A-4450-A0DC-63FED616D8B0}"/>
              </a:ext>
            </a:extLst>
          </p:cNvPr>
          <p:cNvSpPr txBox="1"/>
          <p:nvPr/>
        </p:nvSpPr>
        <p:spPr>
          <a:xfrm>
            <a:off x="7477487" y="2981583"/>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E</a:t>
            </a:r>
          </a:p>
        </p:txBody>
      </p:sp>
      <p:sp>
        <p:nvSpPr>
          <p:cNvPr id="70" name="TextBox 69">
            <a:extLst>
              <a:ext uri="{FF2B5EF4-FFF2-40B4-BE49-F238E27FC236}">
                <a16:creationId xmlns:a16="http://schemas.microsoft.com/office/drawing/2014/main" id="{227509B7-CE37-4D8D-8A36-4EA1855CD0EA}"/>
              </a:ext>
            </a:extLst>
          </p:cNvPr>
          <p:cNvSpPr txBox="1"/>
          <p:nvPr/>
        </p:nvSpPr>
        <p:spPr>
          <a:xfrm>
            <a:off x="4895860" y="194895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F</a:t>
            </a:r>
          </a:p>
        </p:txBody>
      </p:sp>
      <p:sp>
        <p:nvSpPr>
          <p:cNvPr id="71" name="TextBox 70">
            <a:extLst>
              <a:ext uri="{FF2B5EF4-FFF2-40B4-BE49-F238E27FC236}">
                <a16:creationId xmlns:a16="http://schemas.microsoft.com/office/drawing/2014/main" id="{06CE5DB0-D4EC-48A0-A247-3246EE545FC6}"/>
              </a:ext>
            </a:extLst>
          </p:cNvPr>
          <p:cNvSpPr txBox="1"/>
          <p:nvPr/>
        </p:nvSpPr>
        <p:spPr>
          <a:xfrm>
            <a:off x="6467722" y="3804827"/>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G</a:t>
            </a:r>
          </a:p>
        </p:txBody>
      </p:sp>
      <p:sp>
        <p:nvSpPr>
          <p:cNvPr id="72" name="TextBox 71">
            <a:extLst>
              <a:ext uri="{FF2B5EF4-FFF2-40B4-BE49-F238E27FC236}">
                <a16:creationId xmlns:a16="http://schemas.microsoft.com/office/drawing/2014/main" id="{AE9651B5-6320-45C7-85BF-23F4FE8DF659}"/>
              </a:ext>
            </a:extLst>
          </p:cNvPr>
          <p:cNvSpPr txBox="1"/>
          <p:nvPr/>
        </p:nvSpPr>
        <p:spPr>
          <a:xfrm>
            <a:off x="5135874" y="5099464"/>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H</a:t>
            </a:r>
          </a:p>
        </p:txBody>
      </p:sp>
      <p:sp>
        <p:nvSpPr>
          <p:cNvPr id="2" name="Rectangle 1">
            <a:hlinkClick r:id="rId3" action="ppaction://hlinksldjump"/>
            <a:extLst>
              <a:ext uri="{FF2B5EF4-FFF2-40B4-BE49-F238E27FC236}">
                <a16:creationId xmlns:a16="http://schemas.microsoft.com/office/drawing/2014/main" id="{D6D611B4-5F87-469F-B2CA-2DFA1CA663A5}"/>
              </a:ext>
            </a:extLst>
          </p:cNvPr>
          <p:cNvSpPr/>
          <p:nvPr/>
        </p:nvSpPr>
        <p:spPr>
          <a:xfrm>
            <a:off x="4047744" y="1561673"/>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8" name="Rectangle 37">
            <a:hlinkClick r:id="rId4" action="ppaction://hlinksldjump"/>
            <a:extLst>
              <a:ext uri="{FF2B5EF4-FFF2-40B4-BE49-F238E27FC236}">
                <a16:creationId xmlns:a16="http://schemas.microsoft.com/office/drawing/2014/main" id="{D1BDFD08-CD87-489B-91D7-DFBC9798AAD3}"/>
              </a:ext>
            </a:extLst>
          </p:cNvPr>
          <p:cNvSpPr/>
          <p:nvPr/>
        </p:nvSpPr>
        <p:spPr>
          <a:xfrm>
            <a:off x="4728852" y="1988423"/>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9" name="Rectangle 38">
            <a:hlinkClick r:id="rId4" action="ppaction://hlinksldjump"/>
            <a:extLst>
              <a:ext uri="{FF2B5EF4-FFF2-40B4-BE49-F238E27FC236}">
                <a16:creationId xmlns:a16="http://schemas.microsoft.com/office/drawing/2014/main" id="{55A72DC6-4AEB-4323-8C11-4CFA37D7BE9C}"/>
              </a:ext>
            </a:extLst>
          </p:cNvPr>
          <p:cNvSpPr/>
          <p:nvPr/>
        </p:nvSpPr>
        <p:spPr>
          <a:xfrm>
            <a:off x="5190087" y="4220335"/>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0" name="Rectangle 39">
            <a:hlinkClick r:id="rId5" action="ppaction://hlinksldjump"/>
            <a:extLst>
              <a:ext uri="{FF2B5EF4-FFF2-40B4-BE49-F238E27FC236}">
                <a16:creationId xmlns:a16="http://schemas.microsoft.com/office/drawing/2014/main" id="{133756AD-B222-4F13-95AA-97668545B900}"/>
              </a:ext>
            </a:extLst>
          </p:cNvPr>
          <p:cNvSpPr/>
          <p:nvPr/>
        </p:nvSpPr>
        <p:spPr>
          <a:xfrm>
            <a:off x="5001011" y="5175015"/>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1" name="Rectangle 40">
            <a:hlinkClick r:id="rId6" action="ppaction://hlinksldjump"/>
            <a:extLst>
              <a:ext uri="{FF2B5EF4-FFF2-40B4-BE49-F238E27FC236}">
                <a16:creationId xmlns:a16="http://schemas.microsoft.com/office/drawing/2014/main" id="{BC0283A5-EF3A-4FFC-8B36-D614120D3E9C}"/>
              </a:ext>
            </a:extLst>
          </p:cNvPr>
          <p:cNvSpPr/>
          <p:nvPr/>
        </p:nvSpPr>
        <p:spPr>
          <a:xfrm>
            <a:off x="6257078" y="3773601"/>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2" name="Rectangle 41">
            <a:hlinkClick r:id="rId7" action="ppaction://hlinksldjump"/>
            <a:extLst>
              <a:ext uri="{FF2B5EF4-FFF2-40B4-BE49-F238E27FC236}">
                <a16:creationId xmlns:a16="http://schemas.microsoft.com/office/drawing/2014/main" id="{35E10E6D-1993-4060-970B-71FF99102B8B}"/>
              </a:ext>
            </a:extLst>
          </p:cNvPr>
          <p:cNvSpPr/>
          <p:nvPr/>
        </p:nvSpPr>
        <p:spPr>
          <a:xfrm>
            <a:off x="7169270" y="1568871"/>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7" name="Rectangle 46">
            <a:hlinkClick r:id="rId8" action="ppaction://hlinksldjump"/>
            <a:extLst>
              <a:ext uri="{FF2B5EF4-FFF2-40B4-BE49-F238E27FC236}">
                <a16:creationId xmlns:a16="http://schemas.microsoft.com/office/drawing/2014/main" id="{8BA11234-F4E7-4F74-B182-9C6F1126B66F}"/>
              </a:ext>
            </a:extLst>
          </p:cNvPr>
          <p:cNvSpPr/>
          <p:nvPr/>
        </p:nvSpPr>
        <p:spPr>
          <a:xfrm>
            <a:off x="7430368" y="3013960"/>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9" name="Rectangle 48">
            <a:hlinkClick r:id="rId9" action="ppaction://hlinksldjump"/>
            <a:extLst>
              <a:ext uri="{FF2B5EF4-FFF2-40B4-BE49-F238E27FC236}">
                <a16:creationId xmlns:a16="http://schemas.microsoft.com/office/drawing/2014/main" id="{BE66533D-EFB8-4A0E-A51B-E635ACD8B2C2}"/>
              </a:ext>
            </a:extLst>
          </p:cNvPr>
          <p:cNvSpPr/>
          <p:nvPr/>
        </p:nvSpPr>
        <p:spPr>
          <a:xfrm>
            <a:off x="7780253" y="5263050"/>
            <a:ext cx="898398" cy="392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54" name="TextBox 53">
            <a:extLst>
              <a:ext uri="{FF2B5EF4-FFF2-40B4-BE49-F238E27FC236}">
                <a16:creationId xmlns:a16="http://schemas.microsoft.com/office/drawing/2014/main" id="{47D16CFE-4DAB-4DA7-8F02-A4012EE245B7}"/>
              </a:ext>
            </a:extLst>
          </p:cNvPr>
          <p:cNvSpPr txBox="1"/>
          <p:nvPr/>
        </p:nvSpPr>
        <p:spPr>
          <a:xfrm>
            <a:off x="219376" y="21176"/>
            <a:ext cx="4674517" cy="1692771"/>
          </a:xfrm>
          <a:prstGeom prst="rect">
            <a:avLst/>
          </a:prstGeom>
          <a:noFill/>
        </p:spPr>
        <p:txBody>
          <a:bodyPr wrap="square" rtlCol="0">
            <a:spAutoFit/>
          </a:bodyPr>
          <a:lstStyle/>
          <a:p>
            <a:r>
              <a:rPr lang="en-GB" sz="2800" dirty="0">
                <a:latin typeface="+mj-lt"/>
              </a:rPr>
              <a:t>Exploring the relationship between mental health and emotional wellbeing</a:t>
            </a:r>
          </a:p>
          <a:p>
            <a:r>
              <a:rPr lang="en-GB" sz="2000" b="1" dirty="0">
                <a:latin typeface="+mj-lt"/>
              </a:rPr>
              <a:t>Trajectories</a:t>
            </a:r>
          </a:p>
        </p:txBody>
      </p:sp>
      <p:sp>
        <p:nvSpPr>
          <p:cNvPr id="55" name="Rectangle 54">
            <a:extLst>
              <a:ext uri="{FF2B5EF4-FFF2-40B4-BE49-F238E27FC236}">
                <a16:creationId xmlns:a16="http://schemas.microsoft.com/office/drawing/2014/main" id="{D8FC35D0-853D-4B4B-84D7-8EBCB00CF712}"/>
              </a:ext>
            </a:extLst>
          </p:cNvPr>
          <p:cNvSpPr/>
          <p:nvPr/>
        </p:nvSpPr>
        <p:spPr>
          <a:xfrm>
            <a:off x="10295383" y="538962"/>
            <a:ext cx="2060903" cy="338554"/>
          </a:xfrm>
          <a:prstGeom prst="rect">
            <a:avLst/>
          </a:prstGeom>
        </p:spPr>
        <p:txBody>
          <a:bodyPr wrap="square">
            <a:spAutoFit/>
          </a:bodyPr>
          <a:lstStyle/>
          <a:p>
            <a:r>
              <a:rPr lang="en-GB" sz="1600" dirty="0">
                <a:latin typeface="+mj-lt"/>
              </a:rPr>
              <a:t>Every child included</a:t>
            </a:r>
          </a:p>
        </p:txBody>
      </p:sp>
      <p:pic>
        <p:nvPicPr>
          <p:cNvPr id="56" name="Picture 55">
            <a:hlinkClick r:id="rId10"/>
            <a:extLst>
              <a:ext uri="{FF2B5EF4-FFF2-40B4-BE49-F238E27FC236}">
                <a16:creationId xmlns:a16="http://schemas.microsoft.com/office/drawing/2014/main" id="{654A5049-8100-42B7-BFA4-32AC626D31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09390" y="-224022"/>
            <a:ext cx="2072742" cy="1076214"/>
          </a:xfrm>
          <a:prstGeom prst="rect">
            <a:avLst/>
          </a:prstGeom>
        </p:spPr>
      </p:pic>
    </p:spTree>
    <p:extLst>
      <p:ext uri="{BB962C8B-B14F-4D97-AF65-F5344CB8AC3E}">
        <p14:creationId xmlns:p14="http://schemas.microsoft.com/office/powerpoint/2010/main" val="24101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DA5E0886-C7A6-489B-AD67-215BE3A5ADCE}"/>
              </a:ext>
            </a:extLst>
          </p:cNvPr>
          <p:cNvCxnSpPr>
            <a:cxnSpLocks/>
          </p:cNvCxnSpPr>
          <p:nvPr/>
        </p:nvCxnSpPr>
        <p:spPr>
          <a:xfrm flipV="1">
            <a:off x="6818376" y="125501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5AC2E96-5519-487B-A4C6-F32F4D87717C}"/>
              </a:ext>
            </a:extLst>
          </p:cNvPr>
          <p:cNvCxnSpPr>
            <a:cxnSpLocks/>
          </p:cNvCxnSpPr>
          <p:nvPr/>
        </p:nvCxnSpPr>
        <p:spPr>
          <a:xfrm rot="5400000" flipV="1">
            <a:off x="6418326" y="167792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9D2D3C-7C99-4078-8292-ADB623F1F92D}"/>
              </a:ext>
            </a:extLst>
          </p:cNvPr>
          <p:cNvSpPr txBox="1"/>
          <p:nvPr/>
        </p:nvSpPr>
        <p:spPr>
          <a:xfrm>
            <a:off x="3153551" y="3683805"/>
            <a:ext cx="1323594" cy="276999"/>
          </a:xfrm>
          <a:prstGeom prst="rect">
            <a:avLst/>
          </a:prstGeom>
          <a:noFill/>
        </p:spPr>
        <p:txBody>
          <a:bodyPr wrap="square" rtlCol="0">
            <a:spAutoFit/>
          </a:bodyPr>
          <a:lstStyle/>
          <a:p>
            <a:pPr defTabSz="685800"/>
            <a:r>
              <a:rPr lang="en-GB" sz="1200" dirty="0">
                <a:solidFill>
                  <a:prstClr val="black"/>
                </a:solidFill>
                <a:latin typeface="Calibri" panose="020F0502020204030204"/>
              </a:rPr>
              <a:t>Mental illness</a:t>
            </a:r>
          </a:p>
        </p:txBody>
      </p:sp>
      <p:sp>
        <p:nvSpPr>
          <p:cNvPr id="8" name="TextBox 7">
            <a:extLst>
              <a:ext uri="{FF2B5EF4-FFF2-40B4-BE49-F238E27FC236}">
                <a16:creationId xmlns:a16="http://schemas.microsoft.com/office/drawing/2014/main" id="{38655030-D6CE-4D12-87A2-1AE0CD276E66}"/>
              </a:ext>
            </a:extLst>
          </p:cNvPr>
          <p:cNvSpPr txBox="1"/>
          <p:nvPr/>
        </p:nvSpPr>
        <p:spPr>
          <a:xfrm>
            <a:off x="8755760" y="3614555"/>
            <a:ext cx="1323594" cy="461665"/>
          </a:xfrm>
          <a:prstGeom prst="rect">
            <a:avLst/>
          </a:prstGeom>
          <a:noFill/>
        </p:spPr>
        <p:txBody>
          <a:bodyPr wrap="square" rtlCol="0">
            <a:spAutoFit/>
          </a:bodyPr>
          <a:lstStyle/>
          <a:p>
            <a:pPr defTabSz="685800"/>
            <a:r>
              <a:rPr lang="en-GB" sz="1200" dirty="0">
                <a:solidFill>
                  <a:prstClr val="black"/>
                </a:solidFill>
                <a:latin typeface="Calibri" panose="020F0502020204030204"/>
              </a:rPr>
              <a:t>Absence of mental illness</a:t>
            </a:r>
          </a:p>
        </p:txBody>
      </p:sp>
      <p:sp>
        <p:nvSpPr>
          <p:cNvPr id="9" name="TextBox 8">
            <a:extLst>
              <a:ext uri="{FF2B5EF4-FFF2-40B4-BE49-F238E27FC236}">
                <a16:creationId xmlns:a16="http://schemas.microsoft.com/office/drawing/2014/main" id="{498379A8-F3F9-4B15-B0AE-AE21A49F85F3}"/>
              </a:ext>
            </a:extLst>
          </p:cNvPr>
          <p:cNvSpPr txBox="1"/>
          <p:nvPr/>
        </p:nvSpPr>
        <p:spPr>
          <a:xfrm>
            <a:off x="6062853" y="862600"/>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High levels of emotional wellbeing</a:t>
            </a:r>
          </a:p>
        </p:txBody>
      </p:sp>
      <p:sp>
        <p:nvSpPr>
          <p:cNvPr id="10" name="TextBox 9">
            <a:extLst>
              <a:ext uri="{FF2B5EF4-FFF2-40B4-BE49-F238E27FC236}">
                <a16:creationId xmlns:a16="http://schemas.microsoft.com/office/drawing/2014/main" id="{3B4BC701-92E1-4883-B3D7-46C237E93267}"/>
              </a:ext>
            </a:extLst>
          </p:cNvPr>
          <p:cNvSpPr txBox="1"/>
          <p:nvPr/>
        </p:nvSpPr>
        <p:spPr>
          <a:xfrm>
            <a:off x="6062853" y="5519523"/>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Low levels of emotional wellbeing</a:t>
            </a:r>
          </a:p>
        </p:txBody>
      </p:sp>
      <p:sp>
        <p:nvSpPr>
          <p:cNvPr id="14" name="Diamond 13">
            <a:extLst>
              <a:ext uri="{FF2B5EF4-FFF2-40B4-BE49-F238E27FC236}">
                <a16:creationId xmlns:a16="http://schemas.microsoft.com/office/drawing/2014/main" id="{8F30857C-6CAC-4044-8264-F3F23D361FA2}"/>
              </a:ext>
            </a:extLst>
          </p:cNvPr>
          <p:cNvSpPr/>
          <p:nvPr/>
        </p:nvSpPr>
        <p:spPr>
          <a:xfrm>
            <a:off x="4572919" y="175788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2BA7343E-C0DA-4C1E-9474-39E670FE79E2}"/>
              </a:ext>
            </a:extLst>
          </p:cNvPr>
          <p:cNvCxnSpPr>
            <a:stCxn id="14" idx="2"/>
          </p:cNvCxnSpPr>
          <p:nvPr/>
        </p:nvCxnSpPr>
        <p:spPr>
          <a:xfrm>
            <a:off x="4655546" y="1923134"/>
            <a:ext cx="9419" cy="304065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Diamond 16">
            <a:extLst>
              <a:ext uri="{FF2B5EF4-FFF2-40B4-BE49-F238E27FC236}">
                <a16:creationId xmlns:a16="http://schemas.microsoft.com/office/drawing/2014/main" id="{4A10C089-E312-4B8C-A3BA-32105D0F6AF4}"/>
              </a:ext>
            </a:extLst>
          </p:cNvPr>
          <p:cNvSpPr/>
          <p:nvPr/>
        </p:nvSpPr>
        <p:spPr>
          <a:xfrm>
            <a:off x="8253399" y="5354270"/>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B4B1A783-BB9E-4414-93DB-350BFC701CD1}"/>
              </a:ext>
            </a:extLst>
          </p:cNvPr>
          <p:cNvCxnSpPr>
            <a:cxnSpLocks/>
          </p:cNvCxnSpPr>
          <p:nvPr/>
        </p:nvCxnSpPr>
        <p:spPr>
          <a:xfrm flipV="1">
            <a:off x="8328766" y="3937719"/>
            <a:ext cx="4388" cy="1416550"/>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Diamond 22">
            <a:extLst>
              <a:ext uri="{FF2B5EF4-FFF2-40B4-BE49-F238E27FC236}">
                <a16:creationId xmlns:a16="http://schemas.microsoft.com/office/drawing/2014/main" id="{796EA97D-0917-4553-850F-CA531D80D855}"/>
              </a:ext>
            </a:extLst>
          </p:cNvPr>
          <p:cNvSpPr/>
          <p:nvPr/>
        </p:nvSpPr>
        <p:spPr>
          <a:xfrm>
            <a:off x="5613068" y="441726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DA17B5FF-4D07-406F-A42D-B039CDE8DF15}"/>
              </a:ext>
            </a:extLst>
          </p:cNvPr>
          <p:cNvCxnSpPr>
            <a:cxnSpLocks/>
          </p:cNvCxnSpPr>
          <p:nvPr/>
        </p:nvCxnSpPr>
        <p:spPr>
          <a:xfrm flipV="1">
            <a:off x="5695693" y="3614554"/>
            <a:ext cx="0" cy="77296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Diamond 29">
            <a:extLst>
              <a:ext uri="{FF2B5EF4-FFF2-40B4-BE49-F238E27FC236}">
                <a16:creationId xmlns:a16="http://schemas.microsoft.com/office/drawing/2014/main" id="{346B7A80-98DB-4A14-8574-D16BF9F4CEF8}"/>
              </a:ext>
            </a:extLst>
          </p:cNvPr>
          <p:cNvSpPr/>
          <p:nvPr/>
        </p:nvSpPr>
        <p:spPr>
          <a:xfrm>
            <a:off x="6850795" y="3889998"/>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1" name="Straight Arrow Connector 30">
            <a:extLst>
              <a:ext uri="{FF2B5EF4-FFF2-40B4-BE49-F238E27FC236}">
                <a16:creationId xmlns:a16="http://schemas.microsoft.com/office/drawing/2014/main" id="{D29769DC-536A-4231-B26B-0759F370EE68}"/>
              </a:ext>
            </a:extLst>
          </p:cNvPr>
          <p:cNvCxnSpPr>
            <a:cxnSpLocks/>
          </p:cNvCxnSpPr>
          <p:nvPr/>
        </p:nvCxnSpPr>
        <p:spPr>
          <a:xfrm flipV="1">
            <a:off x="7004294" y="2765454"/>
            <a:ext cx="639119" cy="112454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738C4053-4CAA-452D-978C-C275C473ED29}"/>
              </a:ext>
            </a:extLst>
          </p:cNvPr>
          <p:cNvSpPr/>
          <p:nvPr/>
        </p:nvSpPr>
        <p:spPr>
          <a:xfrm>
            <a:off x="7858553" y="3204263"/>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7" name="Connector: Curved 36">
            <a:extLst>
              <a:ext uri="{FF2B5EF4-FFF2-40B4-BE49-F238E27FC236}">
                <a16:creationId xmlns:a16="http://schemas.microsoft.com/office/drawing/2014/main" id="{0E8F8AB4-F12A-4EB7-8136-A4262FA1B332}"/>
              </a:ext>
            </a:extLst>
          </p:cNvPr>
          <p:cNvCxnSpPr>
            <a:cxnSpLocks/>
          </p:cNvCxnSpPr>
          <p:nvPr/>
        </p:nvCxnSpPr>
        <p:spPr>
          <a:xfrm rot="10800000" flipV="1">
            <a:off x="6564219" y="3443459"/>
            <a:ext cx="1376963" cy="1202534"/>
          </a:xfrm>
          <a:prstGeom prst="curvedConnector3">
            <a:avLst>
              <a:gd name="adj1" fmla="val 2595"/>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Diamond 42">
            <a:extLst>
              <a:ext uri="{FF2B5EF4-FFF2-40B4-BE49-F238E27FC236}">
                <a16:creationId xmlns:a16="http://schemas.microsoft.com/office/drawing/2014/main" id="{84CD8B12-C315-4F09-AE3F-D1EC8A069AC2}"/>
              </a:ext>
            </a:extLst>
          </p:cNvPr>
          <p:cNvSpPr/>
          <p:nvPr/>
        </p:nvSpPr>
        <p:spPr>
          <a:xfrm>
            <a:off x="5134597" y="218463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4" name="Diamond 43">
            <a:extLst>
              <a:ext uri="{FF2B5EF4-FFF2-40B4-BE49-F238E27FC236}">
                <a16:creationId xmlns:a16="http://schemas.microsoft.com/office/drawing/2014/main" id="{FEC62619-1B67-418D-9C53-6F9A8F47BA6A}"/>
              </a:ext>
            </a:extLst>
          </p:cNvPr>
          <p:cNvSpPr/>
          <p:nvPr/>
        </p:nvSpPr>
        <p:spPr>
          <a:xfrm>
            <a:off x="7560115" y="178083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5" name="Diamond 44">
            <a:extLst>
              <a:ext uri="{FF2B5EF4-FFF2-40B4-BE49-F238E27FC236}">
                <a16:creationId xmlns:a16="http://schemas.microsoft.com/office/drawing/2014/main" id="{86172457-95EA-4078-947B-657E1E8BDAE8}"/>
              </a:ext>
            </a:extLst>
          </p:cNvPr>
          <p:cNvSpPr/>
          <p:nvPr/>
        </p:nvSpPr>
        <p:spPr>
          <a:xfrm>
            <a:off x="5466381" y="5354269"/>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590C3768-91CC-4F02-91E4-A0D23194F0C2}"/>
              </a:ext>
            </a:extLst>
          </p:cNvPr>
          <p:cNvCxnSpPr>
            <a:cxnSpLocks/>
          </p:cNvCxnSpPr>
          <p:nvPr/>
        </p:nvCxnSpPr>
        <p:spPr>
          <a:xfrm flipV="1">
            <a:off x="5631633" y="5277768"/>
            <a:ext cx="1384414" cy="14118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B02162E-A1E2-4DC2-88D2-1391C20F988D}"/>
              </a:ext>
            </a:extLst>
          </p:cNvPr>
          <p:cNvCxnSpPr>
            <a:cxnSpLocks/>
          </p:cNvCxnSpPr>
          <p:nvPr/>
        </p:nvCxnSpPr>
        <p:spPr>
          <a:xfrm flipV="1">
            <a:off x="5778320" y="5188295"/>
            <a:ext cx="1187921" cy="11746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58AC55A-65FA-4D0C-BD1D-FA10E7898D18}"/>
              </a:ext>
            </a:extLst>
          </p:cNvPr>
          <p:cNvCxnSpPr>
            <a:cxnSpLocks/>
          </p:cNvCxnSpPr>
          <p:nvPr/>
        </p:nvCxnSpPr>
        <p:spPr>
          <a:xfrm flipH="1">
            <a:off x="5721428" y="5271645"/>
            <a:ext cx="1169445" cy="63963"/>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742D4BD-2BC2-4790-BA36-524CC382A602}"/>
              </a:ext>
            </a:extLst>
          </p:cNvPr>
          <p:cNvCxnSpPr>
            <a:cxnSpLocks/>
          </p:cNvCxnSpPr>
          <p:nvPr/>
        </p:nvCxnSpPr>
        <p:spPr>
          <a:xfrm flipH="1" flipV="1">
            <a:off x="6135274" y="5099466"/>
            <a:ext cx="733710" cy="75549"/>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735D28E-57B2-4040-9A3C-65F77E26E59F}"/>
              </a:ext>
            </a:extLst>
          </p:cNvPr>
          <p:cNvCxnSpPr>
            <a:cxnSpLocks/>
          </p:cNvCxnSpPr>
          <p:nvPr/>
        </p:nvCxnSpPr>
        <p:spPr>
          <a:xfrm flipV="1">
            <a:off x="6225006" y="4854118"/>
            <a:ext cx="944027" cy="20612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53E593D-162F-44AF-8756-84570F589ACA}"/>
              </a:ext>
            </a:extLst>
          </p:cNvPr>
          <p:cNvSpPr txBox="1"/>
          <p:nvPr/>
        </p:nvSpPr>
        <p:spPr>
          <a:xfrm>
            <a:off x="4185414" y="156167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A</a:t>
            </a:r>
          </a:p>
        </p:txBody>
      </p:sp>
      <p:sp>
        <p:nvSpPr>
          <p:cNvPr id="65" name="TextBox 64">
            <a:extLst>
              <a:ext uri="{FF2B5EF4-FFF2-40B4-BE49-F238E27FC236}">
                <a16:creationId xmlns:a16="http://schemas.microsoft.com/office/drawing/2014/main" id="{D835AC6A-B117-464D-A3AC-6D1ECEE4CB1E}"/>
              </a:ext>
            </a:extLst>
          </p:cNvPr>
          <p:cNvSpPr txBox="1"/>
          <p:nvPr/>
        </p:nvSpPr>
        <p:spPr>
          <a:xfrm>
            <a:off x="7885207" y="5265868"/>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B</a:t>
            </a:r>
          </a:p>
        </p:txBody>
      </p:sp>
      <p:sp>
        <p:nvSpPr>
          <p:cNvPr id="66" name="TextBox 65">
            <a:extLst>
              <a:ext uri="{FF2B5EF4-FFF2-40B4-BE49-F238E27FC236}">
                <a16:creationId xmlns:a16="http://schemas.microsoft.com/office/drawing/2014/main" id="{70968D20-5AF7-4353-AD05-D85B6F723D52}"/>
              </a:ext>
            </a:extLst>
          </p:cNvPr>
          <p:cNvSpPr txBox="1"/>
          <p:nvPr/>
        </p:nvSpPr>
        <p:spPr>
          <a:xfrm>
            <a:off x="5345038" y="416446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C</a:t>
            </a:r>
          </a:p>
        </p:txBody>
      </p:sp>
      <p:sp>
        <p:nvSpPr>
          <p:cNvPr id="68" name="TextBox 67">
            <a:extLst>
              <a:ext uri="{FF2B5EF4-FFF2-40B4-BE49-F238E27FC236}">
                <a16:creationId xmlns:a16="http://schemas.microsoft.com/office/drawing/2014/main" id="{AD1F6CFC-1F18-4591-B6B3-F3C3570221FF}"/>
              </a:ext>
            </a:extLst>
          </p:cNvPr>
          <p:cNvSpPr txBox="1"/>
          <p:nvPr/>
        </p:nvSpPr>
        <p:spPr>
          <a:xfrm>
            <a:off x="7234969" y="1505391"/>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D</a:t>
            </a:r>
          </a:p>
        </p:txBody>
      </p:sp>
      <p:sp>
        <p:nvSpPr>
          <p:cNvPr id="69" name="TextBox 68">
            <a:extLst>
              <a:ext uri="{FF2B5EF4-FFF2-40B4-BE49-F238E27FC236}">
                <a16:creationId xmlns:a16="http://schemas.microsoft.com/office/drawing/2014/main" id="{64226EAF-E47A-4450-A0DC-63FED616D8B0}"/>
              </a:ext>
            </a:extLst>
          </p:cNvPr>
          <p:cNvSpPr txBox="1"/>
          <p:nvPr/>
        </p:nvSpPr>
        <p:spPr>
          <a:xfrm>
            <a:off x="7477487" y="2981583"/>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E</a:t>
            </a:r>
          </a:p>
        </p:txBody>
      </p:sp>
      <p:sp>
        <p:nvSpPr>
          <p:cNvPr id="70" name="TextBox 69">
            <a:extLst>
              <a:ext uri="{FF2B5EF4-FFF2-40B4-BE49-F238E27FC236}">
                <a16:creationId xmlns:a16="http://schemas.microsoft.com/office/drawing/2014/main" id="{227509B7-CE37-4D8D-8A36-4EA1855CD0EA}"/>
              </a:ext>
            </a:extLst>
          </p:cNvPr>
          <p:cNvSpPr txBox="1"/>
          <p:nvPr/>
        </p:nvSpPr>
        <p:spPr>
          <a:xfrm>
            <a:off x="4895860" y="194895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F</a:t>
            </a:r>
          </a:p>
        </p:txBody>
      </p:sp>
      <p:sp>
        <p:nvSpPr>
          <p:cNvPr id="71" name="TextBox 70">
            <a:extLst>
              <a:ext uri="{FF2B5EF4-FFF2-40B4-BE49-F238E27FC236}">
                <a16:creationId xmlns:a16="http://schemas.microsoft.com/office/drawing/2014/main" id="{06CE5DB0-D4EC-48A0-A247-3246EE545FC6}"/>
              </a:ext>
            </a:extLst>
          </p:cNvPr>
          <p:cNvSpPr txBox="1"/>
          <p:nvPr/>
        </p:nvSpPr>
        <p:spPr>
          <a:xfrm>
            <a:off x="6467722" y="3804827"/>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G</a:t>
            </a:r>
          </a:p>
        </p:txBody>
      </p:sp>
      <p:sp>
        <p:nvSpPr>
          <p:cNvPr id="72" name="TextBox 71">
            <a:extLst>
              <a:ext uri="{FF2B5EF4-FFF2-40B4-BE49-F238E27FC236}">
                <a16:creationId xmlns:a16="http://schemas.microsoft.com/office/drawing/2014/main" id="{AE9651B5-6320-45C7-85BF-23F4FE8DF659}"/>
              </a:ext>
            </a:extLst>
          </p:cNvPr>
          <p:cNvSpPr txBox="1"/>
          <p:nvPr/>
        </p:nvSpPr>
        <p:spPr>
          <a:xfrm>
            <a:off x="5135874" y="5099464"/>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H</a:t>
            </a:r>
          </a:p>
        </p:txBody>
      </p:sp>
      <p:sp>
        <p:nvSpPr>
          <p:cNvPr id="36" name="Speech Bubble: Rectangle 35">
            <a:hlinkClick r:id="rId3" action="ppaction://hlinksldjump"/>
            <a:extLst>
              <a:ext uri="{FF2B5EF4-FFF2-40B4-BE49-F238E27FC236}">
                <a16:creationId xmlns:a16="http://schemas.microsoft.com/office/drawing/2014/main" id="{80F5392D-23B5-4A77-A5BB-005B23EA5696}"/>
              </a:ext>
            </a:extLst>
          </p:cNvPr>
          <p:cNvSpPr/>
          <p:nvPr/>
        </p:nvSpPr>
        <p:spPr>
          <a:xfrm>
            <a:off x="6106766" y="2021618"/>
            <a:ext cx="4188617" cy="1763819"/>
          </a:xfrm>
          <a:prstGeom prst="wedgeRectCallout">
            <a:avLst>
              <a:gd name="adj1" fmla="val -66677"/>
              <a:gd name="adj2" fmla="val -36290"/>
            </a:avLst>
          </a:prstGeom>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defTabSz="685800"/>
            <a:endParaRPr lang="en-GB" dirty="0">
              <a:solidFill>
                <a:prstClr val="black"/>
              </a:solidFill>
            </a:endParaRPr>
          </a:p>
          <a:p>
            <a:pPr defTabSz="685800"/>
            <a:r>
              <a:rPr lang="en-GB" dirty="0">
                <a:solidFill>
                  <a:prstClr val="black"/>
                </a:solidFill>
              </a:rPr>
              <a:t>A child with Down's Syndrome, who is vulnerable to depression, anxiety and ​social withdrawal, but has maintained high levels of emotional wellbeing due to supportive networks around them.</a:t>
            </a:r>
          </a:p>
          <a:p>
            <a:pPr defTabSz="685800"/>
            <a:r>
              <a:rPr lang="en-GB" sz="1350" dirty="0">
                <a:solidFill>
                  <a:prstClr val="black"/>
                </a:solidFill>
                <a:latin typeface="Calibri" panose="020F0502020204030204"/>
              </a:rPr>
              <a:t>​</a:t>
            </a:r>
          </a:p>
          <a:p>
            <a:pPr defTabSz="685800"/>
            <a:endParaRPr lang="en-GB" sz="1350" dirty="0">
              <a:solidFill>
                <a:prstClr val="black"/>
              </a:solidFill>
              <a:latin typeface="Calibri" panose="020F0502020204030204"/>
            </a:endParaRPr>
          </a:p>
        </p:txBody>
      </p:sp>
      <p:sp>
        <p:nvSpPr>
          <p:cNvPr id="39" name="Rectangle 38">
            <a:extLst>
              <a:ext uri="{FF2B5EF4-FFF2-40B4-BE49-F238E27FC236}">
                <a16:creationId xmlns:a16="http://schemas.microsoft.com/office/drawing/2014/main" id="{EEE09982-39C1-49BA-A3BF-951732CFB47C}"/>
              </a:ext>
            </a:extLst>
          </p:cNvPr>
          <p:cNvSpPr/>
          <p:nvPr/>
        </p:nvSpPr>
        <p:spPr>
          <a:xfrm>
            <a:off x="10295383" y="538962"/>
            <a:ext cx="2060903" cy="338554"/>
          </a:xfrm>
          <a:prstGeom prst="rect">
            <a:avLst/>
          </a:prstGeom>
        </p:spPr>
        <p:txBody>
          <a:bodyPr wrap="square">
            <a:spAutoFit/>
          </a:bodyPr>
          <a:lstStyle/>
          <a:p>
            <a:r>
              <a:rPr lang="en-GB" sz="1600" dirty="0">
                <a:latin typeface="+mj-lt"/>
              </a:rPr>
              <a:t>Every child included</a:t>
            </a:r>
          </a:p>
        </p:txBody>
      </p:sp>
      <p:pic>
        <p:nvPicPr>
          <p:cNvPr id="40" name="Picture 39">
            <a:hlinkClick r:id="rId4"/>
            <a:extLst>
              <a:ext uri="{FF2B5EF4-FFF2-40B4-BE49-F238E27FC236}">
                <a16:creationId xmlns:a16="http://schemas.microsoft.com/office/drawing/2014/main" id="{45E7FE12-D275-46CC-BDFA-4CD3FD17C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390" y="-224022"/>
            <a:ext cx="2072742" cy="1076214"/>
          </a:xfrm>
          <a:prstGeom prst="rect">
            <a:avLst/>
          </a:prstGeom>
        </p:spPr>
      </p:pic>
      <p:sp>
        <p:nvSpPr>
          <p:cNvPr id="38" name="TextBox 37">
            <a:extLst>
              <a:ext uri="{FF2B5EF4-FFF2-40B4-BE49-F238E27FC236}">
                <a16:creationId xmlns:a16="http://schemas.microsoft.com/office/drawing/2014/main" id="{D748EE6E-C70C-4C22-BA01-00033117F88A}"/>
              </a:ext>
            </a:extLst>
          </p:cNvPr>
          <p:cNvSpPr txBox="1"/>
          <p:nvPr/>
        </p:nvSpPr>
        <p:spPr>
          <a:xfrm>
            <a:off x="219376" y="21176"/>
            <a:ext cx="4674517" cy="1692771"/>
          </a:xfrm>
          <a:prstGeom prst="rect">
            <a:avLst/>
          </a:prstGeom>
          <a:noFill/>
        </p:spPr>
        <p:txBody>
          <a:bodyPr wrap="square" rtlCol="0">
            <a:spAutoFit/>
          </a:bodyPr>
          <a:lstStyle/>
          <a:p>
            <a:r>
              <a:rPr lang="en-GB" sz="2800" dirty="0">
                <a:latin typeface="+mj-lt"/>
              </a:rPr>
              <a:t>Exploring the relationship between mental health and emotional wellbeing</a:t>
            </a:r>
          </a:p>
          <a:p>
            <a:r>
              <a:rPr lang="en-GB" sz="2000" b="1" dirty="0">
                <a:latin typeface="+mj-lt"/>
              </a:rPr>
              <a:t>Trajectories</a:t>
            </a:r>
          </a:p>
        </p:txBody>
      </p:sp>
    </p:spTree>
    <p:extLst>
      <p:ext uri="{BB962C8B-B14F-4D97-AF65-F5344CB8AC3E}">
        <p14:creationId xmlns:p14="http://schemas.microsoft.com/office/powerpoint/2010/main" val="13162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DA5E0886-C7A6-489B-AD67-215BE3A5ADCE}"/>
              </a:ext>
            </a:extLst>
          </p:cNvPr>
          <p:cNvCxnSpPr>
            <a:cxnSpLocks/>
          </p:cNvCxnSpPr>
          <p:nvPr/>
        </p:nvCxnSpPr>
        <p:spPr>
          <a:xfrm flipV="1">
            <a:off x="6818376" y="125501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5AC2E96-5519-487B-A4C6-F32F4D87717C}"/>
              </a:ext>
            </a:extLst>
          </p:cNvPr>
          <p:cNvCxnSpPr>
            <a:cxnSpLocks/>
          </p:cNvCxnSpPr>
          <p:nvPr/>
        </p:nvCxnSpPr>
        <p:spPr>
          <a:xfrm rot="5400000" flipV="1">
            <a:off x="6418326" y="167792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9D2D3C-7C99-4078-8292-ADB623F1F92D}"/>
              </a:ext>
            </a:extLst>
          </p:cNvPr>
          <p:cNvSpPr txBox="1"/>
          <p:nvPr/>
        </p:nvSpPr>
        <p:spPr>
          <a:xfrm>
            <a:off x="3153551" y="3683805"/>
            <a:ext cx="1323594" cy="276999"/>
          </a:xfrm>
          <a:prstGeom prst="rect">
            <a:avLst/>
          </a:prstGeom>
          <a:noFill/>
        </p:spPr>
        <p:txBody>
          <a:bodyPr wrap="square" rtlCol="0">
            <a:spAutoFit/>
          </a:bodyPr>
          <a:lstStyle/>
          <a:p>
            <a:pPr defTabSz="685800"/>
            <a:r>
              <a:rPr lang="en-GB" sz="1200" dirty="0">
                <a:solidFill>
                  <a:prstClr val="black"/>
                </a:solidFill>
                <a:latin typeface="Calibri" panose="020F0502020204030204"/>
              </a:rPr>
              <a:t>Mental illness</a:t>
            </a:r>
          </a:p>
        </p:txBody>
      </p:sp>
      <p:sp>
        <p:nvSpPr>
          <p:cNvPr id="8" name="TextBox 7">
            <a:extLst>
              <a:ext uri="{FF2B5EF4-FFF2-40B4-BE49-F238E27FC236}">
                <a16:creationId xmlns:a16="http://schemas.microsoft.com/office/drawing/2014/main" id="{38655030-D6CE-4D12-87A2-1AE0CD276E66}"/>
              </a:ext>
            </a:extLst>
          </p:cNvPr>
          <p:cNvSpPr txBox="1"/>
          <p:nvPr/>
        </p:nvSpPr>
        <p:spPr>
          <a:xfrm>
            <a:off x="8755760" y="3614555"/>
            <a:ext cx="1323594" cy="461665"/>
          </a:xfrm>
          <a:prstGeom prst="rect">
            <a:avLst/>
          </a:prstGeom>
          <a:noFill/>
        </p:spPr>
        <p:txBody>
          <a:bodyPr wrap="square" rtlCol="0">
            <a:spAutoFit/>
          </a:bodyPr>
          <a:lstStyle/>
          <a:p>
            <a:pPr defTabSz="685800"/>
            <a:r>
              <a:rPr lang="en-GB" sz="1200" dirty="0">
                <a:solidFill>
                  <a:prstClr val="black"/>
                </a:solidFill>
                <a:latin typeface="Calibri" panose="020F0502020204030204"/>
              </a:rPr>
              <a:t>Absence of mental illness</a:t>
            </a:r>
          </a:p>
        </p:txBody>
      </p:sp>
      <p:sp>
        <p:nvSpPr>
          <p:cNvPr id="9" name="TextBox 8">
            <a:extLst>
              <a:ext uri="{FF2B5EF4-FFF2-40B4-BE49-F238E27FC236}">
                <a16:creationId xmlns:a16="http://schemas.microsoft.com/office/drawing/2014/main" id="{498379A8-F3F9-4B15-B0AE-AE21A49F85F3}"/>
              </a:ext>
            </a:extLst>
          </p:cNvPr>
          <p:cNvSpPr txBox="1"/>
          <p:nvPr/>
        </p:nvSpPr>
        <p:spPr>
          <a:xfrm>
            <a:off x="6062853" y="862600"/>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High levels of emotional wellbeing</a:t>
            </a:r>
          </a:p>
        </p:txBody>
      </p:sp>
      <p:sp>
        <p:nvSpPr>
          <p:cNvPr id="10" name="TextBox 9">
            <a:extLst>
              <a:ext uri="{FF2B5EF4-FFF2-40B4-BE49-F238E27FC236}">
                <a16:creationId xmlns:a16="http://schemas.microsoft.com/office/drawing/2014/main" id="{3B4BC701-92E1-4883-B3D7-46C237E93267}"/>
              </a:ext>
            </a:extLst>
          </p:cNvPr>
          <p:cNvSpPr txBox="1"/>
          <p:nvPr/>
        </p:nvSpPr>
        <p:spPr>
          <a:xfrm>
            <a:off x="6062853" y="5519523"/>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Low levels of emotional wellbeing</a:t>
            </a:r>
          </a:p>
        </p:txBody>
      </p:sp>
      <p:sp>
        <p:nvSpPr>
          <p:cNvPr id="14" name="Diamond 13">
            <a:extLst>
              <a:ext uri="{FF2B5EF4-FFF2-40B4-BE49-F238E27FC236}">
                <a16:creationId xmlns:a16="http://schemas.microsoft.com/office/drawing/2014/main" id="{8F30857C-6CAC-4044-8264-F3F23D361FA2}"/>
              </a:ext>
            </a:extLst>
          </p:cNvPr>
          <p:cNvSpPr/>
          <p:nvPr/>
        </p:nvSpPr>
        <p:spPr>
          <a:xfrm>
            <a:off x="4572919" y="175788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2BA7343E-C0DA-4C1E-9474-39E670FE79E2}"/>
              </a:ext>
            </a:extLst>
          </p:cNvPr>
          <p:cNvCxnSpPr>
            <a:stCxn id="14" idx="2"/>
          </p:cNvCxnSpPr>
          <p:nvPr/>
        </p:nvCxnSpPr>
        <p:spPr>
          <a:xfrm>
            <a:off x="4655546" y="1923134"/>
            <a:ext cx="9419" cy="304065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Diamond 16">
            <a:extLst>
              <a:ext uri="{FF2B5EF4-FFF2-40B4-BE49-F238E27FC236}">
                <a16:creationId xmlns:a16="http://schemas.microsoft.com/office/drawing/2014/main" id="{4A10C089-E312-4B8C-A3BA-32105D0F6AF4}"/>
              </a:ext>
            </a:extLst>
          </p:cNvPr>
          <p:cNvSpPr/>
          <p:nvPr/>
        </p:nvSpPr>
        <p:spPr>
          <a:xfrm>
            <a:off x="8253399" y="5354270"/>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B4B1A783-BB9E-4414-93DB-350BFC701CD1}"/>
              </a:ext>
            </a:extLst>
          </p:cNvPr>
          <p:cNvCxnSpPr>
            <a:cxnSpLocks/>
          </p:cNvCxnSpPr>
          <p:nvPr/>
        </p:nvCxnSpPr>
        <p:spPr>
          <a:xfrm flipV="1">
            <a:off x="8328766" y="3937719"/>
            <a:ext cx="4388" cy="1416550"/>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Diamond 22">
            <a:extLst>
              <a:ext uri="{FF2B5EF4-FFF2-40B4-BE49-F238E27FC236}">
                <a16:creationId xmlns:a16="http://schemas.microsoft.com/office/drawing/2014/main" id="{796EA97D-0917-4553-850F-CA531D80D855}"/>
              </a:ext>
            </a:extLst>
          </p:cNvPr>
          <p:cNvSpPr/>
          <p:nvPr/>
        </p:nvSpPr>
        <p:spPr>
          <a:xfrm>
            <a:off x="5613068" y="441726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DA17B5FF-4D07-406F-A42D-B039CDE8DF15}"/>
              </a:ext>
            </a:extLst>
          </p:cNvPr>
          <p:cNvCxnSpPr>
            <a:cxnSpLocks/>
          </p:cNvCxnSpPr>
          <p:nvPr/>
        </p:nvCxnSpPr>
        <p:spPr>
          <a:xfrm flipV="1">
            <a:off x="5695693" y="3614554"/>
            <a:ext cx="0" cy="77296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Diamond 29">
            <a:extLst>
              <a:ext uri="{FF2B5EF4-FFF2-40B4-BE49-F238E27FC236}">
                <a16:creationId xmlns:a16="http://schemas.microsoft.com/office/drawing/2014/main" id="{346B7A80-98DB-4A14-8574-D16BF9F4CEF8}"/>
              </a:ext>
            </a:extLst>
          </p:cNvPr>
          <p:cNvSpPr/>
          <p:nvPr/>
        </p:nvSpPr>
        <p:spPr>
          <a:xfrm>
            <a:off x="6850795" y="3889998"/>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1" name="Straight Arrow Connector 30">
            <a:extLst>
              <a:ext uri="{FF2B5EF4-FFF2-40B4-BE49-F238E27FC236}">
                <a16:creationId xmlns:a16="http://schemas.microsoft.com/office/drawing/2014/main" id="{D29769DC-536A-4231-B26B-0759F370EE68}"/>
              </a:ext>
            </a:extLst>
          </p:cNvPr>
          <p:cNvCxnSpPr>
            <a:cxnSpLocks/>
          </p:cNvCxnSpPr>
          <p:nvPr/>
        </p:nvCxnSpPr>
        <p:spPr>
          <a:xfrm flipV="1">
            <a:off x="7004294" y="2765454"/>
            <a:ext cx="639119" cy="112454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738C4053-4CAA-452D-978C-C275C473ED29}"/>
              </a:ext>
            </a:extLst>
          </p:cNvPr>
          <p:cNvSpPr/>
          <p:nvPr/>
        </p:nvSpPr>
        <p:spPr>
          <a:xfrm>
            <a:off x="7858553" y="3204263"/>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7" name="Connector: Curved 36">
            <a:extLst>
              <a:ext uri="{FF2B5EF4-FFF2-40B4-BE49-F238E27FC236}">
                <a16:creationId xmlns:a16="http://schemas.microsoft.com/office/drawing/2014/main" id="{0E8F8AB4-F12A-4EB7-8136-A4262FA1B332}"/>
              </a:ext>
            </a:extLst>
          </p:cNvPr>
          <p:cNvCxnSpPr>
            <a:cxnSpLocks/>
          </p:cNvCxnSpPr>
          <p:nvPr/>
        </p:nvCxnSpPr>
        <p:spPr>
          <a:xfrm rot="10800000" flipV="1">
            <a:off x="6564219" y="3443459"/>
            <a:ext cx="1376963" cy="1202534"/>
          </a:xfrm>
          <a:prstGeom prst="curvedConnector3">
            <a:avLst>
              <a:gd name="adj1" fmla="val 2595"/>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Diamond 42">
            <a:extLst>
              <a:ext uri="{FF2B5EF4-FFF2-40B4-BE49-F238E27FC236}">
                <a16:creationId xmlns:a16="http://schemas.microsoft.com/office/drawing/2014/main" id="{84CD8B12-C315-4F09-AE3F-D1EC8A069AC2}"/>
              </a:ext>
            </a:extLst>
          </p:cNvPr>
          <p:cNvSpPr/>
          <p:nvPr/>
        </p:nvSpPr>
        <p:spPr>
          <a:xfrm>
            <a:off x="5134597" y="218463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4" name="Diamond 43">
            <a:extLst>
              <a:ext uri="{FF2B5EF4-FFF2-40B4-BE49-F238E27FC236}">
                <a16:creationId xmlns:a16="http://schemas.microsoft.com/office/drawing/2014/main" id="{FEC62619-1B67-418D-9C53-6F9A8F47BA6A}"/>
              </a:ext>
            </a:extLst>
          </p:cNvPr>
          <p:cNvSpPr/>
          <p:nvPr/>
        </p:nvSpPr>
        <p:spPr>
          <a:xfrm>
            <a:off x="7560115" y="178083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5" name="Diamond 44">
            <a:extLst>
              <a:ext uri="{FF2B5EF4-FFF2-40B4-BE49-F238E27FC236}">
                <a16:creationId xmlns:a16="http://schemas.microsoft.com/office/drawing/2014/main" id="{86172457-95EA-4078-947B-657E1E8BDAE8}"/>
              </a:ext>
            </a:extLst>
          </p:cNvPr>
          <p:cNvSpPr/>
          <p:nvPr/>
        </p:nvSpPr>
        <p:spPr>
          <a:xfrm>
            <a:off x="5466381" y="5354269"/>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590C3768-91CC-4F02-91E4-A0D23194F0C2}"/>
              </a:ext>
            </a:extLst>
          </p:cNvPr>
          <p:cNvCxnSpPr>
            <a:cxnSpLocks/>
          </p:cNvCxnSpPr>
          <p:nvPr/>
        </p:nvCxnSpPr>
        <p:spPr>
          <a:xfrm flipV="1">
            <a:off x="5631633" y="5277768"/>
            <a:ext cx="1384414" cy="14118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B02162E-A1E2-4DC2-88D2-1391C20F988D}"/>
              </a:ext>
            </a:extLst>
          </p:cNvPr>
          <p:cNvCxnSpPr>
            <a:cxnSpLocks/>
          </p:cNvCxnSpPr>
          <p:nvPr/>
        </p:nvCxnSpPr>
        <p:spPr>
          <a:xfrm flipV="1">
            <a:off x="5778320" y="5188295"/>
            <a:ext cx="1187921" cy="11746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58AC55A-65FA-4D0C-BD1D-FA10E7898D18}"/>
              </a:ext>
            </a:extLst>
          </p:cNvPr>
          <p:cNvCxnSpPr>
            <a:cxnSpLocks/>
          </p:cNvCxnSpPr>
          <p:nvPr/>
        </p:nvCxnSpPr>
        <p:spPr>
          <a:xfrm flipH="1">
            <a:off x="5721428" y="5271645"/>
            <a:ext cx="1169445" cy="63963"/>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742D4BD-2BC2-4790-BA36-524CC382A602}"/>
              </a:ext>
            </a:extLst>
          </p:cNvPr>
          <p:cNvCxnSpPr>
            <a:cxnSpLocks/>
          </p:cNvCxnSpPr>
          <p:nvPr/>
        </p:nvCxnSpPr>
        <p:spPr>
          <a:xfrm flipH="1" flipV="1">
            <a:off x="6135274" y="5099466"/>
            <a:ext cx="733710" cy="75549"/>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735D28E-57B2-4040-9A3C-65F77E26E59F}"/>
              </a:ext>
            </a:extLst>
          </p:cNvPr>
          <p:cNvCxnSpPr>
            <a:cxnSpLocks/>
          </p:cNvCxnSpPr>
          <p:nvPr/>
        </p:nvCxnSpPr>
        <p:spPr>
          <a:xfrm flipV="1">
            <a:off x="6225006" y="4854118"/>
            <a:ext cx="944027" cy="20612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53E593D-162F-44AF-8756-84570F589ACA}"/>
              </a:ext>
            </a:extLst>
          </p:cNvPr>
          <p:cNvSpPr txBox="1"/>
          <p:nvPr/>
        </p:nvSpPr>
        <p:spPr>
          <a:xfrm>
            <a:off x="4185414" y="156167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A</a:t>
            </a:r>
          </a:p>
        </p:txBody>
      </p:sp>
      <p:sp>
        <p:nvSpPr>
          <p:cNvPr id="65" name="TextBox 64">
            <a:extLst>
              <a:ext uri="{FF2B5EF4-FFF2-40B4-BE49-F238E27FC236}">
                <a16:creationId xmlns:a16="http://schemas.microsoft.com/office/drawing/2014/main" id="{D835AC6A-B117-464D-A3AC-6D1ECEE4CB1E}"/>
              </a:ext>
            </a:extLst>
          </p:cNvPr>
          <p:cNvSpPr txBox="1"/>
          <p:nvPr/>
        </p:nvSpPr>
        <p:spPr>
          <a:xfrm>
            <a:off x="7885207" y="5265868"/>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B</a:t>
            </a:r>
          </a:p>
        </p:txBody>
      </p:sp>
      <p:sp>
        <p:nvSpPr>
          <p:cNvPr id="66" name="TextBox 65">
            <a:extLst>
              <a:ext uri="{FF2B5EF4-FFF2-40B4-BE49-F238E27FC236}">
                <a16:creationId xmlns:a16="http://schemas.microsoft.com/office/drawing/2014/main" id="{70968D20-5AF7-4353-AD05-D85B6F723D52}"/>
              </a:ext>
            </a:extLst>
          </p:cNvPr>
          <p:cNvSpPr txBox="1"/>
          <p:nvPr/>
        </p:nvSpPr>
        <p:spPr>
          <a:xfrm>
            <a:off x="5345038" y="416446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C</a:t>
            </a:r>
          </a:p>
        </p:txBody>
      </p:sp>
      <p:sp>
        <p:nvSpPr>
          <p:cNvPr id="68" name="TextBox 67">
            <a:extLst>
              <a:ext uri="{FF2B5EF4-FFF2-40B4-BE49-F238E27FC236}">
                <a16:creationId xmlns:a16="http://schemas.microsoft.com/office/drawing/2014/main" id="{AD1F6CFC-1F18-4591-B6B3-F3C3570221FF}"/>
              </a:ext>
            </a:extLst>
          </p:cNvPr>
          <p:cNvSpPr txBox="1"/>
          <p:nvPr/>
        </p:nvSpPr>
        <p:spPr>
          <a:xfrm>
            <a:off x="7234969" y="1505391"/>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D</a:t>
            </a:r>
          </a:p>
        </p:txBody>
      </p:sp>
      <p:sp>
        <p:nvSpPr>
          <p:cNvPr id="69" name="TextBox 68">
            <a:extLst>
              <a:ext uri="{FF2B5EF4-FFF2-40B4-BE49-F238E27FC236}">
                <a16:creationId xmlns:a16="http://schemas.microsoft.com/office/drawing/2014/main" id="{64226EAF-E47A-4450-A0DC-63FED616D8B0}"/>
              </a:ext>
            </a:extLst>
          </p:cNvPr>
          <p:cNvSpPr txBox="1"/>
          <p:nvPr/>
        </p:nvSpPr>
        <p:spPr>
          <a:xfrm>
            <a:off x="7477487" y="2981583"/>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E</a:t>
            </a:r>
          </a:p>
        </p:txBody>
      </p:sp>
      <p:sp>
        <p:nvSpPr>
          <p:cNvPr id="70" name="TextBox 69">
            <a:extLst>
              <a:ext uri="{FF2B5EF4-FFF2-40B4-BE49-F238E27FC236}">
                <a16:creationId xmlns:a16="http://schemas.microsoft.com/office/drawing/2014/main" id="{227509B7-CE37-4D8D-8A36-4EA1855CD0EA}"/>
              </a:ext>
            </a:extLst>
          </p:cNvPr>
          <p:cNvSpPr txBox="1"/>
          <p:nvPr/>
        </p:nvSpPr>
        <p:spPr>
          <a:xfrm>
            <a:off x="4895860" y="194895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F</a:t>
            </a:r>
          </a:p>
        </p:txBody>
      </p:sp>
      <p:sp>
        <p:nvSpPr>
          <p:cNvPr id="71" name="TextBox 70">
            <a:extLst>
              <a:ext uri="{FF2B5EF4-FFF2-40B4-BE49-F238E27FC236}">
                <a16:creationId xmlns:a16="http://schemas.microsoft.com/office/drawing/2014/main" id="{06CE5DB0-D4EC-48A0-A247-3246EE545FC6}"/>
              </a:ext>
            </a:extLst>
          </p:cNvPr>
          <p:cNvSpPr txBox="1"/>
          <p:nvPr/>
        </p:nvSpPr>
        <p:spPr>
          <a:xfrm>
            <a:off x="6467722" y="3804827"/>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G</a:t>
            </a:r>
          </a:p>
        </p:txBody>
      </p:sp>
      <p:sp>
        <p:nvSpPr>
          <p:cNvPr id="72" name="TextBox 71">
            <a:extLst>
              <a:ext uri="{FF2B5EF4-FFF2-40B4-BE49-F238E27FC236}">
                <a16:creationId xmlns:a16="http://schemas.microsoft.com/office/drawing/2014/main" id="{AE9651B5-6320-45C7-85BF-23F4FE8DF659}"/>
              </a:ext>
            </a:extLst>
          </p:cNvPr>
          <p:cNvSpPr txBox="1"/>
          <p:nvPr/>
        </p:nvSpPr>
        <p:spPr>
          <a:xfrm>
            <a:off x="5135874" y="5099464"/>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H</a:t>
            </a:r>
          </a:p>
        </p:txBody>
      </p:sp>
      <p:sp>
        <p:nvSpPr>
          <p:cNvPr id="36" name="Speech Bubble: Rectangle 35">
            <a:hlinkClick r:id="rId3" action="ppaction://hlinksldjump"/>
            <a:extLst>
              <a:ext uri="{FF2B5EF4-FFF2-40B4-BE49-F238E27FC236}">
                <a16:creationId xmlns:a16="http://schemas.microsoft.com/office/drawing/2014/main" id="{F74EF70F-D830-4759-820D-15E1C40E5408}"/>
              </a:ext>
            </a:extLst>
          </p:cNvPr>
          <p:cNvSpPr/>
          <p:nvPr/>
        </p:nvSpPr>
        <p:spPr>
          <a:xfrm>
            <a:off x="3632252" y="2786134"/>
            <a:ext cx="4188617" cy="1265137"/>
          </a:xfrm>
          <a:prstGeom prst="wedgeRectCallout">
            <a:avLst>
              <a:gd name="adj1" fmla="val -11173"/>
              <a:gd name="adj2" fmla="val 128247"/>
            </a:avLst>
          </a:prstGeom>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defTabSz="685800"/>
            <a:r>
              <a:rPr lang="en-GB" sz="2000" dirty="0">
                <a:solidFill>
                  <a:prstClr val="black"/>
                </a:solidFill>
                <a:latin typeface="Calibri" panose="020F0502020204030204"/>
              </a:rPr>
              <a:t>A young person struggling with a serious eating disorder. Lapses and setbacks, but making slow progress.</a:t>
            </a:r>
          </a:p>
          <a:p>
            <a:pPr defTabSz="685800"/>
            <a:endParaRPr lang="en-GB" sz="1350" dirty="0">
              <a:solidFill>
                <a:prstClr val="black"/>
              </a:solidFill>
              <a:latin typeface="Calibri" panose="020F0502020204030204"/>
            </a:endParaRPr>
          </a:p>
        </p:txBody>
      </p:sp>
      <p:sp>
        <p:nvSpPr>
          <p:cNvPr id="38" name="TextBox 37">
            <a:extLst>
              <a:ext uri="{FF2B5EF4-FFF2-40B4-BE49-F238E27FC236}">
                <a16:creationId xmlns:a16="http://schemas.microsoft.com/office/drawing/2014/main" id="{113DBC23-F90F-42D4-8882-CA3CDE508503}"/>
              </a:ext>
            </a:extLst>
          </p:cNvPr>
          <p:cNvSpPr txBox="1"/>
          <p:nvPr/>
        </p:nvSpPr>
        <p:spPr>
          <a:xfrm>
            <a:off x="219376" y="21176"/>
            <a:ext cx="4674517" cy="1692771"/>
          </a:xfrm>
          <a:prstGeom prst="rect">
            <a:avLst/>
          </a:prstGeom>
          <a:noFill/>
        </p:spPr>
        <p:txBody>
          <a:bodyPr wrap="square" rtlCol="0">
            <a:spAutoFit/>
          </a:bodyPr>
          <a:lstStyle/>
          <a:p>
            <a:r>
              <a:rPr lang="en-GB" sz="2800" dirty="0">
                <a:latin typeface="+mj-lt"/>
              </a:rPr>
              <a:t>Exploring the relationship between mental health and emotional wellbeing</a:t>
            </a:r>
          </a:p>
          <a:p>
            <a:r>
              <a:rPr lang="en-GB" sz="2000" b="1" dirty="0">
                <a:latin typeface="+mj-lt"/>
              </a:rPr>
              <a:t>Trajectories</a:t>
            </a:r>
          </a:p>
        </p:txBody>
      </p:sp>
      <p:sp>
        <p:nvSpPr>
          <p:cNvPr id="42" name="Rectangle 41">
            <a:extLst>
              <a:ext uri="{FF2B5EF4-FFF2-40B4-BE49-F238E27FC236}">
                <a16:creationId xmlns:a16="http://schemas.microsoft.com/office/drawing/2014/main" id="{886E9927-3141-452A-8421-9C5D9204E0BB}"/>
              </a:ext>
            </a:extLst>
          </p:cNvPr>
          <p:cNvSpPr/>
          <p:nvPr/>
        </p:nvSpPr>
        <p:spPr>
          <a:xfrm>
            <a:off x="10295383" y="538962"/>
            <a:ext cx="2060903" cy="338554"/>
          </a:xfrm>
          <a:prstGeom prst="rect">
            <a:avLst/>
          </a:prstGeom>
        </p:spPr>
        <p:txBody>
          <a:bodyPr wrap="square">
            <a:spAutoFit/>
          </a:bodyPr>
          <a:lstStyle/>
          <a:p>
            <a:r>
              <a:rPr lang="en-GB" sz="1600" dirty="0">
                <a:latin typeface="+mj-lt"/>
              </a:rPr>
              <a:t>Every child included</a:t>
            </a:r>
          </a:p>
        </p:txBody>
      </p:sp>
      <p:pic>
        <p:nvPicPr>
          <p:cNvPr id="47" name="Picture 46">
            <a:hlinkClick r:id="rId4"/>
            <a:extLst>
              <a:ext uri="{FF2B5EF4-FFF2-40B4-BE49-F238E27FC236}">
                <a16:creationId xmlns:a16="http://schemas.microsoft.com/office/drawing/2014/main" id="{9B77E0C3-A4AE-4678-9FDA-71B92E809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390" y="-224022"/>
            <a:ext cx="2072742" cy="1076214"/>
          </a:xfrm>
          <a:prstGeom prst="rect">
            <a:avLst/>
          </a:prstGeom>
        </p:spPr>
      </p:pic>
    </p:spTree>
    <p:extLst>
      <p:ext uri="{BB962C8B-B14F-4D97-AF65-F5344CB8AC3E}">
        <p14:creationId xmlns:p14="http://schemas.microsoft.com/office/powerpoint/2010/main" val="419018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DA5E0886-C7A6-489B-AD67-215BE3A5ADCE}"/>
              </a:ext>
            </a:extLst>
          </p:cNvPr>
          <p:cNvCxnSpPr>
            <a:cxnSpLocks/>
          </p:cNvCxnSpPr>
          <p:nvPr/>
        </p:nvCxnSpPr>
        <p:spPr>
          <a:xfrm flipV="1">
            <a:off x="6818376" y="125501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5AC2E96-5519-487B-A4C6-F32F4D87717C}"/>
              </a:ext>
            </a:extLst>
          </p:cNvPr>
          <p:cNvCxnSpPr>
            <a:cxnSpLocks/>
          </p:cNvCxnSpPr>
          <p:nvPr/>
        </p:nvCxnSpPr>
        <p:spPr>
          <a:xfrm rot="5400000" flipV="1">
            <a:off x="6418326" y="1677924"/>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9D2D3C-7C99-4078-8292-ADB623F1F92D}"/>
              </a:ext>
            </a:extLst>
          </p:cNvPr>
          <p:cNvSpPr txBox="1"/>
          <p:nvPr/>
        </p:nvSpPr>
        <p:spPr>
          <a:xfrm>
            <a:off x="3153551" y="3683805"/>
            <a:ext cx="1323594" cy="276999"/>
          </a:xfrm>
          <a:prstGeom prst="rect">
            <a:avLst/>
          </a:prstGeom>
          <a:noFill/>
        </p:spPr>
        <p:txBody>
          <a:bodyPr wrap="square" rtlCol="0">
            <a:spAutoFit/>
          </a:bodyPr>
          <a:lstStyle/>
          <a:p>
            <a:pPr defTabSz="685800"/>
            <a:r>
              <a:rPr lang="en-GB" sz="1200" dirty="0">
                <a:solidFill>
                  <a:prstClr val="black"/>
                </a:solidFill>
                <a:latin typeface="Calibri" panose="020F0502020204030204"/>
              </a:rPr>
              <a:t>Mental illness</a:t>
            </a:r>
          </a:p>
        </p:txBody>
      </p:sp>
      <p:sp>
        <p:nvSpPr>
          <p:cNvPr id="8" name="TextBox 7">
            <a:extLst>
              <a:ext uri="{FF2B5EF4-FFF2-40B4-BE49-F238E27FC236}">
                <a16:creationId xmlns:a16="http://schemas.microsoft.com/office/drawing/2014/main" id="{38655030-D6CE-4D12-87A2-1AE0CD276E66}"/>
              </a:ext>
            </a:extLst>
          </p:cNvPr>
          <p:cNvSpPr txBox="1"/>
          <p:nvPr/>
        </p:nvSpPr>
        <p:spPr>
          <a:xfrm>
            <a:off x="8755760" y="3614555"/>
            <a:ext cx="1323594" cy="461665"/>
          </a:xfrm>
          <a:prstGeom prst="rect">
            <a:avLst/>
          </a:prstGeom>
          <a:noFill/>
        </p:spPr>
        <p:txBody>
          <a:bodyPr wrap="square" rtlCol="0">
            <a:spAutoFit/>
          </a:bodyPr>
          <a:lstStyle/>
          <a:p>
            <a:pPr defTabSz="685800"/>
            <a:r>
              <a:rPr lang="en-GB" sz="1200" dirty="0">
                <a:solidFill>
                  <a:prstClr val="black"/>
                </a:solidFill>
                <a:latin typeface="Calibri" panose="020F0502020204030204"/>
              </a:rPr>
              <a:t>Absence of mental illness</a:t>
            </a:r>
          </a:p>
        </p:txBody>
      </p:sp>
      <p:sp>
        <p:nvSpPr>
          <p:cNvPr id="9" name="TextBox 8">
            <a:extLst>
              <a:ext uri="{FF2B5EF4-FFF2-40B4-BE49-F238E27FC236}">
                <a16:creationId xmlns:a16="http://schemas.microsoft.com/office/drawing/2014/main" id="{498379A8-F3F9-4B15-B0AE-AE21A49F85F3}"/>
              </a:ext>
            </a:extLst>
          </p:cNvPr>
          <p:cNvSpPr txBox="1"/>
          <p:nvPr/>
        </p:nvSpPr>
        <p:spPr>
          <a:xfrm>
            <a:off x="6062853" y="862600"/>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High levels of emotional wellbeing</a:t>
            </a:r>
          </a:p>
        </p:txBody>
      </p:sp>
      <p:sp>
        <p:nvSpPr>
          <p:cNvPr id="10" name="TextBox 9">
            <a:extLst>
              <a:ext uri="{FF2B5EF4-FFF2-40B4-BE49-F238E27FC236}">
                <a16:creationId xmlns:a16="http://schemas.microsoft.com/office/drawing/2014/main" id="{3B4BC701-92E1-4883-B3D7-46C237E93267}"/>
              </a:ext>
            </a:extLst>
          </p:cNvPr>
          <p:cNvSpPr txBox="1"/>
          <p:nvPr/>
        </p:nvSpPr>
        <p:spPr>
          <a:xfrm>
            <a:off x="6062853" y="5519523"/>
            <a:ext cx="1511046" cy="461665"/>
          </a:xfrm>
          <a:prstGeom prst="rect">
            <a:avLst/>
          </a:prstGeom>
          <a:noFill/>
        </p:spPr>
        <p:txBody>
          <a:bodyPr wrap="square" rtlCol="0">
            <a:spAutoFit/>
          </a:bodyPr>
          <a:lstStyle/>
          <a:p>
            <a:pPr algn="ctr" defTabSz="685800"/>
            <a:r>
              <a:rPr lang="en-GB" sz="1200" dirty="0">
                <a:solidFill>
                  <a:prstClr val="black"/>
                </a:solidFill>
                <a:latin typeface="Calibri" panose="020F0502020204030204"/>
              </a:rPr>
              <a:t>Low levels of emotional wellbeing</a:t>
            </a:r>
          </a:p>
        </p:txBody>
      </p:sp>
      <p:sp>
        <p:nvSpPr>
          <p:cNvPr id="14" name="Diamond 13">
            <a:extLst>
              <a:ext uri="{FF2B5EF4-FFF2-40B4-BE49-F238E27FC236}">
                <a16:creationId xmlns:a16="http://schemas.microsoft.com/office/drawing/2014/main" id="{8F30857C-6CAC-4044-8264-F3F23D361FA2}"/>
              </a:ext>
            </a:extLst>
          </p:cNvPr>
          <p:cNvSpPr/>
          <p:nvPr/>
        </p:nvSpPr>
        <p:spPr>
          <a:xfrm>
            <a:off x="4572919" y="175788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2BA7343E-C0DA-4C1E-9474-39E670FE79E2}"/>
              </a:ext>
            </a:extLst>
          </p:cNvPr>
          <p:cNvCxnSpPr>
            <a:stCxn id="14" idx="2"/>
          </p:cNvCxnSpPr>
          <p:nvPr/>
        </p:nvCxnSpPr>
        <p:spPr>
          <a:xfrm>
            <a:off x="4655546" y="1923134"/>
            <a:ext cx="9419" cy="304065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Diamond 16">
            <a:extLst>
              <a:ext uri="{FF2B5EF4-FFF2-40B4-BE49-F238E27FC236}">
                <a16:creationId xmlns:a16="http://schemas.microsoft.com/office/drawing/2014/main" id="{4A10C089-E312-4B8C-A3BA-32105D0F6AF4}"/>
              </a:ext>
            </a:extLst>
          </p:cNvPr>
          <p:cNvSpPr/>
          <p:nvPr/>
        </p:nvSpPr>
        <p:spPr>
          <a:xfrm>
            <a:off x="8253399" y="5354270"/>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B4B1A783-BB9E-4414-93DB-350BFC701CD1}"/>
              </a:ext>
            </a:extLst>
          </p:cNvPr>
          <p:cNvCxnSpPr>
            <a:cxnSpLocks/>
          </p:cNvCxnSpPr>
          <p:nvPr/>
        </p:nvCxnSpPr>
        <p:spPr>
          <a:xfrm flipV="1">
            <a:off x="8328766" y="3937719"/>
            <a:ext cx="4388" cy="1416550"/>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Diamond 22">
            <a:extLst>
              <a:ext uri="{FF2B5EF4-FFF2-40B4-BE49-F238E27FC236}">
                <a16:creationId xmlns:a16="http://schemas.microsoft.com/office/drawing/2014/main" id="{796EA97D-0917-4553-850F-CA531D80D855}"/>
              </a:ext>
            </a:extLst>
          </p:cNvPr>
          <p:cNvSpPr/>
          <p:nvPr/>
        </p:nvSpPr>
        <p:spPr>
          <a:xfrm>
            <a:off x="5613068" y="441726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DA17B5FF-4D07-406F-A42D-B039CDE8DF15}"/>
              </a:ext>
            </a:extLst>
          </p:cNvPr>
          <p:cNvCxnSpPr>
            <a:cxnSpLocks/>
          </p:cNvCxnSpPr>
          <p:nvPr/>
        </p:nvCxnSpPr>
        <p:spPr>
          <a:xfrm flipV="1">
            <a:off x="5695693" y="3614554"/>
            <a:ext cx="0" cy="77296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Diamond 29">
            <a:extLst>
              <a:ext uri="{FF2B5EF4-FFF2-40B4-BE49-F238E27FC236}">
                <a16:creationId xmlns:a16="http://schemas.microsoft.com/office/drawing/2014/main" id="{346B7A80-98DB-4A14-8574-D16BF9F4CEF8}"/>
              </a:ext>
            </a:extLst>
          </p:cNvPr>
          <p:cNvSpPr/>
          <p:nvPr/>
        </p:nvSpPr>
        <p:spPr>
          <a:xfrm>
            <a:off x="6850795" y="3889998"/>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1" name="Straight Arrow Connector 30">
            <a:extLst>
              <a:ext uri="{FF2B5EF4-FFF2-40B4-BE49-F238E27FC236}">
                <a16:creationId xmlns:a16="http://schemas.microsoft.com/office/drawing/2014/main" id="{D29769DC-536A-4231-B26B-0759F370EE68}"/>
              </a:ext>
            </a:extLst>
          </p:cNvPr>
          <p:cNvCxnSpPr>
            <a:cxnSpLocks/>
          </p:cNvCxnSpPr>
          <p:nvPr/>
        </p:nvCxnSpPr>
        <p:spPr>
          <a:xfrm flipV="1">
            <a:off x="7004294" y="2765454"/>
            <a:ext cx="639119" cy="1124545"/>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Diamond 32">
            <a:extLst>
              <a:ext uri="{FF2B5EF4-FFF2-40B4-BE49-F238E27FC236}">
                <a16:creationId xmlns:a16="http://schemas.microsoft.com/office/drawing/2014/main" id="{738C4053-4CAA-452D-978C-C275C473ED29}"/>
              </a:ext>
            </a:extLst>
          </p:cNvPr>
          <p:cNvSpPr/>
          <p:nvPr/>
        </p:nvSpPr>
        <p:spPr>
          <a:xfrm>
            <a:off x="7858553" y="3204263"/>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37" name="Connector: Curved 36">
            <a:extLst>
              <a:ext uri="{FF2B5EF4-FFF2-40B4-BE49-F238E27FC236}">
                <a16:creationId xmlns:a16="http://schemas.microsoft.com/office/drawing/2014/main" id="{0E8F8AB4-F12A-4EB7-8136-A4262FA1B332}"/>
              </a:ext>
            </a:extLst>
          </p:cNvPr>
          <p:cNvCxnSpPr>
            <a:cxnSpLocks/>
          </p:cNvCxnSpPr>
          <p:nvPr/>
        </p:nvCxnSpPr>
        <p:spPr>
          <a:xfrm rot="10800000" flipV="1">
            <a:off x="6564219" y="3443459"/>
            <a:ext cx="1376963" cy="1202534"/>
          </a:xfrm>
          <a:prstGeom prst="curvedConnector3">
            <a:avLst>
              <a:gd name="adj1" fmla="val 2595"/>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Diamond 42">
            <a:extLst>
              <a:ext uri="{FF2B5EF4-FFF2-40B4-BE49-F238E27FC236}">
                <a16:creationId xmlns:a16="http://schemas.microsoft.com/office/drawing/2014/main" id="{84CD8B12-C315-4F09-AE3F-D1EC8A069AC2}"/>
              </a:ext>
            </a:extLst>
          </p:cNvPr>
          <p:cNvSpPr/>
          <p:nvPr/>
        </p:nvSpPr>
        <p:spPr>
          <a:xfrm>
            <a:off x="5134597" y="2184631"/>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4" name="Diamond 43">
            <a:extLst>
              <a:ext uri="{FF2B5EF4-FFF2-40B4-BE49-F238E27FC236}">
                <a16:creationId xmlns:a16="http://schemas.microsoft.com/office/drawing/2014/main" id="{FEC62619-1B67-418D-9C53-6F9A8F47BA6A}"/>
              </a:ext>
            </a:extLst>
          </p:cNvPr>
          <p:cNvSpPr/>
          <p:nvPr/>
        </p:nvSpPr>
        <p:spPr>
          <a:xfrm>
            <a:off x="7560115" y="1780834"/>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45" name="Diamond 44">
            <a:extLst>
              <a:ext uri="{FF2B5EF4-FFF2-40B4-BE49-F238E27FC236}">
                <a16:creationId xmlns:a16="http://schemas.microsoft.com/office/drawing/2014/main" id="{86172457-95EA-4078-947B-657E1E8BDAE8}"/>
              </a:ext>
            </a:extLst>
          </p:cNvPr>
          <p:cNvSpPr/>
          <p:nvPr/>
        </p:nvSpPr>
        <p:spPr>
          <a:xfrm>
            <a:off x="5466381" y="5354269"/>
            <a:ext cx="165253" cy="16525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46" name="Straight Arrow Connector 45">
            <a:extLst>
              <a:ext uri="{FF2B5EF4-FFF2-40B4-BE49-F238E27FC236}">
                <a16:creationId xmlns:a16="http://schemas.microsoft.com/office/drawing/2014/main" id="{590C3768-91CC-4F02-91E4-A0D23194F0C2}"/>
              </a:ext>
            </a:extLst>
          </p:cNvPr>
          <p:cNvCxnSpPr>
            <a:cxnSpLocks/>
          </p:cNvCxnSpPr>
          <p:nvPr/>
        </p:nvCxnSpPr>
        <p:spPr>
          <a:xfrm flipV="1">
            <a:off x="5631633" y="5277768"/>
            <a:ext cx="1384414" cy="14118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B02162E-A1E2-4DC2-88D2-1391C20F988D}"/>
              </a:ext>
            </a:extLst>
          </p:cNvPr>
          <p:cNvCxnSpPr>
            <a:cxnSpLocks/>
          </p:cNvCxnSpPr>
          <p:nvPr/>
        </p:nvCxnSpPr>
        <p:spPr>
          <a:xfrm flipV="1">
            <a:off x="5778320" y="5188295"/>
            <a:ext cx="1187921" cy="117468"/>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58AC55A-65FA-4D0C-BD1D-FA10E7898D18}"/>
              </a:ext>
            </a:extLst>
          </p:cNvPr>
          <p:cNvCxnSpPr>
            <a:cxnSpLocks/>
          </p:cNvCxnSpPr>
          <p:nvPr/>
        </p:nvCxnSpPr>
        <p:spPr>
          <a:xfrm flipH="1">
            <a:off x="5721428" y="5271645"/>
            <a:ext cx="1169445" cy="63963"/>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742D4BD-2BC2-4790-BA36-524CC382A602}"/>
              </a:ext>
            </a:extLst>
          </p:cNvPr>
          <p:cNvCxnSpPr>
            <a:cxnSpLocks/>
          </p:cNvCxnSpPr>
          <p:nvPr/>
        </p:nvCxnSpPr>
        <p:spPr>
          <a:xfrm flipH="1" flipV="1">
            <a:off x="6135274" y="5099466"/>
            <a:ext cx="733710" cy="75549"/>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735D28E-57B2-4040-9A3C-65F77E26E59F}"/>
              </a:ext>
            </a:extLst>
          </p:cNvPr>
          <p:cNvCxnSpPr>
            <a:cxnSpLocks/>
          </p:cNvCxnSpPr>
          <p:nvPr/>
        </p:nvCxnSpPr>
        <p:spPr>
          <a:xfrm flipV="1">
            <a:off x="6225006" y="4854118"/>
            <a:ext cx="944027" cy="206122"/>
          </a:xfrm>
          <a:prstGeom prst="straightConnector1">
            <a:avLst/>
          </a:prstGeom>
          <a:ln>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53E593D-162F-44AF-8756-84570F589ACA}"/>
              </a:ext>
            </a:extLst>
          </p:cNvPr>
          <p:cNvSpPr txBox="1"/>
          <p:nvPr/>
        </p:nvSpPr>
        <p:spPr>
          <a:xfrm>
            <a:off x="4185414" y="156167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A</a:t>
            </a:r>
          </a:p>
        </p:txBody>
      </p:sp>
      <p:sp>
        <p:nvSpPr>
          <p:cNvPr id="65" name="TextBox 64">
            <a:extLst>
              <a:ext uri="{FF2B5EF4-FFF2-40B4-BE49-F238E27FC236}">
                <a16:creationId xmlns:a16="http://schemas.microsoft.com/office/drawing/2014/main" id="{D835AC6A-B117-464D-A3AC-6D1ECEE4CB1E}"/>
              </a:ext>
            </a:extLst>
          </p:cNvPr>
          <p:cNvSpPr txBox="1"/>
          <p:nvPr/>
        </p:nvSpPr>
        <p:spPr>
          <a:xfrm>
            <a:off x="7885207" y="5265868"/>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B</a:t>
            </a:r>
          </a:p>
        </p:txBody>
      </p:sp>
      <p:sp>
        <p:nvSpPr>
          <p:cNvPr id="66" name="TextBox 65">
            <a:extLst>
              <a:ext uri="{FF2B5EF4-FFF2-40B4-BE49-F238E27FC236}">
                <a16:creationId xmlns:a16="http://schemas.microsoft.com/office/drawing/2014/main" id="{70968D20-5AF7-4353-AD05-D85B6F723D52}"/>
              </a:ext>
            </a:extLst>
          </p:cNvPr>
          <p:cNvSpPr txBox="1"/>
          <p:nvPr/>
        </p:nvSpPr>
        <p:spPr>
          <a:xfrm>
            <a:off x="5345038" y="416446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C</a:t>
            </a:r>
          </a:p>
        </p:txBody>
      </p:sp>
      <p:sp>
        <p:nvSpPr>
          <p:cNvPr id="68" name="TextBox 67">
            <a:extLst>
              <a:ext uri="{FF2B5EF4-FFF2-40B4-BE49-F238E27FC236}">
                <a16:creationId xmlns:a16="http://schemas.microsoft.com/office/drawing/2014/main" id="{AD1F6CFC-1F18-4591-B6B3-F3C3570221FF}"/>
              </a:ext>
            </a:extLst>
          </p:cNvPr>
          <p:cNvSpPr txBox="1"/>
          <p:nvPr/>
        </p:nvSpPr>
        <p:spPr>
          <a:xfrm>
            <a:off x="7234969" y="1505391"/>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D</a:t>
            </a:r>
          </a:p>
        </p:txBody>
      </p:sp>
      <p:sp>
        <p:nvSpPr>
          <p:cNvPr id="69" name="TextBox 68">
            <a:extLst>
              <a:ext uri="{FF2B5EF4-FFF2-40B4-BE49-F238E27FC236}">
                <a16:creationId xmlns:a16="http://schemas.microsoft.com/office/drawing/2014/main" id="{64226EAF-E47A-4450-A0DC-63FED616D8B0}"/>
              </a:ext>
            </a:extLst>
          </p:cNvPr>
          <p:cNvSpPr txBox="1"/>
          <p:nvPr/>
        </p:nvSpPr>
        <p:spPr>
          <a:xfrm>
            <a:off x="7477487" y="2981583"/>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E</a:t>
            </a:r>
          </a:p>
        </p:txBody>
      </p:sp>
      <p:sp>
        <p:nvSpPr>
          <p:cNvPr id="70" name="TextBox 69">
            <a:extLst>
              <a:ext uri="{FF2B5EF4-FFF2-40B4-BE49-F238E27FC236}">
                <a16:creationId xmlns:a16="http://schemas.microsoft.com/office/drawing/2014/main" id="{227509B7-CE37-4D8D-8A36-4EA1855CD0EA}"/>
              </a:ext>
            </a:extLst>
          </p:cNvPr>
          <p:cNvSpPr txBox="1"/>
          <p:nvPr/>
        </p:nvSpPr>
        <p:spPr>
          <a:xfrm>
            <a:off x="4895860" y="1948952"/>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F</a:t>
            </a:r>
          </a:p>
        </p:txBody>
      </p:sp>
      <p:sp>
        <p:nvSpPr>
          <p:cNvPr id="71" name="TextBox 70">
            <a:extLst>
              <a:ext uri="{FF2B5EF4-FFF2-40B4-BE49-F238E27FC236}">
                <a16:creationId xmlns:a16="http://schemas.microsoft.com/office/drawing/2014/main" id="{06CE5DB0-D4EC-48A0-A247-3246EE545FC6}"/>
              </a:ext>
            </a:extLst>
          </p:cNvPr>
          <p:cNvSpPr txBox="1"/>
          <p:nvPr/>
        </p:nvSpPr>
        <p:spPr>
          <a:xfrm>
            <a:off x="6467722" y="3804827"/>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G</a:t>
            </a:r>
          </a:p>
        </p:txBody>
      </p:sp>
      <p:sp>
        <p:nvSpPr>
          <p:cNvPr id="72" name="TextBox 71">
            <a:extLst>
              <a:ext uri="{FF2B5EF4-FFF2-40B4-BE49-F238E27FC236}">
                <a16:creationId xmlns:a16="http://schemas.microsoft.com/office/drawing/2014/main" id="{AE9651B5-6320-45C7-85BF-23F4FE8DF659}"/>
              </a:ext>
            </a:extLst>
          </p:cNvPr>
          <p:cNvSpPr txBox="1"/>
          <p:nvPr/>
        </p:nvSpPr>
        <p:spPr>
          <a:xfrm>
            <a:off x="5135874" y="5099464"/>
            <a:ext cx="330506" cy="415498"/>
          </a:xfrm>
          <a:prstGeom prst="rect">
            <a:avLst/>
          </a:prstGeom>
          <a:noFill/>
        </p:spPr>
        <p:txBody>
          <a:bodyPr wrap="square" rtlCol="0">
            <a:spAutoFit/>
          </a:bodyPr>
          <a:lstStyle/>
          <a:p>
            <a:pPr defTabSz="685800"/>
            <a:r>
              <a:rPr lang="en-GB" sz="2100" dirty="0">
                <a:solidFill>
                  <a:srgbClr val="7030A0"/>
                </a:solidFill>
                <a:latin typeface="Arial Black" panose="020B0A04020102020204" pitchFamily="34" charset="0"/>
              </a:rPr>
              <a:t>H</a:t>
            </a:r>
          </a:p>
        </p:txBody>
      </p:sp>
      <p:sp>
        <p:nvSpPr>
          <p:cNvPr id="36" name="Speech Bubble: Rectangle 35">
            <a:hlinkClick r:id="rId3" action="ppaction://hlinksldjump"/>
            <a:extLst>
              <a:ext uri="{FF2B5EF4-FFF2-40B4-BE49-F238E27FC236}">
                <a16:creationId xmlns:a16="http://schemas.microsoft.com/office/drawing/2014/main" id="{CCA9BAB6-3571-4055-9950-710C1EA3956D}"/>
              </a:ext>
            </a:extLst>
          </p:cNvPr>
          <p:cNvSpPr/>
          <p:nvPr/>
        </p:nvSpPr>
        <p:spPr>
          <a:xfrm>
            <a:off x="1008998" y="2618385"/>
            <a:ext cx="5080570" cy="1516235"/>
          </a:xfrm>
          <a:prstGeom prst="wedgeRectCallout">
            <a:avLst>
              <a:gd name="adj1" fmla="val 82972"/>
              <a:gd name="adj2" fmla="val -10684"/>
            </a:avLst>
          </a:prstGeom>
          <a:effectLst>
            <a:outerShdw blurRad="152400" dist="317500" dir="5400000" sx="90000" sy="-19000" rotWithShape="0">
              <a:prstClr val="black">
                <a:alpha val="15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defTabSz="685800"/>
            <a:r>
              <a:rPr lang="en-GB" sz="1600" dirty="0">
                <a:solidFill>
                  <a:prstClr val="black"/>
                </a:solidFill>
                <a:latin typeface="Calibri" panose="020F0502020204030204"/>
              </a:rPr>
              <a:t>A Child Looked After who is being bullied, in and out of school. It is having a severe impact on their emotional wellbeing, so much so that the young person is in danger of slipping into clinical depression.</a:t>
            </a:r>
          </a:p>
          <a:p>
            <a:pPr defTabSz="685800"/>
            <a:endParaRPr lang="en-GB" sz="1350" dirty="0">
              <a:solidFill>
                <a:prstClr val="black"/>
              </a:solidFill>
              <a:latin typeface="Calibri" panose="020F0502020204030204"/>
            </a:endParaRPr>
          </a:p>
        </p:txBody>
      </p:sp>
      <p:sp>
        <p:nvSpPr>
          <p:cNvPr id="38" name="TextBox 37">
            <a:extLst>
              <a:ext uri="{FF2B5EF4-FFF2-40B4-BE49-F238E27FC236}">
                <a16:creationId xmlns:a16="http://schemas.microsoft.com/office/drawing/2014/main" id="{690EA8F8-04C3-403C-870E-7CA4BB1FC709}"/>
              </a:ext>
            </a:extLst>
          </p:cNvPr>
          <p:cNvSpPr txBox="1"/>
          <p:nvPr/>
        </p:nvSpPr>
        <p:spPr>
          <a:xfrm>
            <a:off x="219376" y="21176"/>
            <a:ext cx="4674517" cy="1692771"/>
          </a:xfrm>
          <a:prstGeom prst="rect">
            <a:avLst/>
          </a:prstGeom>
          <a:noFill/>
        </p:spPr>
        <p:txBody>
          <a:bodyPr wrap="square" rtlCol="0">
            <a:spAutoFit/>
          </a:bodyPr>
          <a:lstStyle/>
          <a:p>
            <a:r>
              <a:rPr lang="en-GB" sz="2800" dirty="0">
                <a:latin typeface="+mj-lt"/>
              </a:rPr>
              <a:t>Exploring the relationship between mental health and emotional wellbeing</a:t>
            </a:r>
          </a:p>
          <a:p>
            <a:r>
              <a:rPr lang="en-GB" sz="2000" b="1" dirty="0">
                <a:latin typeface="+mj-lt"/>
              </a:rPr>
              <a:t>Trajectories</a:t>
            </a:r>
          </a:p>
        </p:txBody>
      </p:sp>
      <p:sp>
        <p:nvSpPr>
          <p:cNvPr id="41" name="Rectangle 40">
            <a:extLst>
              <a:ext uri="{FF2B5EF4-FFF2-40B4-BE49-F238E27FC236}">
                <a16:creationId xmlns:a16="http://schemas.microsoft.com/office/drawing/2014/main" id="{2B0C424D-F486-4C11-AED0-AC41471CD27A}"/>
              </a:ext>
            </a:extLst>
          </p:cNvPr>
          <p:cNvSpPr/>
          <p:nvPr/>
        </p:nvSpPr>
        <p:spPr>
          <a:xfrm>
            <a:off x="10295383" y="538962"/>
            <a:ext cx="2060903" cy="338554"/>
          </a:xfrm>
          <a:prstGeom prst="rect">
            <a:avLst/>
          </a:prstGeom>
        </p:spPr>
        <p:txBody>
          <a:bodyPr wrap="square">
            <a:spAutoFit/>
          </a:bodyPr>
          <a:lstStyle/>
          <a:p>
            <a:r>
              <a:rPr lang="en-GB" sz="1600" dirty="0">
                <a:latin typeface="+mj-lt"/>
              </a:rPr>
              <a:t>Every child included</a:t>
            </a:r>
          </a:p>
        </p:txBody>
      </p:sp>
      <p:pic>
        <p:nvPicPr>
          <p:cNvPr id="47" name="Picture 46">
            <a:hlinkClick r:id="rId4"/>
            <a:extLst>
              <a:ext uri="{FF2B5EF4-FFF2-40B4-BE49-F238E27FC236}">
                <a16:creationId xmlns:a16="http://schemas.microsoft.com/office/drawing/2014/main" id="{096C819C-D70D-4747-8BBD-D9D2EB5A2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390" y="-224022"/>
            <a:ext cx="2072742" cy="1076214"/>
          </a:xfrm>
          <a:prstGeom prst="rect">
            <a:avLst/>
          </a:prstGeom>
        </p:spPr>
      </p:pic>
    </p:spTree>
    <p:extLst>
      <p:ext uri="{BB962C8B-B14F-4D97-AF65-F5344CB8AC3E}">
        <p14:creationId xmlns:p14="http://schemas.microsoft.com/office/powerpoint/2010/main" val="6119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F46C9E-93B2-48F5-AB9A-CCCDE17982F3}"/>
              </a:ext>
            </a:extLst>
          </p:cNvPr>
          <p:cNvSpPr/>
          <p:nvPr/>
        </p:nvSpPr>
        <p:spPr>
          <a:xfrm>
            <a:off x="481146" y="1830494"/>
            <a:ext cx="3586358" cy="3970318"/>
          </a:xfrm>
          <a:prstGeom prst="rect">
            <a:avLst/>
          </a:prstGeom>
        </p:spPr>
        <p:txBody>
          <a:bodyPr wrap="square">
            <a:spAutoFit/>
          </a:bodyPr>
          <a:lstStyle/>
          <a:p>
            <a:r>
              <a:rPr lang="en-GB" dirty="0">
                <a:solidFill>
                  <a:srgbClr val="444444"/>
                </a:solidFill>
                <a:latin typeface="Calibri" panose="020F0502020204030204" pitchFamily="34" charset="0"/>
              </a:rPr>
              <a:t>Consider all the factors that could have a negative or damaging impact on the emotional wellbeing of a school community. </a:t>
            </a:r>
          </a:p>
          <a:p>
            <a:endParaRPr lang="en-GB" dirty="0">
              <a:solidFill>
                <a:srgbClr val="444444"/>
              </a:solidFill>
              <a:latin typeface="Segoe UI" panose="020B0502040204020203" pitchFamily="34" charset="0"/>
            </a:endParaRPr>
          </a:p>
          <a:p>
            <a:r>
              <a:rPr lang="en-GB" b="1" dirty="0">
                <a:solidFill>
                  <a:srgbClr val="444444"/>
                </a:solidFill>
                <a:latin typeface="Calibri" panose="020F0502020204030204" pitchFamily="34" charset="0"/>
              </a:rPr>
              <a:t>Some of these factors might be "momentous" (the result of a traumatic or unexpected event). </a:t>
            </a:r>
          </a:p>
          <a:p>
            <a:endParaRPr lang="en-GB" dirty="0">
              <a:solidFill>
                <a:srgbClr val="444444"/>
              </a:solidFill>
              <a:latin typeface="Segoe UI" panose="020B0502040204020203" pitchFamily="34" charset="0"/>
            </a:endParaRPr>
          </a:p>
          <a:p>
            <a:r>
              <a:rPr lang="en-GB" b="1" dirty="0">
                <a:solidFill>
                  <a:srgbClr val="444444"/>
                </a:solidFill>
                <a:latin typeface="Calibri" panose="020F0502020204030204" pitchFamily="34" charset="0"/>
              </a:rPr>
              <a:t>Some of these may be factors that have a corrosive, attrition​al or depleting impact, sustained over a period of time.</a:t>
            </a:r>
          </a:p>
          <a:p>
            <a:endParaRPr lang="en-GB" dirty="0">
              <a:solidFill>
                <a:srgbClr val="444444"/>
              </a:solidFill>
              <a:latin typeface="Segoe UI" panose="020B0502040204020203" pitchFamily="34" charset="0"/>
            </a:endParaRPr>
          </a:p>
        </p:txBody>
      </p:sp>
      <p:sp>
        <p:nvSpPr>
          <p:cNvPr id="6" name="Rectangle 5">
            <a:extLst>
              <a:ext uri="{FF2B5EF4-FFF2-40B4-BE49-F238E27FC236}">
                <a16:creationId xmlns:a16="http://schemas.microsoft.com/office/drawing/2014/main" id="{4C5E09C2-466A-4AFB-AB7C-4EC837B6E9B1}"/>
              </a:ext>
            </a:extLst>
          </p:cNvPr>
          <p:cNvSpPr/>
          <p:nvPr/>
        </p:nvSpPr>
        <p:spPr>
          <a:xfrm>
            <a:off x="1103130" y="92332"/>
            <a:ext cx="6634135" cy="1200329"/>
          </a:xfrm>
          <a:prstGeom prst="rect">
            <a:avLst/>
          </a:prstGeom>
        </p:spPr>
        <p:txBody>
          <a:bodyPr wrap="square">
            <a:spAutoFit/>
          </a:bodyPr>
          <a:lstStyle/>
          <a:p>
            <a:r>
              <a:rPr lang="en-GB" sz="2400" b="1" dirty="0">
                <a:solidFill>
                  <a:srgbClr val="0072C6"/>
                </a:solidFill>
                <a:latin typeface="Calibri" panose="020F0502020204030204" pitchFamily="34" charset="0"/>
              </a:rPr>
              <a:t>Activity 1.1.5 </a:t>
            </a:r>
          </a:p>
          <a:p>
            <a:r>
              <a:rPr lang="en-GB" sz="2400" b="1" dirty="0">
                <a:solidFill>
                  <a:srgbClr val="0072C6"/>
                </a:solidFill>
                <a:latin typeface="Calibri" panose="020F0502020204030204" pitchFamily="34" charset="0"/>
              </a:rPr>
              <a:t>The emotional wellbeing of an education community</a:t>
            </a:r>
            <a:endParaRPr lang="en-GB" sz="2400" dirty="0">
              <a:solidFill>
                <a:srgbClr val="0072C6"/>
              </a:solidFill>
              <a:latin typeface="Segoe UI Light" panose="020B0502040204020203" pitchFamily="34" charset="0"/>
            </a:endParaRPr>
          </a:p>
        </p:txBody>
      </p:sp>
      <p:pic>
        <p:nvPicPr>
          <p:cNvPr id="8" name="Picture 2" descr="https://s3-eu-west-1.amazonaws.com/resources.afaeducation.org/WikiDocs/TODO.jpg">
            <a:extLst>
              <a:ext uri="{FF2B5EF4-FFF2-40B4-BE49-F238E27FC236}">
                <a16:creationId xmlns:a16="http://schemas.microsoft.com/office/drawing/2014/main" id="{0E09E61E-20CF-4132-AC39-117E6DA71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 y="199428"/>
            <a:ext cx="752475" cy="7239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5D6AD289-D793-4130-A00B-9F7D663E0CE5}"/>
              </a:ext>
            </a:extLst>
          </p:cNvPr>
          <p:cNvCxnSpPr>
            <a:cxnSpLocks/>
          </p:cNvCxnSpPr>
          <p:nvPr/>
        </p:nvCxnSpPr>
        <p:spPr>
          <a:xfrm flipV="1">
            <a:off x="7861263" y="1412733"/>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13D06D-3A37-4A62-8B0B-35A65BCDE0DD}"/>
              </a:ext>
            </a:extLst>
          </p:cNvPr>
          <p:cNvCxnSpPr>
            <a:cxnSpLocks/>
          </p:cNvCxnSpPr>
          <p:nvPr/>
        </p:nvCxnSpPr>
        <p:spPr>
          <a:xfrm rot="5400000" flipV="1">
            <a:off x="7461213" y="1835643"/>
            <a:ext cx="0" cy="4265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C4AD74-D886-4EE4-9BAC-CB6766A1267D}"/>
              </a:ext>
            </a:extLst>
          </p:cNvPr>
          <p:cNvSpPr txBox="1"/>
          <p:nvPr/>
        </p:nvSpPr>
        <p:spPr>
          <a:xfrm>
            <a:off x="4196438" y="3841524"/>
            <a:ext cx="1323594" cy="276999"/>
          </a:xfrm>
          <a:prstGeom prst="rect">
            <a:avLst/>
          </a:prstGeom>
          <a:noFill/>
        </p:spPr>
        <p:txBody>
          <a:bodyPr wrap="square" rtlCol="0">
            <a:spAutoFit/>
          </a:bodyPr>
          <a:lstStyle/>
          <a:p>
            <a:r>
              <a:rPr lang="en-GB" sz="1200" dirty="0"/>
              <a:t>Mental illness</a:t>
            </a:r>
          </a:p>
        </p:txBody>
      </p:sp>
      <p:sp>
        <p:nvSpPr>
          <p:cNvPr id="12" name="TextBox 11">
            <a:extLst>
              <a:ext uri="{FF2B5EF4-FFF2-40B4-BE49-F238E27FC236}">
                <a16:creationId xmlns:a16="http://schemas.microsoft.com/office/drawing/2014/main" id="{6D78BF92-F4F8-49E6-BA4D-DA9C8170980C}"/>
              </a:ext>
            </a:extLst>
          </p:cNvPr>
          <p:cNvSpPr txBox="1"/>
          <p:nvPr/>
        </p:nvSpPr>
        <p:spPr>
          <a:xfrm>
            <a:off x="9798647" y="3772274"/>
            <a:ext cx="1323594" cy="461665"/>
          </a:xfrm>
          <a:prstGeom prst="rect">
            <a:avLst/>
          </a:prstGeom>
          <a:noFill/>
        </p:spPr>
        <p:txBody>
          <a:bodyPr wrap="square" rtlCol="0">
            <a:spAutoFit/>
          </a:bodyPr>
          <a:lstStyle/>
          <a:p>
            <a:r>
              <a:rPr lang="en-GB" sz="1200" dirty="0"/>
              <a:t>Absence of mental illness</a:t>
            </a:r>
          </a:p>
        </p:txBody>
      </p:sp>
      <p:sp>
        <p:nvSpPr>
          <p:cNvPr id="13" name="TextBox 12">
            <a:extLst>
              <a:ext uri="{FF2B5EF4-FFF2-40B4-BE49-F238E27FC236}">
                <a16:creationId xmlns:a16="http://schemas.microsoft.com/office/drawing/2014/main" id="{8DBB897E-BEA2-48E3-8E28-CBF5D9D51249}"/>
              </a:ext>
            </a:extLst>
          </p:cNvPr>
          <p:cNvSpPr txBox="1"/>
          <p:nvPr/>
        </p:nvSpPr>
        <p:spPr>
          <a:xfrm>
            <a:off x="7105740" y="1020319"/>
            <a:ext cx="1511046" cy="461665"/>
          </a:xfrm>
          <a:prstGeom prst="rect">
            <a:avLst/>
          </a:prstGeom>
          <a:noFill/>
        </p:spPr>
        <p:txBody>
          <a:bodyPr wrap="square" rtlCol="0">
            <a:spAutoFit/>
          </a:bodyPr>
          <a:lstStyle/>
          <a:p>
            <a:pPr algn="ctr"/>
            <a:r>
              <a:rPr lang="en-GB" sz="1200" dirty="0"/>
              <a:t>High levels of emotional wellbeing</a:t>
            </a:r>
          </a:p>
        </p:txBody>
      </p:sp>
      <p:sp>
        <p:nvSpPr>
          <p:cNvPr id="14" name="TextBox 13">
            <a:extLst>
              <a:ext uri="{FF2B5EF4-FFF2-40B4-BE49-F238E27FC236}">
                <a16:creationId xmlns:a16="http://schemas.microsoft.com/office/drawing/2014/main" id="{023B7483-431F-4D11-959D-6FCCADC12CA4}"/>
              </a:ext>
            </a:extLst>
          </p:cNvPr>
          <p:cNvSpPr txBox="1"/>
          <p:nvPr/>
        </p:nvSpPr>
        <p:spPr>
          <a:xfrm>
            <a:off x="7105740" y="5677242"/>
            <a:ext cx="1511046" cy="461665"/>
          </a:xfrm>
          <a:prstGeom prst="rect">
            <a:avLst/>
          </a:prstGeom>
          <a:noFill/>
        </p:spPr>
        <p:txBody>
          <a:bodyPr wrap="square" rtlCol="0">
            <a:spAutoFit/>
          </a:bodyPr>
          <a:lstStyle/>
          <a:p>
            <a:pPr algn="ctr"/>
            <a:r>
              <a:rPr lang="en-GB" sz="1200" dirty="0"/>
              <a:t>Low levels of emotional wellbeing</a:t>
            </a:r>
          </a:p>
        </p:txBody>
      </p:sp>
      <p:sp>
        <p:nvSpPr>
          <p:cNvPr id="15" name="Oval 14">
            <a:extLst>
              <a:ext uri="{FF2B5EF4-FFF2-40B4-BE49-F238E27FC236}">
                <a16:creationId xmlns:a16="http://schemas.microsoft.com/office/drawing/2014/main" id="{CE27A48D-7BDB-40CE-9442-F85E369B5131}"/>
              </a:ext>
            </a:extLst>
          </p:cNvPr>
          <p:cNvSpPr/>
          <p:nvPr/>
        </p:nvSpPr>
        <p:spPr>
          <a:xfrm>
            <a:off x="7325213" y="2188265"/>
            <a:ext cx="2136636" cy="2991080"/>
          </a:xfrm>
          <a:prstGeom prst="ellipse">
            <a:avLst/>
          </a:prstGeom>
          <a:solidFill>
            <a:schemeClr val="accent4">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Arrow: Down 15">
            <a:extLst>
              <a:ext uri="{FF2B5EF4-FFF2-40B4-BE49-F238E27FC236}">
                <a16:creationId xmlns:a16="http://schemas.microsoft.com/office/drawing/2014/main" id="{2A517CE2-923F-4E59-A643-A384CE867F31}"/>
              </a:ext>
            </a:extLst>
          </p:cNvPr>
          <p:cNvSpPr/>
          <p:nvPr/>
        </p:nvSpPr>
        <p:spPr>
          <a:xfrm>
            <a:off x="6775236" y="2188267"/>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Arrow: Down 16">
            <a:extLst>
              <a:ext uri="{FF2B5EF4-FFF2-40B4-BE49-F238E27FC236}">
                <a16:creationId xmlns:a16="http://schemas.microsoft.com/office/drawing/2014/main" id="{A0B41FD3-32BE-4456-9AC7-CBA8C3E21807}"/>
              </a:ext>
            </a:extLst>
          </p:cNvPr>
          <p:cNvSpPr/>
          <p:nvPr/>
        </p:nvSpPr>
        <p:spPr>
          <a:xfrm>
            <a:off x="7318250" y="1920566"/>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Arrow: Down 17">
            <a:extLst>
              <a:ext uri="{FF2B5EF4-FFF2-40B4-BE49-F238E27FC236}">
                <a16:creationId xmlns:a16="http://schemas.microsoft.com/office/drawing/2014/main" id="{99B63462-FACA-4E2D-9706-4F2B1C3D4D38}"/>
              </a:ext>
            </a:extLst>
          </p:cNvPr>
          <p:cNvSpPr/>
          <p:nvPr/>
        </p:nvSpPr>
        <p:spPr>
          <a:xfrm>
            <a:off x="7843554" y="2259724"/>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Arrow: Down 18">
            <a:extLst>
              <a:ext uri="{FF2B5EF4-FFF2-40B4-BE49-F238E27FC236}">
                <a16:creationId xmlns:a16="http://schemas.microsoft.com/office/drawing/2014/main" id="{8B4792E1-C888-48BB-AFB8-9887EC5111FD}"/>
              </a:ext>
            </a:extLst>
          </p:cNvPr>
          <p:cNvSpPr/>
          <p:nvPr/>
        </p:nvSpPr>
        <p:spPr>
          <a:xfrm>
            <a:off x="8404278" y="1741015"/>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Arrow: Down 19">
            <a:extLst>
              <a:ext uri="{FF2B5EF4-FFF2-40B4-BE49-F238E27FC236}">
                <a16:creationId xmlns:a16="http://schemas.microsoft.com/office/drawing/2014/main" id="{BB0117EF-3A64-494E-A4C7-EFB5855A2A52}"/>
              </a:ext>
            </a:extLst>
          </p:cNvPr>
          <p:cNvSpPr/>
          <p:nvPr/>
        </p:nvSpPr>
        <p:spPr>
          <a:xfrm>
            <a:off x="8795569" y="2406973"/>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Arrow: Down 20">
            <a:extLst>
              <a:ext uri="{FF2B5EF4-FFF2-40B4-BE49-F238E27FC236}">
                <a16:creationId xmlns:a16="http://schemas.microsoft.com/office/drawing/2014/main" id="{C9E02A82-4E6A-4C98-B2F8-BFB5D7E767A6}"/>
              </a:ext>
            </a:extLst>
          </p:cNvPr>
          <p:cNvSpPr/>
          <p:nvPr/>
        </p:nvSpPr>
        <p:spPr>
          <a:xfrm>
            <a:off x="6944671" y="2730034"/>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Arrow: Down 21">
            <a:extLst>
              <a:ext uri="{FF2B5EF4-FFF2-40B4-BE49-F238E27FC236}">
                <a16:creationId xmlns:a16="http://schemas.microsoft.com/office/drawing/2014/main" id="{CAD1FA28-ACF8-46BD-AC3A-227CAAAB6DCF}"/>
              </a:ext>
            </a:extLst>
          </p:cNvPr>
          <p:cNvSpPr/>
          <p:nvPr/>
        </p:nvSpPr>
        <p:spPr>
          <a:xfrm>
            <a:off x="9303161" y="2043106"/>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Arrow: Down 22">
            <a:extLst>
              <a:ext uri="{FF2B5EF4-FFF2-40B4-BE49-F238E27FC236}">
                <a16:creationId xmlns:a16="http://schemas.microsoft.com/office/drawing/2014/main" id="{C6C4B2AD-066E-4D43-A1A2-5022CAD1EDF3}"/>
              </a:ext>
            </a:extLst>
          </p:cNvPr>
          <p:cNvSpPr/>
          <p:nvPr/>
        </p:nvSpPr>
        <p:spPr>
          <a:xfrm>
            <a:off x="9650331" y="2656330"/>
            <a:ext cx="818003" cy="396607"/>
          </a:xfrm>
          <a:prstGeom prst="downArrow">
            <a:avLst>
              <a:gd name="adj1" fmla="val 84343"/>
              <a:gd name="adj2" fmla="val 50000"/>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3861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8379A8-F3F9-4B15-B0AE-AE21A49F85F3}"/>
              </a:ext>
            </a:extLst>
          </p:cNvPr>
          <p:cNvSpPr txBox="1"/>
          <p:nvPr/>
        </p:nvSpPr>
        <p:spPr>
          <a:xfrm>
            <a:off x="378923" y="2599174"/>
            <a:ext cx="2829497" cy="1323439"/>
          </a:xfrm>
          <a:prstGeom prst="rect">
            <a:avLst/>
          </a:prstGeom>
          <a:solidFill>
            <a:schemeClr val="accent4">
              <a:lumMod val="40000"/>
              <a:lumOff val="60000"/>
            </a:schemeClr>
          </a:solidFill>
        </p:spPr>
        <p:txBody>
          <a:bodyPr wrap="square" rtlCol="0">
            <a:spAutoFit/>
          </a:bodyPr>
          <a:lstStyle/>
          <a:p>
            <a:r>
              <a:rPr lang="en-GB" sz="1600" b="1" dirty="0"/>
              <a:t>Parental attitudes towards learning, attainment and achievement </a:t>
            </a:r>
            <a:r>
              <a:rPr lang="en-GB" sz="1600" dirty="0"/>
              <a:t>(very high expectations… or  very low expectations)</a:t>
            </a:r>
          </a:p>
        </p:txBody>
      </p:sp>
      <p:sp>
        <p:nvSpPr>
          <p:cNvPr id="6" name="TextBox 5">
            <a:extLst>
              <a:ext uri="{FF2B5EF4-FFF2-40B4-BE49-F238E27FC236}">
                <a16:creationId xmlns:a16="http://schemas.microsoft.com/office/drawing/2014/main" id="{7805CD7C-0AC5-4EE3-918C-5A40AA1FBF7D}"/>
              </a:ext>
            </a:extLst>
          </p:cNvPr>
          <p:cNvSpPr txBox="1"/>
          <p:nvPr/>
        </p:nvSpPr>
        <p:spPr>
          <a:xfrm>
            <a:off x="396348" y="4022673"/>
            <a:ext cx="2829497" cy="1323439"/>
          </a:xfrm>
          <a:prstGeom prst="rect">
            <a:avLst/>
          </a:prstGeom>
          <a:solidFill>
            <a:schemeClr val="accent4">
              <a:lumMod val="40000"/>
              <a:lumOff val="60000"/>
            </a:schemeClr>
          </a:solidFill>
        </p:spPr>
        <p:txBody>
          <a:bodyPr wrap="square" rtlCol="0">
            <a:spAutoFit/>
          </a:bodyPr>
          <a:lstStyle/>
          <a:p>
            <a:r>
              <a:rPr lang="en-GB" sz="1600" b="1" dirty="0"/>
              <a:t>Gang activity in the community </a:t>
            </a:r>
            <a:r>
              <a:rPr lang="en-GB" sz="1600" dirty="0"/>
              <a:t>(risk of street violence and harm, robbery, coercion, initiation rights, links to criminality)</a:t>
            </a:r>
          </a:p>
        </p:txBody>
      </p:sp>
      <p:sp>
        <p:nvSpPr>
          <p:cNvPr id="7" name="TextBox 6">
            <a:extLst>
              <a:ext uri="{FF2B5EF4-FFF2-40B4-BE49-F238E27FC236}">
                <a16:creationId xmlns:a16="http://schemas.microsoft.com/office/drawing/2014/main" id="{302BC6A9-A7FB-4F49-A4DF-3C71AB30E3F7}"/>
              </a:ext>
            </a:extLst>
          </p:cNvPr>
          <p:cNvSpPr txBox="1"/>
          <p:nvPr/>
        </p:nvSpPr>
        <p:spPr>
          <a:xfrm>
            <a:off x="378922" y="5413293"/>
            <a:ext cx="2829497" cy="1077218"/>
          </a:xfrm>
          <a:prstGeom prst="rect">
            <a:avLst/>
          </a:prstGeom>
          <a:solidFill>
            <a:schemeClr val="accent4">
              <a:lumMod val="40000"/>
              <a:lumOff val="60000"/>
            </a:schemeClr>
          </a:solidFill>
        </p:spPr>
        <p:txBody>
          <a:bodyPr wrap="square" rtlCol="0">
            <a:spAutoFit/>
          </a:bodyPr>
          <a:lstStyle/>
          <a:p>
            <a:r>
              <a:rPr lang="en-GB" sz="1600" b="1" dirty="0"/>
              <a:t>Death of a member of school community </a:t>
            </a:r>
            <a:r>
              <a:rPr lang="en-GB" sz="1600" dirty="0"/>
              <a:t>A member of staff, a child or young person, a well known figure in the community</a:t>
            </a:r>
          </a:p>
        </p:txBody>
      </p:sp>
      <p:sp>
        <p:nvSpPr>
          <p:cNvPr id="8" name="TextBox 7">
            <a:extLst>
              <a:ext uri="{FF2B5EF4-FFF2-40B4-BE49-F238E27FC236}">
                <a16:creationId xmlns:a16="http://schemas.microsoft.com/office/drawing/2014/main" id="{8D0ED0FE-BF31-4090-B4A4-739DF0A87E51}"/>
              </a:ext>
            </a:extLst>
          </p:cNvPr>
          <p:cNvSpPr txBox="1"/>
          <p:nvPr/>
        </p:nvSpPr>
        <p:spPr>
          <a:xfrm>
            <a:off x="4360525" y="1228664"/>
            <a:ext cx="2829497" cy="1815882"/>
          </a:xfrm>
          <a:prstGeom prst="rect">
            <a:avLst/>
          </a:prstGeom>
          <a:solidFill>
            <a:schemeClr val="accent4">
              <a:lumMod val="40000"/>
              <a:lumOff val="60000"/>
            </a:schemeClr>
          </a:solidFill>
        </p:spPr>
        <p:txBody>
          <a:bodyPr wrap="square" rtlCol="0">
            <a:spAutoFit/>
          </a:bodyPr>
          <a:lstStyle/>
          <a:p>
            <a:r>
              <a:rPr lang="en-GB" sz="1600" b="1" dirty="0"/>
              <a:t>Community attitudes and values </a:t>
            </a:r>
            <a:r>
              <a:rPr lang="en-GB" sz="1600" dirty="0"/>
              <a:t>Casual racism, sexism and gender discrimination; religious/cultural intolerance and expectations; threat and worry (e.g. FGM Female Genital Mutilation)</a:t>
            </a:r>
          </a:p>
        </p:txBody>
      </p:sp>
      <p:sp>
        <p:nvSpPr>
          <p:cNvPr id="10" name="TextBox 9">
            <a:extLst>
              <a:ext uri="{FF2B5EF4-FFF2-40B4-BE49-F238E27FC236}">
                <a16:creationId xmlns:a16="http://schemas.microsoft.com/office/drawing/2014/main" id="{BE3F419D-4CB5-4C41-AA62-5112F1A5FE2E}"/>
              </a:ext>
            </a:extLst>
          </p:cNvPr>
          <p:cNvSpPr txBox="1"/>
          <p:nvPr/>
        </p:nvSpPr>
        <p:spPr>
          <a:xfrm>
            <a:off x="4360525" y="3117490"/>
            <a:ext cx="2829497" cy="2062103"/>
          </a:xfrm>
          <a:prstGeom prst="rect">
            <a:avLst/>
          </a:prstGeom>
          <a:solidFill>
            <a:schemeClr val="accent4">
              <a:lumMod val="40000"/>
              <a:lumOff val="60000"/>
            </a:schemeClr>
          </a:solidFill>
        </p:spPr>
        <p:txBody>
          <a:bodyPr wrap="square" rtlCol="0">
            <a:spAutoFit/>
          </a:bodyPr>
          <a:lstStyle/>
          <a:p>
            <a:r>
              <a:rPr lang="en-GB" sz="1600" b="1" dirty="0"/>
              <a:t>Overuse of punishment and sanctions </a:t>
            </a:r>
            <a:r>
              <a:rPr lang="en-GB" sz="1600" dirty="0"/>
              <a:t>Unyielding and inflexible behaviour policy and practice; whole class sanctions for the misbehaviour of a few; inconsistent use of detentions, isolation, fixed term and permanent exclusions</a:t>
            </a:r>
          </a:p>
        </p:txBody>
      </p:sp>
      <p:sp>
        <p:nvSpPr>
          <p:cNvPr id="11" name="TextBox 10">
            <a:extLst>
              <a:ext uri="{FF2B5EF4-FFF2-40B4-BE49-F238E27FC236}">
                <a16:creationId xmlns:a16="http://schemas.microsoft.com/office/drawing/2014/main" id="{DFC95E2D-3E4D-40A1-8F40-C0C78A186AE1}"/>
              </a:ext>
            </a:extLst>
          </p:cNvPr>
          <p:cNvSpPr txBox="1"/>
          <p:nvPr/>
        </p:nvSpPr>
        <p:spPr>
          <a:xfrm>
            <a:off x="4360525" y="5234888"/>
            <a:ext cx="2829497" cy="1323439"/>
          </a:xfrm>
          <a:prstGeom prst="rect">
            <a:avLst/>
          </a:prstGeom>
          <a:solidFill>
            <a:schemeClr val="accent4">
              <a:lumMod val="40000"/>
              <a:lumOff val="60000"/>
            </a:schemeClr>
          </a:solidFill>
        </p:spPr>
        <p:txBody>
          <a:bodyPr wrap="square" rtlCol="0">
            <a:spAutoFit/>
          </a:bodyPr>
          <a:lstStyle/>
          <a:p>
            <a:r>
              <a:rPr lang="en-GB" sz="1600" b="1" dirty="0"/>
              <a:t>Socio-economic disadvantage </a:t>
            </a:r>
            <a:r>
              <a:rPr lang="en-GB" sz="1600" dirty="0"/>
              <a:t>Children and young people feeling marginalised because of wealth gap within a school community</a:t>
            </a:r>
          </a:p>
        </p:txBody>
      </p:sp>
      <p:sp>
        <p:nvSpPr>
          <p:cNvPr id="14" name="TextBox 13">
            <a:extLst>
              <a:ext uri="{FF2B5EF4-FFF2-40B4-BE49-F238E27FC236}">
                <a16:creationId xmlns:a16="http://schemas.microsoft.com/office/drawing/2014/main" id="{DE9DC087-5E82-438B-A14C-5EF48B9CC290}"/>
              </a:ext>
            </a:extLst>
          </p:cNvPr>
          <p:cNvSpPr txBox="1"/>
          <p:nvPr/>
        </p:nvSpPr>
        <p:spPr>
          <a:xfrm>
            <a:off x="8165160" y="1055356"/>
            <a:ext cx="2829497" cy="1323439"/>
          </a:xfrm>
          <a:prstGeom prst="rect">
            <a:avLst/>
          </a:prstGeom>
          <a:solidFill>
            <a:schemeClr val="accent4">
              <a:lumMod val="40000"/>
              <a:lumOff val="60000"/>
            </a:schemeClr>
          </a:solidFill>
        </p:spPr>
        <p:txBody>
          <a:bodyPr wrap="square" rtlCol="0">
            <a:spAutoFit/>
          </a:bodyPr>
          <a:lstStyle/>
          <a:p>
            <a:r>
              <a:rPr lang="en-GB" sz="1600" b="1" dirty="0"/>
              <a:t>Bullying and intimidation </a:t>
            </a:r>
            <a:r>
              <a:rPr lang="en-GB" sz="1600" dirty="0"/>
              <a:t>within school community (children and adults), within the wider community, cyber-bullying</a:t>
            </a:r>
          </a:p>
        </p:txBody>
      </p:sp>
      <p:sp>
        <p:nvSpPr>
          <p:cNvPr id="15" name="TextBox 14">
            <a:extLst>
              <a:ext uri="{FF2B5EF4-FFF2-40B4-BE49-F238E27FC236}">
                <a16:creationId xmlns:a16="http://schemas.microsoft.com/office/drawing/2014/main" id="{E99374B3-21D4-424E-B275-D2F7737E0C62}"/>
              </a:ext>
            </a:extLst>
          </p:cNvPr>
          <p:cNvSpPr txBox="1"/>
          <p:nvPr/>
        </p:nvSpPr>
        <p:spPr>
          <a:xfrm>
            <a:off x="8165162" y="2404346"/>
            <a:ext cx="2829497" cy="830997"/>
          </a:xfrm>
          <a:prstGeom prst="rect">
            <a:avLst/>
          </a:prstGeom>
          <a:solidFill>
            <a:schemeClr val="accent4">
              <a:lumMod val="40000"/>
              <a:lumOff val="60000"/>
            </a:schemeClr>
          </a:solidFill>
        </p:spPr>
        <p:txBody>
          <a:bodyPr wrap="square" rtlCol="0">
            <a:spAutoFit/>
          </a:bodyPr>
          <a:lstStyle/>
          <a:p>
            <a:r>
              <a:rPr lang="en-GB" sz="1600" b="1" dirty="0"/>
              <a:t>Disaster </a:t>
            </a:r>
            <a:r>
              <a:rPr lang="en-GB" sz="1600" dirty="0"/>
              <a:t>Floods, fire, etc. within community or within countries of origin (if recent immigrants)</a:t>
            </a:r>
          </a:p>
        </p:txBody>
      </p:sp>
      <p:sp>
        <p:nvSpPr>
          <p:cNvPr id="16" name="TextBox 15">
            <a:extLst>
              <a:ext uri="{FF2B5EF4-FFF2-40B4-BE49-F238E27FC236}">
                <a16:creationId xmlns:a16="http://schemas.microsoft.com/office/drawing/2014/main" id="{796F036E-5898-4DCE-8085-58DA870B6C7E}"/>
              </a:ext>
            </a:extLst>
          </p:cNvPr>
          <p:cNvSpPr txBox="1"/>
          <p:nvPr/>
        </p:nvSpPr>
        <p:spPr>
          <a:xfrm>
            <a:off x="8165161" y="3260894"/>
            <a:ext cx="2829497" cy="830997"/>
          </a:xfrm>
          <a:prstGeom prst="rect">
            <a:avLst/>
          </a:prstGeom>
          <a:solidFill>
            <a:schemeClr val="accent4">
              <a:lumMod val="40000"/>
              <a:lumOff val="60000"/>
            </a:schemeClr>
          </a:solidFill>
        </p:spPr>
        <p:txBody>
          <a:bodyPr wrap="square" rtlCol="0">
            <a:spAutoFit/>
          </a:bodyPr>
          <a:lstStyle/>
          <a:p>
            <a:r>
              <a:rPr lang="en-GB" sz="1600" b="1" dirty="0"/>
              <a:t>Domestic violence </a:t>
            </a:r>
            <a:r>
              <a:rPr lang="en-GB" sz="1600" dirty="0"/>
              <a:t>Everyday modelling of poor relationship management</a:t>
            </a:r>
          </a:p>
        </p:txBody>
      </p:sp>
      <p:sp>
        <p:nvSpPr>
          <p:cNvPr id="17" name="TextBox 16">
            <a:extLst>
              <a:ext uri="{FF2B5EF4-FFF2-40B4-BE49-F238E27FC236}">
                <a16:creationId xmlns:a16="http://schemas.microsoft.com/office/drawing/2014/main" id="{ABC25EC0-D815-4A9A-A905-45EAF3116B75}"/>
              </a:ext>
            </a:extLst>
          </p:cNvPr>
          <p:cNvSpPr txBox="1"/>
          <p:nvPr/>
        </p:nvSpPr>
        <p:spPr>
          <a:xfrm>
            <a:off x="8165163" y="4117441"/>
            <a:ext cx="2829497" cy="1815882"/>
          </a:xfrm>
          <a:prstGeom prst="rect">
            <a:avLst/>
          </a:prstGeom>
          <a:solidFill>
            <a:schemeClr val="accent4">
              <a:lumMod val="40000"/>
              <a:lumOff val="60000"/>
            </a:schemeClr>
          </a:solidFill>
        </p:spPr>
        <p:txBody>
          <a:bodyPr wrap="square" rtlCol="0">
            <a:spAutoFit/>
          </a:bodyPr>
          <a:lstStyle/>
          <a:p>
            <a:r>
              <a:rPr lang="en-GB" sz="1600" b="1" dirty="0"/>
              <a:t>Examination pressure </a:t>
            </a:r>
            <a:r>
              <a:rPr lang="en-GB" sz="1600" dirty="0"/>
              <a:t>impacting in different ways on different individuals (e.g. able children who do not perform well under pressure, learners with cognitive delay or specific learning difficulties, etc.)</a:t>
            </a:r>
          </a:p>
        </p:txBody>
      </p:sp>
      <p:sp>
        <p:nvSpPr>
          <p:cNvPr id="19" name="TextBox 18">
            <a:extLst>
              <a:ext uri="{FF2B5EF4-FFF2-40B4-BE49-F238E27FC236}">
                <a16:creationId xmlns:a16="http://schemas.microsoft.com/office/drawing/2014/main" id="{76033FE2-5536-450F-84B3-436E455747C7}"/>
              </a:ext>
            </a:extLst>
          </p:cNvPr>
          <p:cNvSpPr txBox="1"/>
          <p:nvPr/>
        </p:nvSpPr>
        <p:spPr>
          <a:xfrm>
            <a:off x="8165159" y="5951902"/>
            <a:ext cx="2829497" cy="830997"/>
          </a:xfrm>
          <a:prstGeom prst="rect">
            <a:avLst/>
          </a:prstGeom>
          <a:solidFill>
            <a:schemeClr val="accent4">
              <a:lumMod val="40000"/>
              <a:lumOff val="60000"/>
            </a:schemeClr>
          </a:solidFill>
        </p:spPr>
        <p:txBody>
          <a:bodyPr wrap="square" rtlCol="0">
            <a:spAutoFit/>
          </a:bodyPr>
          <a:lstStyle/>
          <a:p>
            <a:r>
              <a:rPr lang="en-GB" sz="1600" b="1" dirty="0"/>
              <a:t>Poor physical environment </a:t>
            </a:r>
            <a:r>
              <a:rPr lang="en-GB" sz="1600" dirty="0"/>
              <a:t>within school buildings, in homes, etc.</a:t>
            </a:r>
          </a:p>
        </p:txBody>
      </p:sp>
      <p:sp>
        <p:nvSpPr>
          <p:cNvPr id="20" name="TextBox 19">
            <a:extLst>
              <a:ext uri="{FF2B5EF4-FFF2-40B4-BE49-F238E27FC236}">
                <a16:creationId xmlns:a16="http://schemas.microsoft.com/office/drawing/2014/main" id="{7F0D8716-2E85-4F2E-A103-5ED6FF4C9B59}"/>
              </a:ext>
            </a:extLst>
          </p:cNvPr>
          <p:cNvSpPr txBox="1"/>
          <p:nvPr/>
        </p:nvSpPr>
        <p:spPr>
          <a:xfrm>
            <a:off x="378924" y="1428249"/>
            <a:ext cx="2829497" cy="1077218"/>
          </a:xfrm>
          <a:prstGeom prst="rect">
            <a:avLst/>
          </a:prstGeom>
          <a:solidFill>
            <a:schemeClr val="accent4">
              <a:lumMod val="40000"/>
              <a:lumOff val="60000"/>
            </a:schemeClr>
          </a:solidFill>
        </p:spPr>
        <p:txBody>
          <a:bodyPr wrap="square" rtlCol="0">
            <a:spAutoFit/>
          </a:bodyPr>
          <a:lstStyle/>
          <a:p>
            <a:r>
              <a:rPr lang="en-GB" sz="1600" b="1" dirty="0"/>
              <a:t>Looked After Children </a:t>
            </a:r>
            <a:r>
              <a:rPr lang="en-GB" sz="1600" dirty="0"/>
              <a:t>Insensitivity, poor communication, lack of awareness, stigmatisation.</a:t>
            </a:r>
          </a:p>
        </p:txBody>
      </p:sp>
      <p:sp>
        <p:nvSpPr>
          <p:cNvPr id="18" name="Rectangle 17">
            <a:extLst>
              <a:ext uri="{FF2B5EF4-FFF2-40B4-BE49-F238E27FC236}">
                <a16:creationId xmlns:a16="http://schemas.microsoft.com/office/drawing/2014/main" id="{9AA51AF4-278B-44EE-9846-32D75B5C9BC4}"/>
              </a:ext>
            </a:extLst>
          </p:cNvPr>
          <p:cNvSpPr/>
          <p:nvPr/>
        </p:nvSpPr>
        <p:spPr>
          <a:xfrm>
            <a:off x="1103130" y="92332"/>
            <a:ext cx="6634135" cy="1200329"/>
          </a:xfrm>
          <a:prstGeom prst="rect">
            <a:avLst/>
          </a:prstGeom>
        </p:spPr>
        <p:txBody>
          <a:bodyPr wrap="square">
            <a:spAutoFit/>
          </a:bodyPr>
          <a:lstStyle/>
          <a:p>
            <a:r>
              <a:rPr lang="en-GB" sz="2400" b="1" dirty="0">
                <a:solidFill>
                  <a:srgbClr val="0072C6"/>
                </a:solidFill>
                <a:latin typeface="Calibri" panose="020F0502020204030204" pitchFamily="34" charset="0"/>
              </a:rPr>
              <a:t>Activity 1.1.5 </a:t>
            </a:r>
          </a:p>
          <a:p>
            <a:r>
              <a:rPr lang="en-GB" sz="2400" b="1" dirty="0">
                <a:solidFill>
                  <a:srgbClr val="0072C6"/>
                </a:solidFill>
                <a:latin typeface="Calibri" panose="020F0502020204030204" pitchFamily="34" charset="0"/>
              </a:rPr>
              <a:t>The emotional wellbeing of an education community</a:t>
            </a:r>
            <a:endParaRPr lang="en-GB" sz="2400" dirty="0">
              <a:solidFill>
                <a:srgbClr val="0072C6"/>
              </a:solidFill>
              <a:latin typeface="Segoe UI Light" panose="020B0502040204020203" pitchFamily="34" charset="0"/>
            </a:endParaRPr>
          </a:p>
        </p:txBody>
      </p:sp>
      <p:pic>
        <p:nvPicPr>
          <p:cNvPr id="22" name="Picture 2" descr="https://s3-eu-west-1.amazonaws.com/resources.afaeducation.org/WikiDocs/TODO.jpg">
            <a:extLst>
              <a:ext uri="{FF2B5EF4-FFF2-40B4-BE49-F238E27FC236}">
                <a16:creationId xmlns:a16="http://schemas.microsoft.com/office/drawing/2014/main" id="{A9899BC2-C83E-4E65-B75A-87847AC0B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 y="199428"/>
            <a:ext cx="75247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1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0" grpId="0" animBg="1"/>
      <p:bldP spid="11" grpId="0" animBg="1"/>
      <p:bldP spid="14" grpId="0" animBg="1"/>
      <p:bldP spid="15" grpId="0" animBg="1"/>
      <p:bldP spid="16" grpId="0" animBg="1"/>
      <p:bldP spid="17"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709644B-2410-4EE9-A223-015A65BBC77A}"/>
              </a:ext>
            </a:extLst>
          </p:cNvPr>
          <p:cNvSpPr txBox="1">
            <a:spLocks/>
          </p:cNvSpPr>
          <p:nvPr/>
        </p:nvSpPr>
        <p:spPr>
          <a:xfrm>
            <a:off x="155406" y="0"/>
            <a:ext cx="63055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Setting the scene</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4" name="Picture 3">
            <a:extLst>
              <a:ext uri="{FF2B5EF4-FFF2-40B4-BE49-F238E27FC236}">
                <a16:creationId xmlns:a16="http://schemas.microsoft.com/office/drawing/2014/main" id="{9B065FE5-111D-4FB6-8C46-F1BDD5A2D57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2244" y="1355158"/>
            <a:ext cx="1325313" cy="1514644"/>
          </a:xfrm>
          <a:prstGeom prst="rect">
            <a:avLst/>
          </a:prstGeom>
        </p:spPr>
      </p:pic>
      <p:sp>
        <p:nvSpPr>
          <p:cNvPr id="8" name="Rectangle 7">
            <a:extLst>
              <a:ext uri="{FF2B5EF4-FFF2-40B4-BE49-F238E27FC236}">
                <a16:creationId xmlns:a16="http://schemas.microsoft.com/office/drawing/2014/main" id="{084CEFB7-11D7-488C-9778-42B88D4CFA77}"/>
              </a:ext>
            </a:extLst>
          </p:cNvPr>
          <p:cNvSpPr/>
          <p:nvPr/>
        </p:nvSpPr>
        <p:spPr>
          <a:xfrm>
            <a:off x="1860220" y="1484068"/>
            <a:ext cx="1523174" cy="461665"/>
          </a:xfrm>
          <a:prstGeom prst="rect">
            <a:avLst/>
          </a:prstGeom>
        </p:spPr>
        <p:txBody>
          <a:bodyPr wrap="none">
            <a:spAutoFit/>
          </a:bodyPr>
          <a:lstStyle/>
          <a:p>
            <a:r>
              <a:rPr lang="en-US" sz="2400" b="1" dirty="0">
                <a:solidFill>
                  <a:srgbClr val="0072C6"/>
                </a:solidFill>
                <a:latin typeface="Calibri" panose="020F0502020204030204" pitchFamily="34" charset="0"/>
              </a:rPr>
              <a:t>Discussion</a:t>
            </a:r>
            <a:endParaRPr lang="en-GB" sz="2400" b="1" dirty="0">
              <a:solidFill>
                <a:srgbClr val="0072C6"/>
              </a:solidFill>
              <a:latin typeface="Calibri" panose="020F0502020204030204" pitchFamily="34" charset="0"/>
            </a:endParaRPr>
          </a:p>
        </p:txBody>
      </p:sp>
      <p:pic>
        <p:nvPicPr>
          <p:cNvPr id="11" name="Picture 10">
            <a:extLst>
              <a:ext uri="{FF2B5EF4-FFF2-40B4-BE49-F238E27FC236}">
                <a16:creationId xmlns:a16="http://schemas.microsoft.com/office/drawing/2014/main" id="{B250F503-E136-4D54-AADF-73818640EE8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36437" y="2276197"/>
            <a:ext cx="1855281" cy="1391461"/>
          </a:xfrm>
          <a:prstGeom prst="rect">
            <a:avLst/>
          </a:prstGeom>
        </p:spPr>
      </p:pic>
      <p:pic>
        <p:nvPicPr>
          <p:cNvPr id="14" name="Picture 13">
            <a:extLst>
              <a:ext uri="{FF2B5EF4-FFF2-40B4-BE49-F238E27FC236}">
                <a16:creationId xmlns:a16="http://schemas.microsoft.com/office/drawing/2014/main" id="{5BE52602-0E40-442D-8D31-504C36F5DBEE}"/>
              </a:ext>
            </a:extLst>
          </p:cNvPr>
          <p:cNvPicPr>
            <a:picLocks noChangeAspect="1"/>
          </p:cNvPicPr>
          <p:nvPr/>
        </p:nvPicPr>
        <p:blipFill>
          <a:blip r:embed="rId7"/>
          <a:stretch>
            <a:fillRect/>
          </a:stretch>
        </p:blipFill>
        <p:spPr>
          <a:xfrm>
            <a:off x="2861335" y="2609904"/>
            <a:ext cx="1325313" cy="878020"/>
          </a:xfrm>
          <a:prstGeom prst="rect">
            <a:avLst/>
          </a:prstGeom>
        </p:spPr>
      </p:pic>
      <p:pic>
        <p:nvPicPr>
          <p:cNvPr id="16" name="Picture 15">
            <a:extLst>
              <a:ext uri="{FF2B5EF4-FFF2-40B4-BE49-F238E27FC236}">
                <a16:creationId xmlns:a16="http://schemas.microsoft.com/office/drawing/2014/main" id="{1B5B3F92-D0C2-4196-8FD0-B5736C210DFE}"/>
              </a:ext>
            </a:extLst>
          </p:cNvPr>
          <p:cNvPicPr>
            <a:picLocks noChangeAspect="1"/>
          </p:cNvPicPr>
          <p:nvPr/>
        </p:nvPicPr>
        <p:blipFill>
          <a:blip r:embed="rId8"/>
          <a:stretch>
            <a:fillRect/>
          </a:stretch>
        </p:blipFill>
        <p:spPr>
          <a:xfrm>
            <a:off x="4952776" y="1274993"/>
            <a:ext cx="1717533" cy="1514644"/>
          </a:xfrm>
          <a:prstGeom prst="rect">
            <a:avLst/>
          </a:prstGeom>
        </p:spPr>
      </p:pic>
      <p:sp>
        <p:nvSpPr>
          <p:cNvPr id="17" name="Rectangle 16">
            <a:extLst>
              <a:ext uri="{FF2B5EF4-FFF2-40B4-BE49-F238E27FC236}">
                <a16:creationId xmlns:a16="http://schemas.microsoft.com/office/drawing/2014/main" id="{8D6BA0DF-CA14-4CDA-93A2-580B2FAD3EBA}"/>
              </a:ext>
            </a:extLst>
          </p:cNvPr>
          <p:cNvSpPr/>
          <p:nvPr/>
        </p:nvSpPr>
        <p:spPr>
          <a:xfrm>
            <a:off x="1903982" y="3687901"/>
            <a:ext cx="8384035" cy="3170099"/>
          </a:xfrm>
          <a:prstGeom prst="rect">
            <a:avLst/>
          </a:prstGeom>
        </p:spPr>
        <p:txBody>
          <a:bodyPr wrap="square">
            <a:spAutoFit/>
          </a:bodyPr>
          <a:lstStyle/>
          <a:p>
            <a:r>
              <a:rPr lang="en-GB" sz="2000" dirty="0">
                <a:solidFill>
                  <a:srgbClr val="333333"/>
                </a:solidFill>
              </a:rPr>
              <a:t>In groups of 3 or 4, discuss the sources of stress and anxiety that impact on </a:t>
            </a:r>
            <a:r>
              <a:rPr lang="en-GB" sz="2000" b="1" dirty="0">
                <a:solidFill>
                  <a:srgbClr val="333333"/>
                </a:solidFill>
              </a:rPr>
              <a:t>learning</a:t>
            </a:r>
            <a:r>
              <a:rPr lang="en-GB" sz="2000" dirty="0">
                <a:solidFill>
                  <a:srgbClr val="333333"/>
                </a:solidFill>
              </a:rPr>
              <a:t> within the school community. Choose different perspectives:</a:t>
            </a:r>
          </a:p>
          <a:p>
            <a:endParaRPr lang="en-GB" sz="2000" dirty="0">
              <a:solidFill>
                <a:srgbClr val="333333"/>
              </a:solidFill>
            </a:endParaRPr>
          </a:p>
          <a:p>
            <a:pPr marL="342900" indent="-342900">
              <a:buAutoNum type="alphaLcParenR"/>
            </a:pPr>
            <a:r>
              <a:rPr lang="en-GB" sz="2000" dirty="0">
                <a:solidFill>
                  <a:srgbClr val="333333"/>
                </a:solidFill>
              </a:rPr>
              <a:t>A hard-pressed family</a:t>
            </a:r>
          </a:p>
          <a:p>
            <a:pPr marL="342900" indent="-342900">
              <a:buAutoNum type="alphaLcParenR"/>
            </a:pPr>
            <a:r>
              <a:rPr lang="en-GB" sz="2000" b="1" dirty="0">
                <a:solidFill>
                  <a:srgbClr val="333333"/>
                </a:solidFill>
              </a:rPr>
              <a:t>A child in care</a:t>
            </a:r>
            <a:r>
              <a:rPr lang="en-GB" sz="2000" dirty="0">
                <a:solidFill>
                  <a:srgbClr val="333333"/>
                </a:solidFill>
              </a:rPr>
              <a:t>, a new immigrant or a child with an undiagnosed learning difficulty</a:t>
            </a:r>
          </a:p>
          <a:p>
            <a:pPr marL="342900" indent="-342900">
              <a:buAutoNum type="alphaLcParenR"/>
            </a:pPr>
            <a:r>
              <a:rPr lang="en-GB" sz="2000" dirty="0">
                <a:solidFill>
                  <a:srgbClr val="333333"/>
                </a:solidFill>
              </a:rPr>
              <a:t>A newly qualified teacher</a:t>
            </a:r>
          </a:p>
          <a:p>
            <a:pPr marL="342900" indent="-342900">
              <a:buAutoNum type="alphaLcParenR"/>
            </a:pPr>
            <a:r>
              <a:rPr lang="en-GB" sz="2000" dirty="0">
                <a:solidFill>
                  <a:srgbClr val="333333"/>
                </a:solidFill>
              </a:rPr>
              <a:t>A middle or senior leader… or a Headteacher</a:t>
            </a:r>
          </a:p>
          <a:p>
            <a:endParaRPr lang="en-GB" sz="2000" dirty="0">
              <a:solidFill>
                <a:srgbClr val="333333"/>
              </a:solidFill>
            </a:endParaRPr>
          </a:p>
          <a:p>
            <a:endParaRPr lang="en-GB" sz="2000" dirty="0">
              <a:solidFill>
                <a:srgbClr val="333333"/>
              </a:solidFill>
            </a:endParaRPr>
          </a:p>
        </p:txBody>
      </p:sp>
    </p:spTree>
    <p:extLst>
      <p:ext uri="{BB962C8B-B14F-4D97-AF65-F5344CB8AC3E}">
        <p14:creationId xmlns:p14="http://schemas.microsoft.com/office/powerpoint/2010/main" val="363965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751" y="0"/>
            <a:ext cx="6583679" cy="24386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Step 1 Needs Analysis</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3" name="Picture 2">
            <a:extLst>
              <a:ext uri="{FF2B5EF4-FFF2-40B4-BE49-F238E27FC236}">
                <a16:creationId xmlns:a16="http://schemas.microsoft.com/office/drawing/2014/main" id="{03064A4D-43BB-426B-8C0D-30F24239FE7E}"/>
              </a:ext>
            </a:extLst>
          </p:cNvPr>
          <p:cNvPicPr>
            <a:picLocks noChangeAspect="1"/>
          </p:cNvPicPr>
          <p:nvPr/>
        </p:nvPicPr>
        <p:blipFill>
          <a:blip r:embed="rId3"/>
          <a:stretch>
            <a:fillRect/>
          </a:stretch>
        </p:blipFill>
        <p:spPr>
          <a:xfrm>
            <a:off x="4814152" y="2041034"/>
            <a:ext cx="5419859" cy="36008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a:extLst>
              <a:ext uri="{FF2B5EF4-FFF2-40B4-BE49-F238E27FC236}">
                <a16:creationId xmlns:a16="http://schemas.microsoft.com/office/drawing/2014/main" id="{D8EE96E5-7966-439F-948E-67EBE991750B}"/>
              </a:ext>
            </a:extLst>
          </p:cNvPr>
          <p:cNvSpPr/>
          <p:nvPr/>
        </p:nvSpPr>
        <p:spPr>
          <a:xfrm>
            <a:off x="1737555" y="1778135"/>
            <a:ext cx="3076596" cy="2031325"/>
          </a:xfrm>
          <a:prstGeom prst="rect">
            <a:avLst/>
          </a:prstGeom>
        </p:spPr>
        <p:txBody>
          <a:bodyPr wrap="square">
            <a:spAutoFit/>
          </a:bodyPr>
          <a:lstStyle/>
          <a:p>
            <a:r>
              <a:rPr lang="en-GB" dirty="0">
                <a:solidFill>
                  <a:schemeClr val="tx1">
                    <a:lumMod val="50000"/>
                  </a:schemeClr>
                </a:solidFill>
              </a:rPr>
              <a:t>An assigned </a:t>
            </a:r>
            <a:r>
              <a:rPr lang="en-GB" b="1" dirty="0">
                <a:solidFill>
                  <a:schemeClr val="tx1">
                    <a:lumMod val="50000"/>
                  </a:schemeClr>
                </a:solidFill>
              </a:rPr>
              <a:t>Achievement Coach </a:t>
            </a:r>
            <a:r>
              <a:rPr lang="en-GB" dirty="0">
                <a:solidFill>
                  <a:schemeClr val="tx1">
                    <a:lumMod val="50000"/>
                  </a:schemeClr>
                </a:solidFill>
              </a:rPr>
              <a:t>will work with senior leaders/Governors to evaluate the impact of current policy and practice, identify strengths as well as areas for further improvement</a:t>
            </a:r>
          </a:p>
        </p:txBody>
      </p:sp>
    </p:spTree>
    <p:extLst>
      <p:ext uri="{BB962C8B-B14F-4D97-AF65-F5344CB8AC3E}">
        <p14:creationId xmlns:p14="http://schemas.microsoft.com/office/powerpoint/2010/main" val="22495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3189BC14-1CCF-41E6-9672-BF9E5BD858AA}"/>
              </a:ext>
            </a:extLst>
          </p:cNvPr>
          <p:cNvSpPr/>
          <p:nvPr/>
        </p:nvSpPr>
        <p:spPr>
          <a:xfrm>
            <a:off x="8656320" y="1517905"/>
            <a:ext cx="1645920" cy="1017921"/>
          </a:xfrm>
          <a:prstGeom prst="rect">
            <a:avLst/>
          </a:prstGeom>
          <a:noFill/>
          <a:ln>
            <a:solidFill>
              <a:schemeClr val="accent6">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633BF6B7-F4AE-4AC4-A90E-91AEC1B135D3}"/>
              </a:ext>
            </a:extLst>
          </p:cNvPr>
          <p:cNvSpPr/>
          <p:nvPr/>
        </p:nvSpPr>
        <p:spPr>
          <a:xfrm>
            <a:off x="8656320" y="2555472"/>
            <a:ext cx="1645920" cy="1017921"/>
          </a:xfrm>
          <a:prstGeom prst="rect">
            <a:avLst/>
          </a:prstGeom>
          <a:noFill/>
          <a:ln>
            <a:solidFill>
              <a:schemeClr val="accent6">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2EA5383-729D-4C78-A0C2-D8AE87FE2193}"/>
              </a:ext>
            </a:extLst>
          </p:cNvPr>
          <p:cNvSpPr/>
          <p:nvPr/>
        </p:nvSpPr>
        <p:spPr>
          <a:xfrm>
            <a:off x="8656320" y="3597335"/>
            <a:ext cx="1645920" cy="1017921"/>
          </a:xfrm>
          <a:prstGeom prst="rect">
            <a:avLst/>
          </a:prstGeom>
          <a:noFill/>
          <a:ln>
            <a:solidFill>
              <a:schemeClr val="accent6">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BDAD5201-4BB3-4B75-9196-780F1D9C89C6}"/>
              </a:ext>
            </a:extLst>
          </p:cNvPr>
          <p:cNvSpPr txBox="1">
            <a:spLocks/>
          </p:cNvSpPr>
          <p:nvPr/>
        </p:nvSpPr>
        <p:spPr>
          <a:xfrm>
            <a:off x="23890" y="20712"/>
            <a:ext cx="6583679" cy="24386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Step 2 Planning for change</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3" name="Picture 2">
            <a:extLst>
              <a:ext uri="{FF2B5EF4-FFF2-40B4-BE49-F238E27FC236}">
                <a16:creationId xmlns:a16="http://schemas.microsoft.com/office/drawing/2014/main" id="{03064A4D-43BB-426B-8C0D-30F24239FE7E}"/>
              </a:ext>
            </a:extLst>
          </p:cNvPr>
          <p:cNvPicPr>
            <a:picLocks noChangeAspect="1"/>
          </p:cNvPicPr>
          <p:nvPr/>
        </p:nvPicPr>
        <p:blipFill>
          <a:blip r:embed="rId3"/>
          <a:stretch>
            <a:fillRect/>
          </a:stretch>
        </p:blipFill>
        <p:spPr>
          <a:xfrm>
            <a:off x="1737555" y="1739282"/>
            <a:ext cx="2873644" cy="19091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a:extLst>
              <a:ext uri="{FF2B5EF4-FFF2-40B4-BE49-F238E27FC236}">
                <a16:creationId xmlns:a16="http://schemas.microsoft.com/office/drawing/2014/main" id="{D8EE96E5-7966-439F-948E-67EBE991750B}"/>
              </a:ext>
            </a:extLst>
          </p:cNvPr>
          <p:cNvSpPr/>
          <p:nvPr/>
        </p:nvSpPr>
        <p:spPr>
          <a:xfrm>
            <a:off x="1952798" y="4332040"/>
            <a:ext cx="2963626" cy="2308324"/>
          </a:xfrm>
          <a:prstGeom prst="rect">
            <a:avLst/>
          </a:prstGeom>
        </p:spPr>
        <p:txBody>
          <a:bodyPr wrap="square">
            <a:spAutoFit/>
          </a:bodyPr>
          <a:lstStyle/>
          <a:p>
            <a:r>
              <a:rPr lang="en-GB" dirty="0">
                <a:solidFill>
                  <a:schemeClr val="tx1">
                    <a:lumMod val="50000"/>
                  </a:schemeClr>
                </a:solidFill>
              </a:rPr>
              <a:t>Every education setting is different.</a:t>
            </a:r>
          </a:p>
          <a:p>
            <a:endParaRPr lang="en-GB" dirty="0">
              <a:solidFill>
                <a:schemeClr val="tx1">
                  <a:lumMod val="50000"/>
                </a:schemeClr>
              </a:solidFill>
            </a:endParaRPr>
          </a:p>
          <a:p>
            <a:r>
              <a:rPr lang="en-GB" dirty="0">
                <a:solidFill>
                  <a:schemeClr val="tx1">
                    <a:lumMod val="50000"/>
                  </a:schemeClr>
                </a:solidFill>
              </a:rPr>
              <a:t>The Needs Analysis can therefore be used to create a bespoke professional training route through the extensive resources.</a:t>
            </a:r>
          </a:p>
        </p:txBody>
      </p:sp>
      <p:sp>
        <p:nvSpPr>
          <p:cNvPr id="2" name="TextBox 1">
            <a:extLst>
              <a:ext uri="{FF2B5EF4-FFF2-40B4-BE49-F238E27FC236}">
                <a16:creationId xmlns:a16="http://schemas.microsoft.com/office/drawing/2014/main" id="{372F7403-538C-47CF-9B6E-A9546AF7FEFE}"/>
              </a:ext>
            </a:extLst>
          </p:cNvPr>
          <p:cNvSpPr txBox="1"/>
          <p:nvPr/>
        </p:nvSpPr>
        <p:spPr>
          <a:xfrm>
            <a:off x="8656320" y="1517904"/>
            <a:ext cx="1645920" cy="369332"/>
          </a:xfrm>
          <a:prstGeom prst="rect">
            <a:avLst/>
          </a:prstGeom>
          <a:noFill/>
        </p:spPr>
        <p:txBody>
          <a:bodyPr wrap="square" rtlCol="0">
            <a:spAutoFit/>
          </a:bodyPr>
          <a:lstStyle/>
          <a:p>
            <a:r>
              <a:rPr lang="en-GB" dirty="0"/>
              <a:t>Term 1</a:t>
            </a:r>
          </a:p>
        </p:txBody>
      </p:sp>
      <p:sp>
        <p:nvSpPr>
          <p:cNvPr id="8" name="TextBox 7">
            <a:extLst>
              <a:ext uri="{FF2B5EF4-FFF2-40B4-BE49-F238E27FC236}">
                <a16:creationId xmlns:a16="http://schemas.microsoft.com/office/drawing/2014/main" id="{39FA7E07-E329-4F7D-9188-D135D02E1A64}"/>
              </a:ext>
            </a:extLst>
          </p:cNvPr>
          <p:cNvSpPr txBox="1"/>
          <p:nvPr/>
        </p:nvSpPr>
        <p:spPr>
          <a:xfrm>
            <a:off x="8656320" y="2531069"/>
            <a:ext cx="1645920" cy="369332"/>
          </a:xfrm>
          <a:prstGeom prst="rect">
            <a:avLst/>
          </a:prstGeom>
          <a:noFill/>
        </p:spPr>
        <p:txBody>
          <a:bodyPr wrap="square" rtlCol="0">
            <a:spAutoFit/>
          </a:bodyPr>
          <a:lstStyle/>
          <a:p>
            <a:r>
              <a:rPr lang="en-GB" dirty="0"/>
              <a:t>Term 2</a:t>
            </a:r>
          </a:p>
        </p:txBody>
      </p:sp>
      <p:sp>
        <p:nvSpPr>
          <p:cNvPr id="11" name="TextBox 10">
            <a:extLst>
              <a:ext uri="{FF2B5EF4-FFF2-40B4-BE49-F238E27FC236}">
                <a16:creationId xmlns:a16="http://schemas.microsoft.com/office/drawing/2014/main" id="{3333D7C4-DB45-4442-A7C7-0D8AC5BD358A}"/>
              </a:ext>
            </a:extLst>
          </p:cNvPr>
          <p:cNvSpPr txBox="1"/>
          <p:nvPr/>
        </p:nvSpPr>
        <p:spPr>
          <a:xfrm>
            <a:off x="8656320" y="3538752"/>
            <a:ext cx="1645920" cy="369332"/>
          </a:xfrm>
          <a:prstGeom prst="rect">
            <a:avLst/>
          </a:prstGeom>
          <a:noFill/>
        </p:spPr>
        <p:txBody>
          <a:bodyPr wrap="square" rtlCol="0">
            <a:spAutoFit/>
          </a:bodyPr>
          <a:lstStyle/>
          <a:p>
            <a:r>
              <a:rPr lang="en-GB" dirty="0"/>
              <a:t>Term 3</a:t>
            </a:r>
          </a:p>
        </p:txBody>
      </p:sp>
      <p:cxnSp>
        <p:nvCxnSpPr>
          <p:cNvPr id="5" name="Straight Connector 4">
            <a:extLst>
              <a:ext uri="{FF2B5EF4-FFF2-40B4-BE49-F238E27FC236}">
                <a16:creationId xmlns:a16="http://schemas.microsoft.com/office/drawing/2014/main" id="{56A4BD5C-2407-4244-8A40-42A0E3F21CE1}"/>
              </a:ext>
            </a:extLst>
          </p:cNvPr>
          <p:cNvCxnSpPr/>
          <p:nvPr/>
        </p:nvCxnSpPr>
        <p:spPr>
          <a:xfrm>
            <a:off x="4611200" y="2121408"/>
            <a:ext cx="4181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D3FAC6E-4DC5-4CFC-8C6A-093554C3C0AA}"/>
              </a:ext>
            </a:extLst>
          </p:cNvPr>
          <p:cNvCxnSpPr>
            <a:cxnSpLocks/>
          </p:cNvCxnSpPr>
          <p:nvPr/>
        </p:nvCxnSpPr>
        <p:spPr>
          <a:xfrm flipV="1">
            <a:off x="5029395" y="2112875"/>
            <a:ext cx="0" cy="40136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381991-CF9B-44AF-935E-8834473C0ACA}"/>
              </a:ext>
            </a:extLst>
          </p:cNvPr>
          <p:cNvCxnSpPr>
            <a:cxnSpLocks/>
          </p:cNvCxnSpPr>
          <p:nvPr/>
        </p:nvCxnSpPr>
        <p:spPr>
          <a:xfrm>
            <a:off x="5029396" y="2392680"/>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918A1C-4620-4650-A1C2-2914B35139EE}"/>
              </a:ext>
            </a:extLst>
          </p:cNvPr>
          <p:cNvCxnSpPr>
            <a:cxnSpLocks/>
          </p:cNvCxnSpPr>
          <p:nvPr/>
        </p:nvCxnSpPr>
        <p:spPr>
          <a:xfrm>
            <a:off x="5027969" y="2807547"/>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DFC40FC-D70B-4552-A325-E19C5A9BE7BF}"/>
              </a:ext>
            </a:extLst>
          </p:cNvPr>
          <p:cNvCxnSpPr>
            <a:cxnSpLocks/>
          </p:cNvCxnSpPr>
          <p:nvPr/>
        </p:nvCxnSpPr>
        <p:spPr>
          <a:xfrm>
            <a:off x="5029395" y="3222414"/>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B2AC9A8-9A90-4AED-ADDE-399B8D9F8FA2}"/>
              </a:ext>
            </a:extLst>
          </p:cNvPr>
          <p:cNvCxnSpPr>
            <a:cxnSpLocks/>
          </p:cNvCxnSpPr>
          <p:nvPr/>
        </p:nvCxnSpPr>
        <p:spPr>
          <a:xfrm>
            <a:off x="5027968" y="3637281"/>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4D4024F-0E4B-40E5-8FDF-68875C515BE8}"/>
              </a:ext>
            </a:extLst>
          </p:cNvPr>
          <p:cNvCxnSpPr>
            <a:cxnSpLocks/>
          </p:cNvCxnSpPr>
          <p:nvPr/>
        </p:nvCxnSpPr>
        <p:spPr>
          <a:xfrm>
            <a:off x="5044831" y="4052148"/>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E781061-B34D-4FE8-8360-865B21BE5461}"/>
              </a:ext>
            </a:extLst>
          </p:cNvPr>
          <p:cNvCxnSpPr>
            <a:cxnSpLocks/>
          </p:cNvCxnSpPr>
          <p:nvPr/>
        </p:nvCxnSpPr>
        <p:spPr>
          <a:xfrm>
            <a:off x="5043404" y="4467015"/>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97C170A-602E-4CC5-8F31-CFB79E1F41CB}"/>
              </a:ext>
            </a:extLst>
          </p:cNvPr>
          <p:cNvCxnSpPr>
            <a:cxnSpLocks/>
          </p:cNvCxnSpPr>
          <p:nvPr/>
        </p:nvCxnSpPr>
        <p:spPr>
          <a:xfrm>
            <a:off x="5029394" y="4881882"/>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1BBCCFF-F582-41EF-9238-B425F18F55F0}"/>
              </a:ext>
            </a:extLst>
          </p:cNvPr>
          <p:cNvCxnSpPr>
            <a:cxnSpLocks/>
          </p:cNvCxnSpPr>
          <p:nvPr/>
        </p:nvCxnSpPr>
        <p:spPr>
          <a:xfrm>
            <a:off x="5027967" y="5296749"/>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24736C0-B535-4C9B-AA61-B263FFB7D4EF}"/>
              </a:ext>
            </a:extLst>
          </p:cNvPr>
          <p:cNvCxnSpPr>
            <a:cxnSpLocks/>
          </p:cNvCxnSpPr>
          <p:nvPr/>
        </p:nvCxnSpPr>
        <p:spPr>
          <a:xfrm>
            <a:off x="5030823" y="5711616"/>
            <a:ext cx="2162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FA8CFFC-BAFB-498E-9A90-6D5ABB8805CB}"/>
              </a:ext>
            </a:extLst>
          </p:cNvPr>
          <p:cNvCxnSpPr>
            <a:cxnSpLocks/>
          </p:cNvCxnSpPr>
          <p:nvPr/>
        </p:nvCxnSpPr>
        <p:spPr>
          <a:xfrm>
            <a:off x="5029396" y="6126483"/>
            <a:ext cx="216213"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CD859A6-AA46-4CA9-8AEF-41617BA3CD8B}"/>
              </a:ext>
            </a:extLst>
          </p:cNvPr>
          <p:cNvSpPr txBox="1"/>
          <p:nvPr/>
        </p:nvSpPr>
        <p:spPr>
          <a:xfrm>
            <a:off x="5261043" y="2258827"/>
            <a:ext cx="834956" cy="276999"/>
          </a:xfrm>
          <a:prstGeom prst="rect">
            <a:avLst/>
          </a:prstGeom>
          <a:noFill/>
          <a:ln>
            <a:solidFill>
              <a:schemeClr val="tx2">
                <a:lumMod val="20000"/>
                <a:lumOff val="80000"/>
              </a:schemeClr>
            </a:solidFill>
          </a:ln>
        </p:spPr>
        <p:txBody>
          <a:bodyPr wrap="square" rtlCol="0">
            <a:spAutoFit/>
          </a:bodyPr>
          <a:lstStyle/>
          <a:p>
            <a:r>
              <a:rPr lang="en-GB" sz="1200" dirty="0"/>
              <a:t>Unit 1.1</a:t>
            </a:r>
          </a:p>
        </p:txBody>
      </p:sp>
      <p:sp>
        <p:nvSpPr>
          <p:cNvPr id="25" name="TextBox 24">
            <a:extLst>
              <a:ext uri="{FF2B5EF4-FFF2-40B4-BE49-F238E27FC236}">
                <a16:creationId xmlns:a16="http://schemas.microsoft.com/office/drawing/2014/main" id="{432E7C28-90B9-4B23-9EB5-FDD5CFE0B78D}"/>
              </a:ext>
            </a:extLst>
          </p:cNvPr>
          <p:cNvSpPr txBox="1"/>
          <p:nvPr/>
        </p:nvSpPr>
        <p:spPr>
          <a:xfrm>
            <a:off x="5259616" y="2671962"/>
            <a:ext cx="834956" cy="276999"/>
          </a:xfrm>
          <a:prstGeom prst="rect">
            <a:avLst/>
          </a:prstGeom>
          <a:noFill/>
          <a:ln>
            <a:solidFill>
              <a:schemeClr val="tx2">
                <a:lumMod val="20000"/>
                <a:lumOff val="80000"/>
              </a:schemeClr>
            </a:solidFill>
          </a:ln>
        </p:spPr>
        <p:txBody>
          <a:bodyPr wrap="square" rtlCol="0">
            <a:spAutoFit/>
          </a:bodyPr>
          <a:lstStyle/>
          <a:p>
            <a:r>
              <a:rPr lang="en-GB" sz="1200" dirty="0"/>
              <a:t>Unit 1.2</a:t>
            </a:r>
          </a:p>
        </p:txBody>
      </p:sp>
      <p:sp>
        <p:nvSpPr>
          <p:cNvPr id="26" name="TextBox 25">
            <a:extLst>
              <a:ext uri="{FF2B5EF4-FFF2-40B4-BE49-F238E27FC236}">
                <a16:creationId xmlns:a16="http://schemas.microsoft.com/office/drawing/2014/main" id="{B1885330-64A2-498C-B96A-28047A954445}"/>
              </a:ext>
            </a:extLst>
          </p:cNvPr>
          <p:cNvSpPr txBox="1"/>
          <p:nvPr/>
        </p:nvSpPr>
        <p:spPr>
          <a:xfrm>
            <a:off x="5273040" y="3085097"/>
            <a:ext cx="834956" cy="276999"/>
          </a:xfrm>
          <a:prstGeom prst="rect">
            <a:avLst/>
          </a:prstGeom>
          <a:noFill/>
          <a:ln>
            <a:solidFill>
              <a:schemeClr val="tx2">
                <a:lumMod val="20000"/>
                <a:lumOff val="80000"/>
              </a:schemeClr>
            </a:solidFill>
          </a:ln>
        </p:spPr>
        <p:txBody>
          <a:bodyPr wrap="square" rtlCol="0">
            <a:spAutoFit/>
          </a:bodyPr>
          <a:lstStyle/>
          <a:p>
            <a:r>
              <a:rPr lang="en-GB" sz="1200" dirty="0"/>
              <a:t>Unit 2.1</a:t>
            </a:r>
          </a:p>
        </p:txBody>
      </p:sp>
      <p:sp>
        <p:nvSpPr>
          <p:cNvPr id="27" name="TextBox 26">
            <a:extLst>
              <a:ext uri="{FF2B5EF4-FFF2-40B4-BE49-F238E27FC236}">
                <a16:creationId xmlns:a16="http://schemas.microsoft.com/office/drawing/2014/main" id="{4B7E76B7-612A-453E-BF61-19F6998A8D21}"/>
              </a:ext>
            </a:extLst>
          </p:cNvPr>
          <p:cNvSpPr txBox="1"/>
          <p:nvPr/>
        </p:nvSpPr>
        <p:spPr>
          <a:xfrm>
            <a:off x="5273040" y="3498232"/>
            <a:ext cx="834956" cy="276999"/>
          </a:xfrm>
          <a:prstGeom prst="rect">
            <a:avLst/>
          </a:prstGeom>
          <a:noFill/>
          <a:ln>
            <a:solidFill>
              <a:schemeClr val="tx2">
                <a:lumMod val="20000"/>
                <a:lumOff val="80000"/>
              </a:schemeClr>
            </a:solidFill>
          </a:ln>
        </p:spPr>
        <p:txBody>
          <a:bodyPr wrap="square" rtlCol="0">
            <a:spAutoFit/>
          </a:bodyPr>
          <a:lstStyle/>
          <a:p>
            <a:r>
              <a:rPr lang="en-GB" sz="1200" dirty="0"/>
              <a:t>Unit 2.2</a:t>
            </a:r>
          </a:p>
        </p:txBody>
      </p:sp>
      <p:sp>
        <p:nvSpPr>
          <p:cNvPr id="28" name="TextBox 27">
            <a:extLst>
              <a:ext uri="{FF2B5EF4-FFF2-40B4-BE49-F238E27FC236}">
                <a16:creationId xmlns:a16="http://schemas.microsoft.com/office/drawing/2014/main" id="{9C2F9532-84BD-40AB-B907-3F027E56B4A4}"/>
              </a:ext>
            </a:extLst>
          </p:cNvPr>
          <p:cNvSpPr txBox="1"/>
          <p:nvPr/>
        </p:nvSpPr>
        <p:spPr>
          <a:xfrm>
            <a:off x="5289903" y="3911367"/>
            <a:ext cx="834956" cy="276999"/>
          </a:xfrm>
          <a:prstGeom prst="rect">
            <a:avLst/>
          </a:prstGeom>
          <a:noFill/>
          <a:ln>
            <a:solidFill>
              <a:schemeClr val="tx2">
                <a:lumMod val="20000"/>
                <a:lumOff val="80000"/>
              </a:schemeClr>
            </a:solidFill>
          </a:ln>
        </p:spPr>
        <p:txBody>
          <a:bodyPr wrap="square" rtlCol="0">
            <a:spAutoFit/>
          </a:bodyPr>
          <a:lstStyle/>
          <a:p>
            <a:r>
              <a:rPr lang="en-GB" sz="1200" dirty="0"/>
              <a:t>Unit 2.3</a:t>
            </a:r>
          </a:p>
        </p:txBody>
      </p:sp>
      <p:sp>
        <p:nvSpPr>
          <p:cNvPr id="29" name="TextBox 28">
            <a:extLst>
              <a:ext uri="{FF2B5EF4-FFF2-40B4-BE49-F238E27FC236}">
                <a16:creationId xmlns:a16="http://schemas.microsoft.com/office/drawing/2014/main" id="{0125468D-FB27-4A0A-8E9E-9F0A0922FE3E}"/>
              </a:ext>
            </a:extLst>
          </p:cNvPr>
          <p:cNvSpPr txBox="1"/>
          <p:nvPr/>
        </p:nvSpPr>
        <p:spPr>
          <a:xfrm>
            <a:off x="5286466" y="4324502"/>
            <a:ext cx="834956" cy="276999"/>
          </a:xfrm>
          <a:prstGeom prst="rect">
            <a:avLst/>
          </a:prstGeom>
          <a:noFill/>
          <a:ln>
            <a:solidFill>
              <a:schemeClr val="tx2">
                <a:lumMod val="20000"/>
                <a:lumOff val="80000"/>
              </a:schemeClr>
            </a:solidFill>
          </a:ln>
        </p:spPr>
        <p:txBody>
          <a:bodyPr wrap="square" rtlCol="0">
            <a:spAutoFit/>
          </a:bodyPr>
          <a:lstStyle/>
          <a:p>
            <a:r>
              <a:rPr lang="en-GB" sz="1200" dirty="0"/>
              <a:t>Unit 3.1</a:t>
            </a:r>
          </a:p>
        </p:txBody>
      </p:sp>
      <p:sp>
        <p:nvSpPr>
          <p:cNvPr id="30" name="TextBox 29">
            <a:extLst>
              <a:ext uri="{FF2B5EF4-FFF2-40B4-BE49-F238E27FC236}">
                <a16:creationId xmlns:a16="http://schemas.microsoft.com/office/drawing/2014/main" id="{5E4E7854-8BEB-4B5A-962E-3099AD1A0970}"/>
              </a:ext>
            </a:extLst>
          </p:cNvPr>
          <p:cNvSpPr txBox="1"/>
          <p:nvPr/>
        </p:nvSpPr>
        <p:spPr>
          <a:xfrm>
            <a:off x="5289903" y="4737637"/>
            <a:ext cx="834956" cy="276999"/>
          </a:xfrm>
          <a:prstGeom prst="rect">
            <a:avLst/>
          </a:prstGeom>
          <a:noFill/>
          <a:ln>
            <a:solidFill>
              <a:schemeClr val="tx2">
                <a:lumMod val="20000"/>
                <a:lumOff val="80000"/>
              </a:schemeClr>
            </a:solidFill>
          </a:ln>
        </p:spPr>
        <p:txBody>
          <a:bodyPr wrap="square" rtlCol="0">
            <a:spAutoFit/>
          </a:bodyPr>
          <a:lstStyle/>
          <a:p>
            <a:r>
              <a:rPr lang="en-GB" sz="1200" dirty="0"/>
              <a:t>Unit 3.2</a:t>
            </a:r>
          </a:p>
        </p:txBody>
      </p:sp>
      <p:sp>
        <p:nvSpPr>
          <p:cNvPr id="31" name="TextBox 30">
            <a:extLst>
              <a:ext uri="{FF2B5EF4-FFF2-40B4-BE49-F238E27FC236}">
                <a16:creationId xmlns:a16="http://schemas.microsoft.com/office/drawing/2014/main" id="{F5838864-5780-433E-B48B-34BC6B15C1A8}"/>
              </a:ext>
            </a:extLst>
          </p:cNvPr>
          <p:cNvSpPr txBox="1"/>
          <p:nvPr/>
        </p:nvSpPr>
        <p:spPr>
          <a:xfrm>
            <a:off x="5334620" y="5150772"/>
            <a:ext cx="834956" cy="276999"/>
          </a:xfrm>
          <a:prstGeom prst="rect">
            <a:avLst/>
          </a:prstGeom>
          <a:noFill/>
          <a:ln>
            <a:solidFill>
              <a:schemeClr val="tx2">
                <a:lumMod val="20000"/>
                <a:lumOff val="80000"/>
              </a:schemeClr>
            </a:solidFill>
          </a:ln>
        </p:spPr>
        <p:txBody>
          <a:bodyPr wrap="square" rtlCol="0">
            <a:spAutoFit/>
          </a:bodyPr>
          <a:lstStyle/>
          <a:p>
            <a:r>
              <a:rPr lang="en-GB" sz="1200" dirty="0"/>
              <a:t>Unit 3.3</a:t>
            </a:r>
          </a:p>
        </p:txBody>
      </p:sp>
      <p:sp>
        <p:nvSpPr>
          <p:cNvPr id="32" name="TextBox 31">
            <a:extLst>
              <a:ext uri="{FF2B5EF4-FFF2-40B4-BE49-F238E27FC236}">
                <a16:creationId xmlns:a16="http://schemas.microsoft.com/office/drawing/2014/main" id="{E066C05C-A152-44F5-B096-872505FFFC03}"/>
              </a:ext>
            </a:extLst>
          </p:cNvPr>
          <p:cNvSpPr txBox="1"/>
          <p:nvPr/>
        </p:nvSpPr>
        <p:spPr>
          <a:xfrm>
            <a:off x="5356151" y="5563907"/>
            <a:ext cx="834956" cy="276999"/>
          </a:xfrm>
          <a:prstGeom prst="rect">
            <a:avLst/>
          </a:prstGeom>
          <a:noFill/>
          <a:ln>
            <a:solidFill>
              <a:schemeClr val="tx2">
                <a:lumMod val="20000"/>
                <a:lumOff val="80000"/>
              </a:schemeClr>
            </a:solidFill>
          </a:ln>
        </p:spPr>
        <p:txBody>
          <a:bodyPr wrap="square" rtlCol="0">
            <a:spAutoFit/>
          </a:bodyPr>
          <a:lstStyle/>
          <a:p>
            <a:r>
              <a:rPr lang="en-GB" sz="1200" dirty="0"/>
              <a:t>Unit 3.4</a:t>
            </a:r>
          </a:p>
        </p:txBody>
      </p:sp>
      <p:sp>
        <p:nvSpPr>
          <p:cNvPr id="33" name="TextBox 32">
            <a:extLst>
              <a:ext uri="{FF2B5EF4-FFF2-40B4-BE49-F238E27FC236}">
                <a16:creationId xmlns:a16="http://schemas.microsoft.com/office/drawing/2014/main" id="{471F9CF3-1512-4EF5-A9EE-BD569C95D664}"/>
              </a:ext>
            </a:extLst>
          </p:cNvPr>
          <p:cNvSpPr txBox="1"/>
          <p:nvPr/>
        </p:nvSpPr>
        <p:spPr>
          <a:xfrm>
            <a:off x="5359101" y="5977039"/>
            <a:ext cx="834956" cy="276999"/>
          </a:xfrm>
          <a:prstGeom prst="rect">
            <a:avLst/>
          </a:prstGeom>
          <a:noFill/>
          <a:ln>
            <a:solidFill>
              <a:schemeClr val="tx2">
                <a:lumMod val="20000"/>
                <a:lumOff val="80000"/>
              </a:schemeClr>
            </a:solidFill>
          </a:ln>
        </p:spPr>
        <p:txBody>
          <a:bodyPr wrap="square" rtlCol="0">
            <a:spAutoFit/>
          </a:bodyPr>
          <a:lstStyle/>
          <a:p>
            <a:r>
              <a:rPr lang="en-GB" sz="1200" dirty="0"/>
              <a:t>Unit 4.1</a:t>
            </a:r>
          </a:p>
        </p:txBody>
      </p:sp>
      <p:pic>
        <p:nvPicPr>
          <p:cNvPr id="35" name="Picture 34">
            <a:extLst>
              <a:ext uri="{FF2B5EF4-FFF2-40B4-BE49-F238E27FC236}">
                <a16:creationId xmlns:a16="http://schemas.microsoft.com/office/drawing/2014/main" id="{24DE31DA-3897-49DA-834D-25038EF43A1D}"/>
              </a:ext>
            </a:extLst>
          </p:cNvPr>
          <p:cNvPicPr>
            <a:picLocks noChangeAspect="1"/>
          </p:cNvPicPr>
          <p:nvPr/>
        </p:nvPicPr>
        <p:blipFill>
          <a:blip r:embed="rId4"/>
          <a:stretch>
            <a:fillRect/>
          </a:stretch>
        </p:blipFill>
        <p:spPr>
          <a:xfrm>
            <a:off x="6272137" y="2999750"/>
            <a:ext cx="785505" cy="899004"/>
          </a:xfrm>
          <a:prstGeom prst="rect">
            <a:avLst/>
          </a:prstGeom>
        </p:spPr>
      </p:pic>
      <p:pic>
        <p:nvPicPr>
          <p:cNvPr id="36" name="Picture 35">
            <a:extLst>
              <a:ext uri="{FF2B5EF4-FFF2-40B4-BE49-F238E27FC236}">
                <a16:creationId xmlns:a16="http://schemas.microsoft.com/office/drawing/2014/main" id="{6BEF33F4-0F22-478C-A00F-9B86905B5AE5}"/>
              </a:ext>
            </a:extLst>
          </p:cNvPr>
          <p:cNvPicPr>
            <a:picLocks noChangeAspect="1"/>
          </p:cNvPicPr>
          <p:nvPr/>
        </p:nvPicPr>
        <p:blipFill>
          <a:blip r:embed="rId4"/>
          <a:stretch>
            <a:fillRect/>
          </a:stretch>
        </p:blipFill>
        <p:spPr>
          <a:xfrm>
            <a:off x="6313384" y="3602646"/>
            <a:ext cx="785505" cy="899004"/>
          </a:xfrm>
          <a:prstGeom prst="rect">
            <a:avLst/>
          </a:prstGeom>
        </p:spPr>
      </p:pic>
      <p:pic>
        <p:nvPicPr>
          <p:cNvPr id="37" name="Picture 36">
            <a:extLst>
              <a:ext uri="{FF2B5EF4-FFF2-40B4-BE49-F238E27FC236}">
                <a16:creationId xmlns:a16="http://schemas.microsoft.com/office/drawing/2014/main" id="{13283342-A55D-49C3-9564-65DEAB23D4CE}"/>
              </a:ext>
            </a:extLst>
          </p:cNvPr>
          <p:cNvPicPr>
            <a:picLocks noChangeAspect="1"/>
          </p:cNvPicPr>
          <p:nvPr/>
        </p:nvPicPr>
        <p:blipFill>
          <a:blip r:embed="rId4"/>
          <a:stretch>
            <a:fillRect/>
          </a:stretch>
        </p:blipFill>
        <p:spPr>
          <a:xfrm>
            <a:off x="6313385" y="4529494"/>
            <a:ext cx="785505" cy="899004"/>
          </a:xfrm>
          <a:prstGeom prst="rect">
            <a:avLst/>
          </a:prstGeom>
        </p:spPr>
      </p:pic>
      <p:pic>
        <p:nvPicPr>
          <p:cNvPr id="38" name="Picture 37">
            <a:extLst>
              <a:ext uri="{FF2B5EF4-FFF2-40B4-BE49-F238E27FC236}">
                <a16:creationId xmlns:a16="http://schemas.microsoft.com/office/drawing/2014/main" id="{685099BC-3001-451E-8C8F-116DA5FA9A1C}"/>
              </a:ext>
            </a:extLst>
          </p:cNvPr>
          <p:cNvPicPr>
            <a:picLocks noChangeAspect="1"/>
          </p:cNvPicPr>
          <p:nvPr/>
        </p:nvPicPr>
        <p:blipFill>
          <a:blip r:embed="rId4"/>
          <a:stretch>
            <a:fillRect/>
          </a:stretch>
        </p:blipFill>
        <p:spPr>
          <a:xfrm>
            <a:off x="6320568" y="5459556"/>
            <a:ext cx="785505" cy="899004"/>
          </a:xfrm>
          <a:prstGeom prst="rect">
            <a:avLst/>
          </a:prstGeom>
        </p:spPr>
      </p:pic>
      <p:sp>
        <p:nvSpPr>
          <p:cNvPr id="39" name="Oval 38">
            <a:extLst>
              <a:ext uri="{FF2B5EF4-FFF2-40B4-BE49-F238E27FC236}">
                <a16:creationId xmlns:a16="http://schemas.microsoft.com/office/drawing/2014/main" id="{36E705B2-4272-453C-B52D-A8FE64C7D598}"/>
              </a:ext>
            </a:extLst>
          </p:cNvPr>
          <p:cNvSpPr/>
          <p:nvPr/>
        </p:nvSpPr>
        <p:spPr>
          <a:xfrm>
            <a:off x="6135233" y="2599192"/>
            <a:ext cx="1156172" cy="1929539"/>
          </a:xfrm>
          <a:prstGeom prst="ellipse">
            <a:avLst/>
          </a:prstGeom>
          <a:no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E97CB217-E916-4D33-AD72-34BAD90A3282}"/>
              </a:ext>
            </a:extLst>
          </p:cNvPr>
          <p:cNvCxnSpPr>
            <a:stCxn id="39" idx="0"/>
          </p:cNvCxnSpPr>
          <p:nvPr/>
        </p:nvCxnSpPr>
        <p:spPr>
          <a:xfrm flipV="1">
            <a:off x="6713319" y="2121409"/>
            <a:ext cx="0" cy="477783"/>
          </a:xfrm>
          <a:prstGeom prst="line">
            <a:avLst/>
          </a:prstGeom>
          <a:ln w="76200">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434158FE-15B7-439C-BDB2-97304B74511D}"/>
              </a:ext>
            </a:extLst>
          </p:cNvPr>
          <p:cNvCxnSpPr/>
          <p:nvPr/>
        </p:nvCxnSpPr>
        <p:spPr>
          <a:xfrm>
            <a:off x="6706136" y="2121408"/>
            <a:ext cx="2242793" cy="0"/>
          </a:xfrm>
          <a:prstGeom prst="straightConnector1">
            <a:avLst/>
          </a:prstGeom>
          <a:ln w="76200">
            <a:solidFill>
              <a:schemeClr val="accent3">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9AEE949-F790-4877-A515-1A3588499063}"/>
              </a:ext>
            </a:extLst>
          </p:cNvPr>
          <p:cNvCxnSpPr>
            <a:cxnSpLocks/>
          </p:cNvCxnSpPr>
          <p:nvPr/>
        </p:nvCxnSpPr>
        <p:spPr>
          <a:xfrm flipV="1">
            <a:off x="7597492" y="3340541"/>
            <a:ext cx="0" cy="1638456"/>
          </a:xfrm>
          <a:prstGeom prst="line">
            <a:avLst/>
          </a:prstGeom>
          <a:ln w="76200">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E288BA96-445E-40A2-9B0C-2286DCC04642}"/>
              </a:ext>
            </a:extLst>
          </p:cNvPr>
          <p:cNvCxnSpPr>
            <a:cxnSpLocks/>
          </p:cNvCxnSpPr>
          <p:nvPr/>
        </p:nvCxnSpPr>
        <p:spPr>
          <a:xfrm flipV="1">
            <a:off x="7564297" y="3336099"/>
            <a:ext cx="1312065" cy="4442"/>
          </a:xfrm>
          <a:prstGeom prst="straightConnector1">
            <a:avLst/>
          </a:prstGeom>
          <a:ln w="76200">
            <a:solidFill>
              <a:schemeClr val="accent3">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B05DD76-5D4B-4681-9425-926B95C1FFA6}"/>
              </a:ext>
            </a:extLst>
          </p:cNvPr>
          <p:cNvCxnSpPr>
            <a:cxnSpLocks/>
          </p:cNvCxnSpPr>
          <p:nvPr/>
        </p:nvCxnSpPr>
        <p:spPr>
          <a:xfrm flipH="1" flipV="1">
            <a:off x="7126395" y="4964428"/>
            <a:ext cx="514730" cy="14568"/>
          </a:xfrm>
          <a:prstGeom prst="line">
            <a:avLst/>
          </a:prstGeom>
          <a:ln w="76200">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19B0BB3-C7A6-45C5-AD90-EAF1EA57A752}"/>
              </a:ext>
            </a:extLst>
          </p:cNvPr>
          <p:cNvCxnSpPr>
            <a:cxnSpLocks/>
          </p:cNvCxnSpPr>
          <p:nvPr/>
        </p:nvCxnSpPr>
        <p:spPr>
          <a:xfrm flipV="1">
            <a:off x="7793525" y="4283564"/>
            <a:ext cx="0" cy="1638456"/>
          </a:xfrm>
          <a:prstGeom prst="line">
            <a:avLst/>
          </a:prstGeom>
          <a:ln w="76200">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CB7E9FB6-2C2C-4B32-B959-9B3D7123AC77}"/>
              </a:ext>
            </a:extLst>
          </p:cNvPr>
          <p:cNvCxnSpPr>
            <a:cxnSpLocks/>
          </p:cNvCxnSpPr>
          <p:nvPr/>
        </p:nvCxnSpPr>
        <p:spPr>
          <a:xfrm>
            <a:off x="7760330" y="4283564"/>
            <a:ext cx="1188599" cy="0"/>
          </a:xfrm>
          <a:prstGeom prst="straightConnector1">
            <a:avLst/>
          </a:prstGeom>
          <a:ln w="76200">
            <a:solidFill>
              <a:schemeClr val="accent3">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32CFB27-07CD-46D6-9BB1-9BDE86520499}"/>
              </a:ext>
            </a:extLst>
          </p:cNvPr>
          <p:cNvCxnSpPr>
            <a:cxnSpLocks/>
          </p:cNvCxnSpPr>
          <p:nvPr/>
        </p:nvCxnSpPr>
        <p:spPr>
          <a:xfrm flipH="1" flipV="1">
            <a:off x="7192434" y="5903773"/>
            <a:ext cx="644725" cy="18247"/>
          </a:xfrm>
          <a:prstGeom prst="line">
            <a:avLst/>
          </a:prstGeom>
          <a:ln w="76200">
            <a:solidFill>
              <a:schemeClr val="accent3">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25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2000"/>
                                        <p:tgtEl>
                                          <p:spTgt spid="39"/>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par>
                                <p:cTn id="28" presetID="22" presetClass="entr" presetSubtype="4"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par>
                                <p:cTn id="31" presetID="2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par>
                                <p:cTn id="34" presetID="22" presetClass="entr" presetSubtype="4"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par>
                                <p:cTn id="37" presetID="22" presetClass="entr" presetSubtype="4"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par>
                                <p:cTn id="40" presetID="22" presetClass="entr" presetSubtype="4"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500"/>
                                        <p:tgtEl>
                                          <p:spTgt spid="60"/>
                                        </p:tgtEl>
                                      </p:cBhvr>
                                    </p:animEffect>
                                  </p:childTnLst>
                                </p:cTn>
                              </p:par>
                              <p:par>
                                <p:cTn id="43" presetID="22" presetClass="entr" presetSubtype="4"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16134" y="-11573"/>
            <a:ext cx="6305579" cy="2438621"/>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Step 3 Supporting professional development</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4" name="Picture 3">
            <a:extLst>
              <a:ext uri="{FF2B5EF4-FFF2-40B4-BE49-F238E27FC236}">
                <a16:creationId xmlns:a16="http://schemas.microsoft.com/office/drawing/2014/main" id="{FD68CFC5-B89E-414F-81FE-CB4AB9674080}"/>
              </a:ext>
            </a:extLst>
          </p:cNvPr>
          <p:cNvPicPr>
            <a:picLocks noChangeAspect="1"/>
          </p:cNvPicPr>
          <p:nvPr/>
        </p:nvPicPr>
        <p:blipFill>
          <a:blip r:embed="rId3"/>
          <a:stretch>
            <a:fillRect/>
          </a:stretch>
        </p:blipFill>
        <p:spPr>
          <a:xfrm>
            <a:off x="1737555" y="1692562"/>
            <a:ext cx="3085708" cy="1889367"/>
          </a:xfrm>
          <a:prstGeom prst="rect">
            <a:avLst/>
          </a:prstGeom>
        </p:spPr>
      </p:pic>
      <p:pic>
        <p:nvPicPr>
          <p:cNvPr id="6" name="Picture 5">
            <a:extLst>
              <a:ext uri="{FF2B5EF4-FFF2-40B4-BE49-F238E27FC236}">
                <a16:creationId xmlns:a16="http://schemas.microsoft.com/office/drawing/2014/main" id="{F9F9E7BE-9F06-4B16-A0A3-A51767F63A82}"/>
              </a:ext>
            </a:extLst>
          </p:cNvPr>
          <p:cNvPicPr>
            <a:picLocks noChangeAspect="1"/>
          </p:cNvPicPr>
          <p:nvPr/>
        </p:nvPicPr>
        <p:blipFill>
          <a:blip r:embed="rId4"/>
          <a:stretch>
            <a:fillRect/>
          </a:stretch>
        </p:blipFill>
        <p:spPr>
          <a:xfrm>
            <a:off x="1737555" y="3710787"/>
            <a:ext cx="4476384" cy="2238192"/>
          </a:xfrm>
          <a:prstGeom prst="rect">
            <a:avLst/>
          </a:prstGeom>
        </p:spPr>
      </p:pic>
      <p:sp>
        <p:nvSpPr>
          <p:cNvPr id="50" name="Rectangle 49">
            <a:extLst>
              <a:ext uri="{FF2B5EF4-FFF2-40B4-BE49-F238E27FC236}">
                <a16:creationId xmlns:a16="http://schemas.microsoft.com/office/drawing/2014/main" id="{C7B29E32-CD20-4C01-9288-652533AD2B2B}"/>
              </a:ext>
            </a:extLst>
          </p:cNvPr>
          <p:cNvSpPr/>
          <p:nvPr/>
        </p:nvSpPr>
        <p:spPr>
          <a:xfrm>
            <a:off x="7391861" y="1207737"/>
            <a:ext cx="3872752" cy="5078313"/>
          </a:xfrm>
          <a:prstGeom prst="rect">
            <a:avLst/>
          </a:prstGeom>
        </p:spPr>
        <p:txBody>
          <a:bodyPr wrap="square">
            <a:spAutoFit/>
          </a:bodyPr>
          <a:lstStyle/>
          <a:p>
            <a:r>
              <a:rPr lang="en-GB" b="1" dirty="0">
                <a:solidFill>
                  <a:srgbClr val="20365E"/>
                </a:solidFill>
                <a:latin typeface="Roboto"/>
              </a:rPr>
              <a:t>The Bubble </a:t>
            </a:r>
            <a:r>
              <a:rPr lang="en-GB" dirty="0">
                <a:solidFill>
                  <a:srgbClr val="20365E"/>
                </a:solidFill>
                <a:latin typeface="Roboto"/>
              </a:rPr>
              <a:t>is Achievement for All’s online professional development portal.</a:t>
            </a:r>
          </a:p>
          <a:p>
            <a:endParaRPr lang="en-GB" dirty="0">
              <a:solidFill>
                <a:srgbClr val="20365E"/>
              </a:solidFill>
              <a:latin typeface="Roboto"/>
            </a:endParaRPr>
          </a:p>
          <a:p>
            <a:r>
              <a:rPr lang="en-GB" dirty="0">
                <a:solidFill>
                  <a:srgbClr val="20365E"/>
                </a:solidFill>
                <a:latin typeface="Roboto"/>
              </a:rPr>
              <a:t>Every professional, including governors, can open an individual learning account.</a:t>
            </a:r>
          </a:p>
          <a:p>
            <a:endParaRPr lang="en-GB" dirty="0">
              <a:solidFill>
                <a:srgbClr val="20365E"/>
              </a:solidFill>
              <a:latin typeface="Roboto"/>
            </a:endParaRPr>
          </a:p>
          <a:p>
            <a:r>
              <a:rPr lang="en-GB" dirty="0">
                <a:solidFill>
                  <a:srgbClr val="20365E"/>
                </a:solidFill>
                <a:latin typeface="Roboto"/>
              </a:rPr>
              <a:t>The material is designed to support individual, small group and whole staff CPD.</a:t>
            </a:r>
          </a:p>
          <a:p>
            <a:endParaRPr lang="en-GB" dirty="0">
              <a:solidFill>
                <a:srgbClr val="20365E"/>
              </a:solidFill>
              <a:latin typeface="Roboto"/>
            </a:endParaRPr>
          </a:p>
          <a:p>
            <a:r>
              <a:rPr lang="en-GB" dirty="0">
                <a:solidFill>
                  <a:srgbClr val="20365E"/>
                </a:solidFill>
                <a:latin typeface="Roboto"/>
              </a:rPr>
              <a:t>All training materials are available 24/7 for a calendar year.</a:t>
            </a:r>
          </a:p>
          <a:p>
            <a:endParaRPr lang="en-GB" dirty="0">
              <a:solidFill>
                <a:srgbClr val="20365E"/>
              </a:solidFill>
              <a:latin typeface="Roboto"/>
            </a:endParaRPr>
          </a:p>
          <a:p>
            <a:r>
              <a:rPr lang="en-GB" dirty="0">
                <a:solidFill>
                  <a:srgbClr val="20365E"/>
                </a:solidFill>
                <a:latin typeface="Roboto"/>
              </a:rPr>
              <a:t>The assigned Achievement Coach is also available to lead a variety of training or evaluation activities.</a:t>
            </a:r>
          </a:p>
        </p:txBody>
      </p:sp>
    </p:spTree>
    <p:extLst>
      <p:ext uri="{BB962C8B-B14F-4D97-AF65-F5344CB8AC3E}">
        <p14:creationId xmlns:p14="http://schemas.microsoft.com/office/powerpoint/2010/main" val="19154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495897" y="64975"/>
            <a:ext cx="65836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What is it?</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11" name="Picture 10" descr="A group of people posing for the camera&#10;&#10;Description generated with very high confidence">
            <a:extLst>
              <a:ext uri="{FF2B5EF4-FFF2-40B4-BE49-F238E27FC236}">
                <a16:creationId xmlns:a16="http://schemas.microsoft.com/office/drawing/2014/main" id="{4853AB21-8274-46E0-A6E7-20D6EC29B481}"/>
              </a:ext>
            </a:extLst>
          </p:cNvPr>
          <p:cNvPicPr>
            <a:picLocks noChangeAspect="1"/>
          </p:cNvPicPr>
          <p:nvPr/>
        </p:nvPicPr>
        <p:blipFill>
          <a:blip r:embed="rId3"/>
          <a:stretch>
            <a:fillRect/>
          </a:stretch>
        </p:blipFill>
        <p:spPr>
          <a:xfrm>
            <a:off x="7869786" y="4677726"/>
            <a:ext cx="2908799" cy="2007071"/>
          </a:xfrm>
          <a:prstGeom prst="rect">
            <a:avLst/>
          </a:prstGeom>
        </p:spPr>
      </p:pic>
      <p:pic>
        <p:nvPicPr>
          <p:cNvPr id="12" name="Picture 11">
            <a:extLst>
              <a:ext uri="{FF2B5EF4-FFF2-40B4-BE49-F238E27FC236}">
                <a16:creationId xmlns:a16="http://schemas.microsoft.com/office/drawing/2014/main" id="{C98CF763-269D-41DF-8508-3B1EB98054F2}"/>
              </a:ext>
            </a:extLst>
          </p:cNvPr>
          <p:cNvPicPr>
            <a:picLocks noChangeAspect="1"/>
          </p:cNvPicPr>
          <p:nvPr/>
        </p:nvPicPr>
        <p:blipFill rotWithShape="1">
          <a:blip r:embed="rId4"/>
          <a:srcRect r="2864"/>
          <a:stretch/>
        </p:blipFill>
        <p:spPr>
          <a:xfrm>
            <a:off x="10298323" y="4218704"/>
            <a:ext cx="1685869" cy="2466092"/>
          </a:xfrm>
          <a:prstGeom prst="rect">
            <a:avLst/>
          </a:prstGeom>
        </p:spPr>
      </p:pic>
      <p:sp>
        <p:nvSpPr>
          <p:cNvPr id="2" name="Rectangle 1">
            <a:extLst>
              <a:ext uri="{FF2B5EF4-FFF2-40B4-BE49-F238E27FC236}">
                <a16:creationId xmlns:a16="http://schemas.microsoft.com/office/drawing/2014/main" id="{3AF5EC51-E632-4B77-BAA6-B6AF34D94C65}"/>
              </a:ext>
            </a:extLst>
          </p:cNvPr>
          <p:cNvSpPr/>
          <p:nvPr/>
        </p:nvSpPr>
        <p:spPr>
          <a:xfrm>
            <a:off x="471974" y="1188986"/>
            <a:ext cx="11174594" cy="1938992"/>
          </a:xfrm>
          <a:prstGeom prst="rect">
            <a:avLst/>
          </a:prstGeom>
        </p:spPr>
        <p:txBody>
          <a:bodyPr wrap="square">
            <a:spAutoFit/>
          </a:bodyPr>
          <a:lstStyle/>
          <a:p>
            <a:r>
              <a:rPr lang="en-GB" sz="2000" dirty="0">
                <a:solidFill>
                  <a:schemeClr val="tx1">
                    <a:lumMod val="50000"/>
                  </a:schemeClr>
                </a:solidFill>
              </a:rPr>
              <a:t>Achievement for All has helped to transform learner outcomes in thousands of partner education settings across the country, closing the gap, accelerating progress and driving social mobility.</a:t>
            </a:r>
          </a:p>
          <a:p>
            <a:endParaRPr lang="en-GB" sz="2000" dirty="0">
              <a:solidFill>
                <a:schemeClr val="tx1">
                  <a:lumMod val="50000"/>
                </a:schemeClr>
              </a:solidFill>
            </a:endParaRPr>
          </a:p>
          <a:p>
            <a:r>
              <a:rPr lang="en-GB" sz="2000" dirty="0">
                <a:solidFill>
                  <a:schemeClr val="tx1">
                    <a:lumMod val="50000"/>
                  </a:schemeClr>
                </a:solidFill>
              </a:rPr>
              <a:t>Now, for the first time, a new programme is available to </a:t>
            </a:r>
            <a:r>
              <a:rPr lang="en-GB" sz="2000" i="1" dirty="0">
                <a:solidFill>
                  <a:schemeClr val="tx1">
                    <a:lumMod val="50000"/>
                  </a:schemeClr>
                </a:solidFill>
              </a:rPr>
              <a:t>all</a:t>
            </a:r>
            <a:r>
              <a:rPr lang="en-GB" sz="2000" dirty="0">
                <a:solidFill>
                  <a:schemeClr val="tx1">
                    <a:lumMod val="50000"/>
                  </a:schemeClr>
                </a:solidFill>
              </a:rPr>
              <a:t> schools, addressing the critical link between emotional wellbeing and progress and attainment for children especially the vulnerable, disadvantaged and those with special education needs.</a:t>
            </a:r>
          </a:p>
        </p:txBody>
      </p:sp>
      <p:pic>
        <p:nvPicPr>
          <p:cNvPr id="8" name="Picture 9" descr="cid:image001.png@01D1E3F7.9FD88710">
            <a:extLst>
              <a:ext uri="{FF2B5EF4-FFF2-40B4-BE49-F238E27FC236}">
                <a16:creationId xmlns:a16="http://schemas.microsoft.com/office/drawing/2014/main" id="{557855FE-E6FE-4510-83E3-F3EBBF3117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96642" y="3135727"/>
            <a:ext cx="5032520" cy="365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erson with collar shirt&#10;&#10;Description generated with high confidence">
            <a:extLst>
              <a:ext uri="{FF2B5EF4-FFF2-40B4-BE49-F238E27FC236}">
                <a16:creationId xmlns:a16="http://schemas.microsoft.com/office/drawing/2014/main" id="{224FE339-7595-4055-9B05-8FE09D186DB1}"/>
              </a:ext>
            </a:extLst>
          </p:cNvPr>
          <p:cNvPicPr>
            <a:picLocks noChangeAspect="1"/>
          </p:cNvPicPr>
          <p:nvPr/>
        </p:nvPicPr>
        <p:blipFill rotWithShape="1">
          <a:blip r:embed="rId7"/>
          <a:srcRect l="38888" t="28956" r="30139"/>
          <a:stretch/>
        </p:blipFill>
        <p:spPr>
          <a:xfrm>
            <a:off x="6924058" y="5555278"/>
            <a:ext cx="1295385" cy="1129518"/>
          </a:xfrm>
          <a:prstGeom prst="rect">
            <a:avLst/>
          </a:prstGeom>
        </p:spPr>
      </p:pic>
    </p:spTree>
    <p:extLst>
      <p:ext uri="{BB962C8B-B14F-4D97-AF65-F5344CB8AC3E}">
        <p14:creationId xmlns:p14="http://schemas.microsoft.com/office/powerpoint/2010/main" val="339121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0" y="-30406"/>
            <a:ext cx="63055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The Materials</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2" name="Rectangle 1">
            <a:extLst>
              <a:ext uri="{FF2B5EF4-FFF2-40B4-BE49-F238E27FC236}">
                <a16:creationId xmlns:a16="http://schemas.microsoft.com/office/drawing/2014/main" id="{5E4499BB-ED4E-4B36-9903-63C7B1ACD9C7}"/>
              </a:ext>
            </a:extLst>
          </p:cNvPr>
          <p:cNvSpPr/>
          <p:nvPr/>
        </p:nvSpPr>
        <p:spPr>
          <a:xfrm>
            <a:off x="172372" y="1168957"/>
            <a:ext cx="4425250" cy="369332"/>
          </a:xfrm>
          <a:prstGeom prst="rect">
            <a:avLst/>
          </a:prstGeom>
        </p:spPr>
        <p:txBody>
          <a:bodyPr wrap="none">
            <a:spAutoFit/>
          </a:bodyPr>
          <a:lstStyle/>
          <a:p>
            <a:r>
              <a:rPr lang="en-GB" dirty="0">
                <a:solidFill>
                  <a:srgbClr val="00518F"/>
                </a:solidFill>
                <a:latin typeface="Roboto"/>
              </a:rPr>
              <a:t>1 Emotional Wellbeing and Core Strength</a:t>
            </a:r>
          </a:p>
        </p:txBody>
      </p:sp>
      <p:sp>
        <p:nvSpPr>
          <p:cNvPr id="3" name="Rectangle 2">
            <a:extLst>
              <a:ext uri="{FF2B5EF4-FFF2-40B4-BE49-F238E27FC236}">
                <a16:creationId xmlns:a16="http://schemas.microsoft.com/office/drawing/2014/main" id="{77A4D6F1-6B82-4956-B73A-384AC91BA8A1}"/>
              </a:ext>
            </a:extLst>
          </p:cNvPr>
          <p:cNvSpPr/>
          <p:nvPr/>
        </p:nvSpPr>
        <p:spPr>
          <a:xfrm>
            <a:off x="172373" y="1690300"/>
            <a:ext cx="4232889" cy="1754326"/>
          </a:xfrm>
          <a:prstGeom prst="rect">
            <a:avLst/>
          </a:prstGeom>
        </p:spPr>
        <p:txBody>
          <a:bodyPr wrap="square">
            <a:spAutoFit/>
          </a:bodyPr>
          <a:lstStyle/>
          <a:p>
            <a:r>
              <a:rPr lang="en-GB" dirty="0">
                <a:solidFill>
                  <a:srgbClr val="333333"/>
                </a:solidFill>
              </a:rPr>
              <a:t>Exploring the intimate link between academic progress and emotional wellbeing; the importance of whole school approaches, and how Achievement for All can support your setting's improvement journey.</a:t>
            </a:r>
            <a:endParaRPr lang="en-GB" dirty="0"/>
          </a:p>
        </p:txBody>
      </p:sp>
      <p:pic>
        <p:nvPicPr>
          <p:cNvPr id="9" name="Picture 8">
            <a:extLst>
              <a:ext uri="{FF2B5EF4-FFF2-40B4-BE49-F238E27FC236}">
                <a16:creationId xmlns:a16="http://schemas.microsoft.com/office/drawing/2014/main" id="{A9B0CEFA-D617-4807-AAC5-7FEAEE8C2E7A}"/>
              </a:ext>
            </a:extLst>
          </p:cNvPr>
          <p:cNvPicPr>
            <a:picLocks noChangeAspect="1"/>
          </p:cNvPicPr>
          <p:nvPr/>
        </p:nvPicPr>
        <p:blipFill>
          <a:blip r:embed="rId3"/>
          <a:stretch>
            <a:fillRect/>
          </a:stretch>
        </p:blipFill>
        <p:spPr>
          <a:xfrm>
            <a:off x="5260121" y="609601"/>
            <a:ext cx="4002236" cy="2623806"/>
          </a:xfrm>
          <a:prstGeom prst="rect">
            <a:avLst/>
          </a:prstGeom>
          <a:ln>
            <a:solidFill>
              <a:schemeClr val="accent1"/>
            </a:solidFill>
          </a:ln>
        </p:spPr>
      </p:pic>
      <p:pic>
        <p:nvPicPr>
          <p:cNvPr id="11" name="Picture 10">
            <a:extLst>
              <a:ext uri="{FF2B5EF4-FFF2-40B4-BE49-F238E27FC236}">
                <a16:creationId xmlns:a16="http://schemas.microsoft.com/office/drawing/2014/main" id="{6786AAED-44FB-4416-9A23-966B7D580FB0}"/>
              </a:ext>
            </a:extLst>
          </p:cNvPr>
          <p:cNvPicPr>
            <a:picLocks noChangeAspect="1"/>
          </p:cNvPicPr>
          <p:nvPr/>
        </p:nvPicPr>
        <p:blipFill>
          <a:blip r:embed="rId4"/>
          <a:stretch>
            <a:fillRect/>
          </a:stretch>
        </p:blipFill>
        <p:spPr>
          <a:xfrm>
            <a:off x="7422393" y="1939623"/>
            <a:ext cx="4631245" cy="3618368"/>
          </a:xfrm>
          <a:prstGeom prst="rect">
            <a:avLst/>
          </a:prstGeom>
        </p:spPr>
      </p:pic>
      <p:pic>
        <p:nvPicPr>
          <p:cNvPr id="12" name="Picture 11">
            <a:extLst>
              <a:ext uri="{FF2B5EF4-FFF2-40B4-BE49-F238E27FC236}">
                <a16:creationId xmlns:a16="http://schemas.microsoft.com/office/drawing/2014/main" id="{C3916D10-F2EF-4059-99A0-C0866BDFE0A7}"/>
              </a:ext>
            </a:extLst>
          </p:cNvPr>
          <p:cNvPicPr>
            <a:picLocks noChangeAspect="1"/>
          </p:cNvPicPr>
          <p:nvPr/>
        </p:nvPicPr>
        <p:blipFill>
          <a:blip r:embed="rId5"/>
          <a:stretch>
            <a:fillRect/>
          </a:stretch>
        </p:blipFill>
        <p:spPr>
          <a:xfrm>
            <a:off x="6096000" y="4404024"/>
            <a:ext cx="4073100" cy="2307933"/>
          </a:xfrm>
          <a:prstGeom prst="rect">
            <a:avLst/>
          </a:prstGeom>
        </p:spPr>
      </p:pic>
      <p:pic>
        <p:nvPicPr>
          <p:cNvPr id="13" name="Picture 12">
            <a:extLst>
              <a:ext uri="{FF2B5EF4-FFF2-40B4-BE49-F238E27FC236}">
                <a16:creationId xmlns:a16="http://schemas.microsoft.com/office/drawing/2014/main" id="{F6AABE4F-4EB4-4A9F-8E59-4556C6C03BAE}"/>
              </a:ext>
            </a:extLst>
          </p:cNvPr>
          <p:cNvPicPr>
            <a:picLocks noChangeAspect="1"/>
          </p:cNvPicPr>
          <p:nvPr/>
        </p:nvPicPr>
        <p:blipFill>
          <a:blip r:embed="rId6"/>
          <a:stretch>
            <a:fillRect/>
          </a:stretch>
        </p:blipFill>
        <p:spPr>
          <a:xfrm>
            <a:off x="896442" y="3748807"/>
            <a:ext cx="5039421" cy="2837786"/>
          </a:xfrm>
          <a:prstGeom prst="rect">
            <a:avLst/>
          </a:prstGeom>
        </p:spPr>
      </p:pic>
    </p:spTree>
    <p:extLst>
      <p:ext uri="{BB962C8B-B14F-4D97-AF65-F5344CB8AC3E}">
        <p14:creationId xmlns:p14="http://schemas.microsoft.com/office/powerpoint/2010/main" val="371387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0" y="-48124"/>
            <a:ext cx="63055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The Materials</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2" name="Rectangle 1">
            <a:extLst>
              <a:ext uri="{FF2B5EF4-FFF2-40B4-BE49-F238E27FC236}">
                <a16:creationId xmlns:a16="http://schemas.microsoft.com/office/drawing/2014/main" id="{5E4499BB-ED4E-4B36-9903-63C7B1ACD9C7}"/>
              </a:ext>
            </a:extLst>
          </p:cNvPr>
          <p:cNvSpPr/>
          <p:nvPr/>
        </p:nvSpPr>
        <p:spPr>
          <a:xfrm>
            <a:off x="192534" y="1080614"/>
            <a:ext cx="3313728" cy="369332"/>
          </a:xfrm>
          <a:prstGeom prst="rect">
            <a:avLst/>
          </a:prstGeom>
        </p:spPr>
        <p:txBody>
          <a:bodyPr wrap="none">
            <a:spAutoFit/>
          </a:bodyPr>
          <a:lstStyle/>
          <a:p>
            <a:r>
              <a:rPr lang="en-GB" dirty="0">
                <a:solidFill>
                  <a:srgbClr val="00518F"/>
                </a:solidFill>
                <a:latin typeface="Roboto"/>
              </a:rPr>
              <a:t>2 Making Sense of Behaviours</a:t>
            </a:r>
          </a:p>
        </p:txBody>
      </p:sp>
      <p:sp>
        <p:nvSpPr>
          <p:cNvPr id="3" name="Rectangle 2">
            <a:extLst>
              <a:ext uri="{FF2B5EF4-FFF2-40B4-BE49-F238E27FC236}">
                <a16:creationId xmlns:a16="http://schemas.microsoft.com/office/drawing/2014/main" id="{77A4D6F1-6B82-4956-B73A-384AC91BA8A1}"/>
              </a:ext>
            </a:extLst>
          </p:cNvPr>
          <p:cNvSpPr/>
          <p:nvPr/>
        </p:nvSpPr>
        <p:spPr>
          <a:xfrm>
            <a:off x="192535" y="1601957"/>
            <a:ext cx="3820563" cy="1754326"/>
          </a:xfrm>
          <a:prstGeom prst="rect">
            <a:avLst/>
          </a:prstGeom>
        </p:spPr>
        <p:txBody>
          <a:bodyPr wrap="square">
            <a:spAutoFit/>
          </a:bodyPr>
          <a:lstStyle/>
          <a:p>
            <a:r>
              <a:rPr lang="en-GB" dirty="0">
                <a:solidFill>
                  <a:srgbClr val="333333"/>
                </a:solidFill>
              </a:rPr>
              <a:t>Gives education professionals a deeper insight into childhood trauma, neglect, attachment issues and the impact these have on the observed behaviours of children and young people.</a:t>
            </a:r>
            <a:endParaRPr lang="en-GB" dirty="0"/>
          </a:p>
        </p:txBody>
      </p:sp>
      <p:pic>
        <p:nvPicPr>
          <p:cNvPr id="15" name="Picture 14">
            <a:extLst>
              <a:ext uri="{FF2B5EF4-FFF2-40B4-BE49-F238E27FC236}">
                <a16:creationId xmlns:a16="http://schemas.microsoft.com/office/drawing/2014/main" id="{8830BC0C-4AC7-4CE9-A17E-174931194DB5}"/>
              </a:ext>
            </a:extLst>
          </p:cNvPr>
          <p:cNvPicPr>
            <a:picLocks noChangeAspect="1"/>
          </p:cNvPicPr>
          <p:nvPr/>
        </p:nvPicPr>
        <p:blipFill>
          <a:blip r:embed="rId3"/>
          <a:stretch>
            <a:fillRect/>
          </a:stretch>
        </p:blipFill>
        <p:spPr>
          <a:xfrm>
            <a:off x="7325712" y="987654"/>
            <a:ext cx="4285125" cy="5506841"/>
          </a:xfrm>
          <a:prstGeom prst="rect">
            <a:avLst/>
          </a:prstGeom>
          <a:ln>
            <a:solidFill>
              <a:schemeClr val="accent1"/>
            </a:solidFill>
          </a:ln>
        </p:spPr>
      </p:pic>
      <p:pic>
        <p:nvPicPr>
          <p:cNvPr id="14" name="Picture 13">
            <a:extLst>
              <a:ext uri="{FF2B5EF4-FFF2-40B4-BE49-F238E27FC236}">
                <a16:creationId xmlns:a16="http://schemas.microsoft.com/office/drawing/2014/main" id="{6FB5846B-C5C1-4B7C-B5DD-2534EA32E21E}"/>
              </a:ext>
            </a:extLst>
          </p:cNvPr>
          <p:cNvPicPr>
            <a:picLocks noChangeAspect="1"/>
          </p:cNvPicPr>
          <p:nvPr/>
        </p:nvPicPr>
        <p:blipFill>
          <a:blip r:embed="rId4"/>
          <a:stretch>
            <a:fillRect/>
          </a:stretch>
        </p:blipFill>
        <p:spPr>
          <a:xfrm>
            <a:off x="4467352" y="2223870"/>
            <a:ext cx="3477736" cy="3317743"/>
          </a:xfrm>
          <a:prstGeom prst="rect">
            <a:avLst/>
          </a:prstGeom>
        </p:spPr>
      </p:pic>
      <p:pic>
        <p:nvPicPr>
          <p:cNvPr id="16" name="Picture 15">
            <a:extLst>
              <a:ext uri="{FF2B5EF4-FFF2-40B4-BE49-F238E27FC236}">
                <a16:creationId xmlns:a16="http://schemas.microsoft.com/office/drawing/2014/main" id="{A05A10DD-ACB2-45CB-A828-274A73C7237F}"/>
              </a:ext>
            </a:extLst>
          </p:cNvPr>
          <p:cNvPicPr>
            <a:picLocks noChangeAspect="1"/>
          </p:cNvPicPr>
          <p:nvPr/>
        </p:nvPicPr>
        <p:blipFill>
          <a:blip r:embed="rId5"/>
          <a:stretch>
            <a:fillRect/>
          </a:stretch>
        </p:blipFill>
        <p:spPr>
          <a:xfrm>
            <a:off x="492155" y="4217731"/>
            <a:ext cx="4285125" cy="2354674"/>
          </a:xfrm>
          <a:prstGeom prst="rect">
            <a:avLst/>
          </a:prstGeom>
        </p:spPr>
      </p:pic>
    </p:spTree>
    <p:extLst>
      <p:ext uri="{BB962C8B-B14F-4D97-AF65-F5344CB8AC3E}">
        <p14:creationId xmlns:p14="http://schemas.microsoft.com/office/powerpoint/2010/main" val="140832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74420" y="-193"/>
            <a:ext cx="63055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The Materials</a:t>
            </a:r>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2" name="Rectangle 1">
            <a:extLst>
              <a:ext uri="{FF2B5EF4-FFF2-40B4-BE49-F238E27FC236}">
                <a16:creationId xmlns:a16="http://schemas.microsoft.com/office/drawing/2014/main" id="{5E4499BB-ED4E-4B36-9903-63C7B1ACD9C7}"/>
              </a:ext>
            </a:extLst>
          </p:cNvPr>
          <p:cNvSpPr/>
          <p:nvPr/>
        </p:nvSpPr>
        <p:spPr>
          <a:xfrm>
            <a:off x="224552" y="1239902"/>
            <a:ext cx="3168496" cy="369332"/>
          </a:xfrm>
          <a:prstGeom prst="rect">
            <a:avLst/>
          </a:prstGeom>
        </p:spPr>
        <p:txBody>
          <a:bodyPr wrap="none">
            <a:spAutoFit/>
          </a:bodyPr>
          <a:lstStyle/>
          <a:p>
            <a:r>
              <a:rPr lang="en-GB" dirty="0">
                <a:solidFill>
                  <a:srgbClr val="00518F"/>
                </a:solidFill>
                <a:latin typeface="Roboto"/>
              </a:rPr>
              <a:t>3 The Classroom Community</a:t>
            </a:r>
          </a:p>
        </p:txBody>
      </p:sp>
      <p:sp>
        <p:nvSpPr>
          <p:cNvPr id="3" name="Rectangle 2">
            <a:extLst>
              <a:ext uri="{FF2B5EF4-FFF2-40B4-BE49-F238E27FC236}">
                <a16:creationId xmlns:a16="http://schemas.microsoft.com/office/drawing/2014/main" id="{77A4D6F1-6B82-4956-B73A-384AC91BA8A1}"/>
              </a:ext>
            </a:extLst>
          </p:cNvPr>
          <p:cNvSpPr/>
          <p:nvPr/>
        </p:nvSpPr>
        <p:spPr>
          <a:xfrm>
            <a:off x="224553" y="1761246"/>
            <a:ext cx="3293438" cy="4524315"/>
          </a:xfrm>
          <a:prstGeom prst="rect">
            <a:avLst/>
          </a:prstGeom>
        </p:spPr>
        <p:txBody>
          <a:bodyPr wrap="square">
            <a:spAutoFit/>
          </a:bodyPr>
          <a:lstStyle/>
          <a:p>
            <a:r>
              <a:rPr lang="en-GB" dirty="0">
                <a:solidFill>
                  <a:srgbClr val="333333"/>
                </a:solidFill>
              </a:rPr>
              <a:t>Offers a rich seam of developmental tools, strategies and approaches aimed at transforming the culture and climate of the whole education setting. </a:t>
            </a:r>
          </a:p>
          <a:p>
            <a:endParaRPr lang="en-GB" dirty="0">
              <a:solidFill>
                <a:srgbClr val="333333"/>
              </a:solidFill>
            </a:endParaRPr>
          </a:p>
          <a:p>
            <a:r>
              <a:rPr lang="en-GB" dirty="0">
                <a:solidFill>
                  <a:srgbClr val="333333"/>
                </a:solidFill>
              </a:rPr>
              <a:t>This is relevant to experienced staff as well as those who are newly qualified. </a:t>
            </a:r>
          </a:p>
          <a:p>
            <a:endParaRPr lang="en-GB" dirty="0">
              <a:solidFill>
                <a:srgbClr val="333333"/>
              </a:solidFill>
            </a:endParaRPr>
          </a:p>
          <a:p>
            <a:r>
              <a:rPr lang="en-GB" dirty="0">
                <a:solidFill>
                  <a:srgbClr val="333333"/>
                </a:solidFill>
              </a:rPr>
              <a:t>New ways of developing inclusive classroom practice and improving behaviour can be explored, introduced and embedded.</a:t>
            </a:r>
            <a:endParaRPr lang="en-GB" dirty="0"/>
          </a:p>
        </p:txBody>
      </p:sp>
      <p:pic>
        <p:nvPicPr>
          <p:cNvPr id="9" name="Picture 8">
            <a:extLst>
              <a:ext uri="{FF2B5EF4-FFF2-40B4-BE49-F238E27FC236}">
                <a16:creationId xmlns:a16="http://schemas.microsoft.com/office/drawing/2014/main" id="{7C3FF32E-C981-4057-980B-F7B91A85BBF2}"/>
              </a:ext>
            </a:extLst>
          </p:cNvPr>
          <p:cNvPicPr>
            <a:picLocks noChangeAspect="1"/>
          </p:cNvPicPr>
          <p:nvPr/>
        </p:nvPicPr>
        <p:blipFill rotWithShape="1">
          <a:blip r:embed="rId3"/>
          <a:srcRect r="29793"/>
          <a:stretch/>
        </p:blipFill>
        <p:spPr>
          <a:xfrm>
            <a:off x="4272269" y="391227"/>
            <a:ext cx="3647462" cy="2917577"/>
          </a:xfrm>
          <a:prstGeom prst="rect">
            <a:avLst/>
          </a:prstGeom>
        </p:spPr>
      </p:pic>
      <p:pic>
        <p:nvPicPr>
          <p:cNvPr id="11" name="Picture 10">
            <a:extLst>
              <a:ext uri="{FF2B5EF4-FFF2-40B4-BE49-F238E27FC236}">
                <a16:creationId xmlns:a16="http://schemas.microsoft.com/office/drawing/2014/main" id="{8174633F-F3A6-4AC7-B803-073E4D3E8BE4}"/>
              </a:ext>
            </a:extLst>
          </p:cNvPr>
          <p:cNvPicPr>
            <a:picLocks noChangeAspect="1"/>
          </p:cNvPicPr>
          <p:nvPr/>
        </p:nvPicPr>
        <p:blipFill>
          <a:blip r:embed="rId4"/>
          <a:stretch>
            <a:fillRect/>
          </a:stretch>
        </p:blipFill>
        <p:spPr>
          <a:xfrm>
            <a:off x="8091472" y="1239902"/>
            <a:ext cx="3875975" cy="2780426"/>
          </a:xfrm>
          <a:prstGeom prst="rect">
            <a:avLst/>
          </a:prstGeom>
        </p:spPr>
      </p:pic>
      <p:pic>
        <p:nvPicPr>
          <p:cNvPr id="12" name="Picture 11">
            <a:extLst>
              <a:ext uri="{FF2B5EF4-FFF2-40B4-BE49-F238E27FC236}">
                <a16:creationId xmlns:a16="http://schemas.microsoft.com/office/drawing/2014/main" id="{60E6E26A-3D42-4DBD-B3C8-23505F190457}"/>
              </a:ext>
            </a:extLst>
          </p:cNvPr>
          <p:cNvPicPr>
            <a:picLocks noChangeAspect="1"/>
          </p:cNvPicPr>
          <p:nvPr/>
        </p:nvPicPr>
        <p:blipFill>
          <a:blip r:embed="rId5"/>
          <a:stretch>
            <a:fillRect/>
          </a:stretch>
        </p:blipFill>
        <p:spPr>
          <a:xfrm>
            <a:off x="4476225" y="3549196"/>
            <a:ext cx="5245100" cy="2974918"/>
          </a:xfrm>
          <a:prstGeom prst="rect">
            <a:avLst/>
          </a:prstGeom>
        </p:spPr>
      </p:pic>
    </p:spTree>
    <p:extLst>
      <p:ext uri="{BB962C8B-B14F-4D97-AF65-F5344CB8AC3E}">
        <p14:creationId xmlns:p14="http://schemas.microsoft.com/office/powerpoint/2010/main" val="21225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5EC51-E632-4B77-BAA6-B6AF34D94C65}"/>
              </a:ext>
            </a:extLst>
          </p:cNvPr>
          <p:cNvSpPr/>
          <p:nvPr/>
        </p:nvSpPr>
        <p:spPr>
          <a:xfrm>
            <a:off x="117525" y="890498"/>
            <a:ext cx="6589581" cy="400110"/>
          </a:xfrm>
          <a:prstGeom prst="rect">
            <a:avLst/>
          </a:prstGeom>
        </p:spPr>
        <p:txBody>
          <a:bodyPr wrap="square">
            <a:spAutoFit/>
          </a:bodyPr>
          <a:lstStyle/>
          <a:p>
            <a:r>
              <a:rPr lang="en-GB" sz="2000" b="1" dirty="0">
                <a:solidFill>
                  <a:schemeClr val="tx1">
                    <a:lumMod val="50000"/>
                  </a:schemeClr>
                </a:solidFill>
              </a:rPr>
              <a:t>You can access these without charge</a:t>
            </a:r>
            <a:endParaRPr lang="en-GB" sz="2000" dirty="0">
              <a:solidFill>
                <a:schemeClr val="tx1">
                  <a:lumMod val="50000"/>
                </a:schemeClr>
              </a:solidFill>
            </a:endParaRPr>
          </a:p>
        </p:txBody>
      </p:sp>
      <p:sp>
        <p:nvSpPr>
          <p:cNvPr id="9" name="Title 3">
            <a:extLst>
              <a:ext uri="{FF2B5EF4-FFF2-40B4-BE49-F238E27FC236}">
                <a16:creationId xmlns:a16="http://schemas.microsoft.com/office/drawing/2014/main" id="{AEAD3D32-3975-4E59-8397-4B0B5BA75FA7}"/>
              </a:ext>
            </a:extLst>
          </p:cNvPr>
          <p:cNvSpPr txBox="1">
            <a:spLocks/>
          </p:cNvSpPr>
          <p:nvPr/>
        </p:nvSpPr>
        <p:spPr>
          <a:xfrm>
            <a:off x="117525" y="-44707"/>
            <a:ext cx="65836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In addition (CLA Focus)</a:t>
            </a:r>
          </a:p>
          <a:p>
            <a:r>
              <a:rPr lang="en-US" sz="2800" b="0" dirty="0">
                <a:solidFill>
                  <a:schemeClr val="tx1">
                    <a:lumMod val="75000"/>
                  </a:schemeClr>
                </a:solidFill>
                <a:ea typeface="+mn-ea"/>
                <a:cs typeface="+mn-cs"/>
              </a:rPr>
              <a:t>Free Designated Teacher Resources</a:t>
            </a:r>
          </a:p>
        </p:txBody>
      </p:sp>
      <p:pic>
        <p:nvPicPr>
          <p:cNvPr id="3" name="Picture 2">
            <a:hlinkClick r:id="rId3"/>
            <a:extLst>
              <a:ext uri="{FF2B5EF4-FFF2-40B4-BE49-F238E27FC236}">
                <a16:creationId xmlns:a16="http://schemas.microsoft.com/office/drawing/2014/main" id="{F7F1FBB6-361A-414F-939F-13AC5AC978CA}"/>
              </a:ext>
            </a:extLst>
          </p:cNvPr>
          <p:cNvPicPr>
            <a:picLocks noChangeAspect="1"/>
          </p:cNvPicPr>
          <p:nvPr/>
        </p:nvPicPr>
        <p:blipFill>
          <a:blip r:embed="rId4"/>
          <a:stretch>
            <a:fillRect/>
          </a:stretch>
        </p:blipFill>
        <p:spPr>
          <a:xfrm>
            <a:off x="4204138" y="1635904"/>
            <a:ext cx="7326203" cy="5045062"/>
          </a:xfrm>
          <a:prstGeom prst="rect">
            <a:avLst/>
          </a:prstGeom>
        </p:spPr>
      </p:pic>
      <p:pic>
        <p:nvPicPr>
          <p:cNvPr id="4" name="Picture 3">
            <a:extLst>
              <a:ext uri="{FF2B5EF4-FFF2-40B4-BE49-F238E27FC236}">
                <a16:creationId xmlns:a16="http://schemas.microsoft.com/office/drawing/2014/main" id="{3B40BA68-5E39-4F25-9197-D2E3F1DE8954}"/>
              </a:ext>
            </a:extLst>
          </p:cNvPr>
          <p:cNvPicPr>
            <a:picLocks noChangeAspect="1"/>
          </p:cNvPicPr>
          <p:nvPr/>
        </p:nvPicPr>
        <p:blipFill>
          <a:blip r:embed="rId5"/>
          <a:stretch>
            <a:fillRect/>
          </a:stretch>
        </p:blipFill>
        <p:spPr>
          <a:xfrm>
            <a:off x="495897" y="1635904"/>
            <a:ext cx="2752725" cy="581025"/>
          </a:xfrm>
          <a:prstGeom prst="rect">
            <a:avLst/>
          </a:prstGeom>
        </p:spPr>
      </p:pic>
      <p:pic>
        <p:nvPicPr>
          <p:cNvPr id="5" name="Picture 4">
            <a:extLst>
              <a:ext uri="{FF2B5EF4-FFF2-40B4-BE49-F238E27FC236}">
                <a16:creationId xmlns:a16="http://schemas.microsoft.com/office/drawing/2014/main" id="{A1439DB4-1693-49D9-8CD6-0E1A4FF65C27}"/>
              </a:ext>
            </a:extLst>
          </p:cNvPr>
          <p:cNvPicPr>
            <a:picLocks noChangeAspect="1"/>
          </p:cNvPicPr>
          <p:nvPr/>
        </p:nvPicPr>
        <p:blipFill>
          <a:blip r:embed="rId6"/>
          <a:stretch>
            <a:fillRect/>
          </a:stretch>
        </p:blipFill>
        <p:spPr>
          <a:xfrm>
            <a:off x="495897" y="2562225"/>
            <a:ext cx="2590800" cy="1733550"/>
          </a:xfrm>
          <a:prstGeom prst="rect">
            <a:avLst/>
          </a:prstGeom>
        </p:spPr>
      </p:pic>
      <p:sp>
        <p:nvSpPr>
          <p:cNvPr id="6" name="Rectangle 5">
            <a:hlinkClick r:id="rId3"/>
            <a:extLst>
              <a:ext uri="{FF2B5EF4-FFF2-40B4-BE49-F238E27FC236}">
                <a16:creationId xmlns:a16="http://schemas.microsoft.com/office/drawing/2014/main" id="{96C68D53-5572-45CE-84A1-BA5E0649F507}"/>
              </a:ext>
            </a:extLst>
          </p:cNvPr>
          <p:cNvSpPr/>
          <p:nvPr/>
        </p:nvSpPr>
        <p:spPr>
          <a:xfrm>
            <a:off x="495897" y="4852764"/>
            <a:ext cx="2590800" cy="923330"/>
          </a:xfrm>
          <a:prstGeom prst="rect">
            <a:avLst/>
          </a:prstGeom>
        </p:spPr>
        <p:txBody>
          <a:bodyPr wrap="square">
            <a:spAutoFit/>
          </a:bodyPr>
          <a:lstStyle/>
          <a:p>
            <a:r>
              <a:rPr lang="en-GB" dirty="0">
                <a:hlinkClick r:id="rId3"/>
              </a:rPr>
              <a:t>https://afaeducation.org/free-dt-resources/</a:t>
            </a:r>
            <a:endParaRPr lang="en-GB" dirty="0"/>
          </a:p>
          <a:p>
            <a:endParaRPr lang="en-GB" dirty="0"/>
          </a:p>
        </p:txBody>
      </p:sp>
    </p:spTree>
    <p:extLst>
      <p:ext uri="{BB962C8B-B14F-4D97-AF65-F5344CB8AC3E}">
        <p14:creationId xmlns:p14="http://schemas.microsoft.com/office/powerpoint/2010/main" val="389811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AD5201-4BB3-4B75-9196-780F1D9C89C6}"/>
              </a:ext>
            </a:extLst>
          </p:cNvPr>
          <p:cNvSpPr txBox="1">
            <a:spLocks/>
          </p:cNvSpPr>
          <p:nvPr/>
        </p:nvSpPr>
        <p:spPr>
          <a:xfrm>
            <a:off x="111635" y="127429"/>
            <a:ext cx="6908506"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Some important links</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2" name="Picture 1">
            <a:hlinkClick r:id="rId3"/>
            <a:extLst>
              <a:ext uri="{FF2B5EF4-FFF2-40B4-BE49-F238E27FC236}">
                <a16:creationId xmlns:a16="http://schemas.microsoft.com/office/drawing/2014/main" id="{FB42D81A-EE5D-47D2-A3E1-CF0F7A54278D}"/>
              </a:ext>
            </a:extLst>
          </p:cNvPr>
          <p:cNvPicPr>
            <a:picLocks noChangeAspect="1"/>
          </p:cNvPicPr>
          <p:nvPr/>
        </p:nvPicPr>
        <p:blipFill>
          <a:blip r:embed="rId4"/>
          <a:stretch>
            <a:fillRect/>
          </a:stretch>
        </p:blipFill>
        <p:spPr>
          <a:xfrm>
            <a:off x="203044" y="872359"/>
            <a:ext cx="3699836" cy="2869324"/>
          </a:xfrm>
          <a:prstGeom prst="rect">
            <a:avLst/>
          </a:prstGeom>
        </p:spPr>
      </p:pic>
      <p:sp>
        <p:nvSpPr>
          <p:cNvPr id="3" name="Rectangle 2">
            <a:extLst>
              <a:ext uri="{FF2B5EF4-FFF2-40B4-BE49-F238E27FC236}">
                <a16:creationId xmlns:a16="http://schemas.microsoft.com/office/drawing/2014/main" id="{4125B5DA-9F87-48CF-8E43-CEF7504C1AE5}"/>
              </a:ext>
            </a:extLst>
          </p:cNvPr>
          <p:cNvSpPr/>
          <p:nvPr/>
        </p:nvSpPr>
        <p:spPr>
          <a:xfrm>
            <a:off x="203044" y="3741683"/>
            <a:ext cx="2589683" cy="646331"/>
          </a:xfrm>
          <a:prstGeom prst="rect">
            <a:avLst/>
          </a:prstGeom>
        </p:spPr>
        <p:txBody>
          <a:bodyPr wrap="none">
            <a:spAutoFit/>
          </a:bodyPr>
          <a:lstStyle/>
          <a:p>
            <a:r>
              <a:rPr lang="en-GB" dirty="0">
                <a:hlinkClick r:id="rId3"/>
              </a:rPr>
              <a:t>https://afaeducation.org/</a:t>
            </a:r>
            <a:endParaRPr lang="en-GB" dirty="0"/>
          </a:p>
          <a:p>
            <a:endParaRPr lang="en-GB" dirty="0"/>
          </a:p>
        </p:txBody>
      </p:sp>
      <p:pic>
        <p:nvPicPr>
          <p:cNvPr id="4" name="Picture 3">
            <a:hlinkClick r:id="rId5"/>
            <a:extLst>
              <a:ext uri="{FF2B5EF4-FFF2-40B4-BE49-F238E27FC236}">
                <a16:creationId xmlns:a16="http://schemas.microsoft.com/office/drawing/2014/main" id="{90DB1F6E-3360-44FB-9BC3-CB06E45B739F}"/>
              </a:ext>
            </a:extLst>
          </p:cNvPr>
          <p:cNvPicPr>
            <a:picLocks noChangeAspect="1"/>
          </p:cNvPicPr>
          <p:nvPr/>
        </p:nvPicPr>
        <p:blipFill>
          <a:blip r:embed="rId6"/>
          <a:stretch>
            <a:fillRect/>
          </a:stretch>
        </p:blipFill>
        <p:spPr>
          <a:xfrm>
            <a:off x="4133951" y="1623516"/>
            <a:ext cx="3710308" cy="2660102"/>
          </a:xfrm>
          <a:prstGeom prst="rect">
            <a:avLst/>
          </a:prstGeom>
        </p:spPr>
      </p:pic>
      <p:sp>
        <p:nvSpPr>
          <p:cNvPr id="5" name="Rectangle 4">
            <a:extLst>
              <a:ext uri="{FF2B5EF4-FFF2-40B4-BE49-F238E27FC236}">
                <a16:creationId xmlns:a16="http://schemas.microsoft.com/office/drawing/2014/main" id="{A55A2AF2-BAED-492D-BEE5-B00B6277A77E}"/>
              </a:ext>
            </a:extLst>
          </p:cNvPr>
          <p:cNvSpPr/>
          <p:nvPr/>
        </p:nvSpPr>
        <p:spPr>
          <a:xfrm>
            <a:off x="4009776" y="4283618"/>
            <a:ext cx="3710308" cy="1200329"/>
          </a:xfrm>
          <a:prstGeom prst="rect">
            <a:avLst/>
          </a:prstGeom>
        </p:spPr>
        <p:txBody>
          <a:bodyPr wrap="square">
            <a:spAutoFit/>
          </a:bodyPr>
          <a:lstStyle/>
          <a:p>
            <a:r>
              <a:rPr lang="en-GB" dirty="0">
                <a:hlinkClick r:id="rId5"/>
              </a:rPr>
              <a:t>https://afaeducation.org/core-programmes/achieving-wellbeing/achieving-wellbeing/</a:t>
            </a:r>
            <a:endParaRPr lang="en-GB" dirty="0"/>
          </a:p>
          <a:p>
            <a:endParaRPr lang="en-GB" dirty="0"/>
          </a:p>
        </p:txBody>
      </p:sp>
      <p:pic>
        <p:nvPicPr>
          <p:cNvPr id="6" name="Picture 5">
            <a:hlinkClick r:id="rId7"/>
            <a:extLst>
              <a:ext uri="{FF2B5EF4-FFF2-40B4-BE49-F238E27FC236}">
                <a16:creationId xmlns:a16="http://schemas.microsoft.com/office/drawing/2014/main" id="{19246B9F-5B1B-4062-B9AF-3BD333CDDBE7}"/>
              </a:ext>
            </a:extLst>
          </p:cNvPr>
          <p:cNvPicPr>
            <a:picLocks noChangeAspect="1"/>
          </p:cNvPicPr>
          <p:nvPr/>
        </p:nvPicPr>
        <p:blipFill>
          <a:blip r:embed="rId8"/>
          <a:stretch>
            <a:fillRect/>
          </a:stretch>
        </p:blipFill>
        <p:spPr>
          <a:xfrm>
            <a:off x="8075330" y="2647392"/>
            <a:ext cx="3710308" cy="2834912"/>
          </a:xfrm>
          <a:prstGeom prst="rect">
            <a:avLst/>
          </a:prstGeom>
        </p:spPr>
      </p:pic>
      <p:sp>
        <p:nvSpPr>
          <p:cNvPr id="8" name="Rectangle 7">
            <a:extLst>
              <a:ext uri="{FF2B5EF4-FFF2-40B4-BE49-F238E27FC236}">
                <a16:creationId xmlns:a16="http://schemas.microsoft.com/office/drawing/2014/main" id="{BB7C65F7-9304-4D0D-A3E2-57F8853A5864}"/>
              </a:ext>
            </a:extLst>
          </p:cNvPr>
          <p:cNvSpPr/>
          <p:nvPr/>
        </p:nvSpPr>
        <p:spPr>
          <a:xfrm>
            <a:off x="8075330" y="5482304"/>
            <a:ext cx="4116670" cy="1200329"/>
          </a:xfrm>
          <a:prstGeom prst="rect">
            <a:avLst/>
          </a:prstGeom>
        </p:spPr>
        <p:txBody>
          <a:bodyPr wrap="square">
            <a:spAutoFit/>
          </a:bodyPr>
          <a:lstStyle/>
          <a:p>
            <a:r>
              <a:rPr lang="en-GB" dirty="0">
                <a:hlinkClick r:id="rId7"/>
              </a:rPr>
              <a:t>https://afaeducation.org/core-programmes/achieving-wellbeing-cla/achieving-wellbeing-cla-programme/</a:t>
            </a:r>
            <a:endParaRPr lang="en-GB" dirty="0"/>
          </a:p>
          <a:p>
            <a:endParaRPr lang="en-GB" dirty="0"/>
          </a:p>
        </p:txBody>
      </p:sp>
      <p:sp>
        <p:nvSpPr>
          <p:cNvPr id="9" name="TextBox 8">
            <a:extLst>
              <a:ext uri="{FF2B5EF4-FFF2-40B4-BE49-F238E27FC236}">
                <a16:creationId xmlns:a16="http://schemas.microsoft.com/office/drawing/2014/main" id="{2E51C7DC-259F-4976-AD51-946B6565A2F6}"/>
              </a:ext>
            </a:extLst>
          </p:cNvPr>
          <p:cNvSpPr txBox="1"/>
          <p:nvPr/>
        </p:nvSpPr>
        <p:spPr>
          <a:xfrm>
            <a:off x="203044" y="4204138"/>
            <a:ext cx="1983108" cy="369332"/>
          </a:xfrm>
          <a:prstGeom prst="rect">
            <a:avLst/>
          </a:prstGeom>
          <a:noFill/>
        </p:spPr>
        <p:txBody>
          <a:bodyPr wrap="square" rtlCol="0">
            <a:spAutoFit/>
          </a:bodyPr>
          <a:lstStyle/>
          <a:p>
            <a:r>
              <a:rPr lang="en-GB" dirty="0"/>
              <a:t>Main website</a:t>
            </a:r>
          </a:p>
        </p:txBody>
      </p:sp>
      <p:sp>
        <p:nvSpPr>
          <p:cNvPr id="11" name="TextBox 10">
            <a:extLst>
              <a:ext uri="{FF2B5EF4-FFF2-40B4-BE49-F238E27FC236}">
                <a16:creationId xmlns:a16="http://schemas.microsoft.com/office/drawing/2014/main" id="{896F5ACE-C10B-4B0B-96D1-4691FD76609C}"/>
              </a:ext>
            </a:extLst>
          </p:cNvPr>
          <p:cNvSpPr txBox="1"/>
          <p:nvPr/>
        </p:nvSpPr>
        <p:spPr>
          <a:xfrm>
            <a:off x="4013220" y="1189387"/>
            <a:ext cx="2503193" cy="369332"/>
          </a:xfrm>
          <a:prstGeom prst="rect">
            <a:avLst/>
          </a:prstGeom>
          <a:noFill/>
        </p:spPr>
        <p:txBody>
          <a:bodyPr wrap="square" rtlCol="0">
            <a:spAutoFit/>
          </a:bodyPr>
          <a:lstStyle/>
          <a:p>
            <a:r>
              <a:rPr lang="en-GB" dirty="0"/>
              <a:t>Achieving Wellbeing</a:t>
            </a:r>
          </a:p>
        </p:txBody>
      </p:sp>
      <p:sp>
        <p:nvSpPr>
          <p:cNvPr id="12" name="TextBox 11">
            <a:extLst>
              <a:ext uri="{FF2B5EF4-FFF2-40B4-BE49-F238E27FC236}">
                <a16:creationId xmlns:a16="http://schemas.microsoft.com/office/drawing/2014/main" id="{66818237-86C4-4BB9-B38A-82063F8734D0}"/>
              </a:ext>
            </a:extLst>
          </p:cNvPr>
          <p:cNvSpPr txBox="1"/>
          <p:nvPr/>
        </p:nvSpPr>
        <p:spPr>
          <a:xfrm>
            <a:off x="7968434" y="2275993"/>
            <a:ext cx="3014876" cy="369332"/>
          </a:xfrm>
          <a:prstGeom prst="rect">
            <a:avLst/>
          </a:prstGeom>
          <a:noFill/>
        </p:spPr>
        <p:txBody>
          <a:bodyPr wrap="square" rtlCol="0">
            <a:spAutoFit/>
          </a:bodyPr>
          <a:lstStyle/>
          <a:p>
            <a:r>
              <a:rPr lang="en-GB" dirty="0"/>
              <a:t>Achieving Wellbeing - CLA</a:t>
            </a:r>
          </a:p>
        </p:txBody>
      </p:sp>
    </p:spTree>
    <p:extLst>
      <p:ext uri="{BB962C8B-B14F-4D97-AF65-F5344CB8AC3E}">
        <p14:creationId xmlns:p14="http://schemas.microsoft.com/office/powerpoint/2010/main" val="349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5EC51-E632-4B77-BAA6-B6AF34D94C65}"/>
              </a:ext>
            </a:extLst>
          </p:cNvPr>
          <p:cNvSpPr/>
          <p:nvPr/>
        </p:nvSpPr>
        <p:spPr>
          <a:xfrm>
            <a:off x="606846" y="1509353"/>
            <a:ext cx="6589581" cy="3785652"/>
          </a:xfrm>
          <a:prstGeom prst="rect">
            <a:avLst/>
          </a:prstGeom>
        </p:spPr>
        <p:txBody>
          <a:bodyPr wrap="square">
            <a:spAutoFit/>
          </a:bodyPr>
          <a:lstStyle/>
          <a:p>
            <a:r>
              <a:rPr lang="en-GB" sz="2000" b="1" dirty="0">
                <a:solidFill>
                  <a:schemeClr val="tx1">
                    <a:lumMod val="50000"/>
                  </a:schemeClr>
                </a:solidFill>
              </a:rPr>
              <a:t>Achieving Wellbeing is designed to have a positive and sustained impact on critical cohorts of children and young people, supporting improvements in the learning environment that will enable achievement to thrive:</a:t>
            </a:r>
          </a:p>
          <a:p>
            <a:r>
              <a:rPr lang="en-GB" sz="2000" dirty="0">
                <a:solidFill>
                  <a:schemeClr val="tx1">
                    <a:lumMod val="50000"/>
                  </a:schemeClr>
                </a:solidFill>
              </a:rPr>
              <a:t>•	Children and Young People receiving SEN Support (as 	well as 	those with EHCPs)</a:t>
            </a:r>
          </a:p>
          <a:p>
            <a:r>
              <a:rPr lang="en-GB" sz="2000" dirty="0">
                <a:solidFill>
                  <a:schemeClr val="tx1">
                    <a:lumMod val="50000"/>
                  </a:schemeClr>
                </a:solidFill>
              </a:rPr>
              <a:t>•	</a:t>
            </a:r>
            <a:r>
              <a:rPr lang="en-GB" sz="2000" b="1" dirty="0">
                <a:solidFill>
                  <a:schemeClr val="tx1">
                    <a:lumMod val="50000"/>
                  </a:schemeClr>
                </a:solidFill>
              </a:rPr>
              <a:t>Children in Care or on the edge of care</a:t>
            </a:r>
          </a:p>
          <a:p>
            <a:r>
              <a:rPr lang="en-GB" sz="2000" dirty="0">
                <a:solidFill>
                  <a:schemeClr val="tx1">
                    <a:lumMod val="50000"/>
                  </a:schemeClr>
                </a:solidFill>
              </a:rPr>
              <a:t>•	Children and Young People with specific vulnerabilities 	(self-esteem 	and confidence, emotional self-regulation 	skills, etc.)</a:t>
            </a:r>
          </a:p>
          <a:p>
            <a:r>
              <a:rPr lang="en-GB" sz="2000" dirty="0">
                <a:solidFill>
                  <a:schemeClr val="tx1">
                    <a:lumMod val="50000"/>
                  </a:schemeClr>
                </a:solidFill>
              </a:rPr>
              <a:t>•	Pupil Premium Cohort</a:t>
            </a:r>
          </a:p>
          <a:p>
            <a:r>
              <a:rPr lang="en-GB" sz="2000" dirty="0">
                <a:solidFill>
                  <a:schemeClr val="tx1">
                    <a:lumMod val="50000"/>
                  </a:schemeClr>
                </a:solidFill>
              </a:rPr>
              <a:t>•	New migrants or Travellers</a:t>
            </a:r>
          </a:p>
        </p:txBody>
      </p:sp>
      <p:sp>
        <p:nvSpPr>
          <p:cNvPr id="9" name="Title 3">
            <a:extLst>
              <a:ext uri="{FF2B5EF4-FFF2-40B4-BE49-F238E27FC236}">
                <a16:creationId xmlns:a16="http://schemas.microsoft.com/office/drawing/2014/main" id="{AEAD3D32-3975-4E59-8397-4B0B5BA75FA7}"/>
              </a:ext>
            </a:extLst>
          </p:cNvPr>
          <p:cNvSpPr txBox="1">
            <a:spLocks/>
          </p:cNvSpPr>
          <p:nvPr/>
        </p:nvSpPr>
        <p:spPr>
          <a:xfrm>
            <a:off x="495897" y="64975"/>
            <a:ext cx="65836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What can it do? 1/3</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14" name="Picture 13" descr="A group of people posing for the camera&#10;&#10;Description generated with very high confidence">
            <a:extLst>
              <a:ext uri="{FF2B5EF4-FFF2-40B4-BE49-F238E27FC236}">
                <a16:creationId xmlns:a16="http://schemas.microsoft.com/office/drawing/2014/main" id="{79D33940-C88A-4EC9-850F-F7A62750BE76}"/>
              </a:ext>
            </a:extLst>
          </p:cNvPr>
          <p:cNvPicPr>
            <a:picLocks noChangeAspect="1"/>
          </p:cNvPicPr>
          <p:nvPr/>
        </p:nvPicPr>
        <p:blipFill>
          <a:blip r:embed="rId3"/>
          <a:stretch>
            <a:fillRect/>
          </a:stretch>
        </p:blipFill>
        <p:spPr>
          <a:xfrm>
            <a:off x="7869786" y="4677726"/>
            <a:ext cx="2908799" cy="2007071"/>
          </a:xfrm>
          <a:prstGeom prst="rect">
            <a:avLst/>
          </a:prstGeom>
        </p:spPr>
      </p:pic>
      <p:pic>
        <p:nvPicPr>
          <p:cNvPr id="15" name="Picture 14">
            <a:extLst>
              <a:ext uri="{FF2B5EF4-FFF2-40B4-BE49-F238E27FC236}">
                <a16:creationId xmlns:a16="http://schemas.microsoft.com/office/drawing/2014/main" id="{1A3A6C48-6957-4DC2-B4EB-06573A803DA5}"/>
              </a:ext>
            </a:extLst>
          </p:cNvPr>
          <p:cNvPicPr>
            <a:picLocks noChangeAspect="1"/>
          </p:cNvPicPr>
          <p:nvPr/>
        </p:nvPicPr>
        <p:blipFill rotWithShape="1">
          <a:blip r:embed="rId4"/>
          <a:srcRect r="2864"/>
          <a:stretch/>
        </p:blipFill>
        <p:spPr>
          <a:xfrm>
            <a:off x="10298323" y="4218704"/>
            <a:ext cx="1685869" cy="2466092"/>
          </a:xfrm>
          <a:prstGeom prst="rect">
            <a:avLst/>
          </a:prstGeom>
        </p:spPr>
      </p:pic>
      <p:pic>
        <p:nvPicPr>
          <p:cNvPr id="16" name="Picture 15" descr="A person with collar shirt&#10;&#10;Description generated with high confidence">
            <a:extLst>
              <a:ext uri="{FF2B5EF4-FFF2-40B4-BE49-F238E27FC236}">
                <a16:creationId xmlns:a16="http://schemas.microsoft.com/office/drawing/2014/main" id="{C56D089D-B3D9-4FD7-AFD8-97242BBDADE0}"/>
              </a:ext>
            </a:extLst>
          </p:cNvPr>
          <p:cNvPicPr>
            <a:picLocks noChangeAspect="1"/>
          </p:cNvPicPr>
          <p:nvPr/>
        </p:nvPicPr>
        <p:blipFill rotWithShape="1">
          <a:blip r:embed="rId5"/>
          <a:srcRect l="38888" t="28956" r="30139"/>
          <a:stretch/>
        </p:blipFill>
        <p:spPr>
          <a:xfrm>
            <a:off x="6924058" y="5555278"/>
            <a:ext cx="1295385" cy="1129518"/>
          </a:xfrm>
          <a:prstGeom prst="rect">
            <a:avLst/>
          </a:prstGeom>
        </p:spPr>
      </p:pic>
    </p:spTree>
    <p:extLst>
      <p:ext uri="{BB962C8B-B14F-4D97-AF65-F5344CB8AC3E}">
        <p14:creationId xmlns:p14="http://schemas.microsoft.com/office/powerpoint/2010/main" val="57641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5EC51-E632-4B77-BAA6-B6AF34D94C65}"/>
              </a:ext>
            </a:extLst>
          </p:cNvPr>
          <p:cNvSpPr/>
          <p:nvPr/>
        </p:nvSpPr>
        <p:spPr>
          <a:xfrm>
            <a:off x="495897" y="1043040"/>
            <a:ext cx="9998368" cy="2554545"/>
          </a:xfrm>
          <a:prstGeom prst="rect">
            <a:avLst/>
          </a:prstGeom>
        </p:spPr>
        <p:txBody>
          <a:bodyPr wrap="square">
            <a:spAutoFit/>
          </a:bodyPr>
          <a:lstStyle/>
          <a:p>
            <a:r>
              <a:rPr lang="en-GB" sz="2000" dirty="0">
                <a:solidFill>
                  <a:schemeClr val="tx1">
                    <a:lumMod val="50000"/>
                  </a:schemeClr>
                </a:solidFill>
              </a:rPr>
              <a:t>The Government has recently signalled intent with a Green Paper: </a:t>
            </a:r>
            <a:r>
              <a:rPr lang="en-GB" sz="2000" i="1" dirty="0">
                <a:solidFill>
                  <a:schemeClr val="tx1">
                    <a:lumMod val="50000"/>
                  </a:schemeClr>
                </a:solidFill>
              </a:rPr>
              <a:t>Transforming Children and Young People’s Mental Health Provision.</a:t>
            </a:r>
          </a:p>
          <a:p>
            <a:endParaRPr lang="en-GB" sz="2000" i="1" dirty="0">
              <a:solidFill>
                <a:schemeClr val="tx1">
                  <a:lumMod val="50000"/>
                </a:schemeClr>
              </a:solidFill>
            </a:endParaRPr>
          </a:p>
          <a:p>
            <a:r>
              <a:rPr lang="en-GB" sz="2000" dirty="0">
                <a:solidFill>
                  <a:schemeClr val="tx1">
                    <a:lumMod val="50000"/>
                  </a:schemeClr>
                </a:solidFill>
              </a:rPr>
              <a:t>This programme enables schools, colleges and multi-academy trusts </a:t>
            </a:r>
            <a:r>
              <a:rPr lang="en-GB" sz="2000" b="1" dirty="0">
                <a:solidFill>
                  <a:schemeClr val="tx1">
                    <a:lumMod val="50000"/>
                  </a:schemeClr>
                </a:solidFill>
              </a:rPr>
              <a:t>to stay one step ahead of legislative changes</a:t>
            </a:r>
            <a:r>
              <a:rPr lang="en-GB" sz="2000" dirty="0">
                <a:solidFill>
                  <a:schemeClr val="tx1">
                    <a:lumMod val="50000"/>
                  </a:schemeClr>
                </a:solidFill>
              </a:rPr>
              <a:t>, and </a:t>
            </a:r>
            <a:r>
              <a:rPr lang="en-GB" sz="2000" b="1" dirty="0">
                <a:solidFill>
                  <a:schemeClr val="tx1">
                    <a:lumMod val="50000"/>
                  </a:schemeClr>
                </a:solidFill>
              </a:rPr>
              <a:t>establish whole school proactive approaches </a:t>
            </a:r>
            <a:r>
              <a:rPr lang="en-GB" sz="2000" dirty="0">
                <a:solidFill>
                  <a:schemeClr val="tx1">
                    <a:lumMod val="50000"/>
                  </a:schemeClr>
                </a:solidFill>
              </a:rPr>
              <a:t>that break down barriers to progress by addressing the climate and culture of the classroom, developing professional understanding of the impact of attachment, childhood trauma and neglect, and building core strength and resilience.</a:t>
            </a:r>
          </a:p>
        </p:txBody>
      </p:sp>
      <p:pic>
        <p:nvPicPr>
          <p:cNvPr id="3" name="Picture 2">
            <a:extLst>
              <a:ext uri="{FF2B5EF4-FFF2-40B4-BE49-F238E27FC236}">
                <a16:creationId xmlns:a16="http://schemas.microsoft.com/office/drawing/2014/main" id="{9078521A-C118-42F8-8F38-372FAD1FB803}"/>
              </a:ext>
            </a:extLst>
          </p:cNvPr>
          <p:cNvPicPr>
            <a:picLocks noChangeAspect="1"/>
          </p:cNvPicPr>
          <p:nvPr/>
        </p:nvPicPr>
        <p:blipFill>
          <a:blip r:embed="rId3"/>
          <a:stretch>
            <a:fillRect/>
          </a:stretch>
        </p:blipFill>
        <p:spPr>
          <a:xfrm>
            <a:off x="3649815" y="3597585"/>
            <a:ext cx="2120354" cy="2990515"/>
          </a:xfrm>
          <a:prstGeom prst="rect">
            <a:avLst/>
          </a:prstGeom>
        </p:spPr>
      </p:pic>
      <p:sp>
        <p:nvSpPr>
          <p:cNvPr id="9" name="Title 3">
            <a:extLst>
              <a:ext uri="{FF2B5EF4-FFF2-40B4-BE49-F238E27FC236}">
                <a16:creationId xmlns:a16="http://schemas.microsoft.com/office/drawing/2014/main" id="{FB97B1D5-14DE-43F7-A205-2BFFDA6AC0F9}"/>
              </a:ext>
            </a:extLst>
          </p:cNvPr>
          <p:cNvSpPr txBox="1">
            <a:spLocks/>
          </p:cNvSpPr>
          <p:nvPr/>
        </p:nvSpPr>
        <p:spPr>
          <a:xfrm>
            <a:off x="495897" y="64975"/>
            <a:ext cx="65836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What can it do? 2/3</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14" name="Picture 13" descr="A group of people posing for the camera&#10;&#10;Description generated with very high confidence">
            <a:extLst>
              <a:ext uri="{FF2B5EF4-FFF2-40B4-BE49-F238E27FC236}">
                <a16:creationId xmlns:a16="http://schemas.microsoft.com/office/drawing/2014/main" id="{B7813B37-6FF0-4969-A03E-B860D762C030}"/>
              </a:ext>
            </a:extLst>
          </p:cNvPr>
          <p:cNvPicPr>
            <a:picLocks noChangeAspect="1"/>
          </p:cNvPicPr>
          <p:nvPr/>
        </p:nvPicPr>
        <p:blipFill>
          <a:blip r:embed="rId4"/>
          <a:stretch>
            <a:fillRect/>
          </a:stretch>
        </p:blipFill>
        <p:spPr>
          <a:xfrm>
            <a:off x="7869786" y="4677726"/>
            <a:ext cx="2908799" cy="2007071"/>
          </a:xfrm>
          <a:prstGeom prst="rect">
            <a:avLst/>
          </a:prstGeom>
        </p:spPr>
      </p:pic>
      <p:pic>
        <p:nvPicPr>
          <p:cNvPr id="15" name="Picture 14">
            <a:extLst>
              <a:ext uri="{FF2B5EF4-FFF2-40B4-BE49-F238E27FC236}">
                <a16:creationId xmlns:a16="http://schemas.microsoft.com/office/drawing/2014/main" id="{ADFF0DAF-E786-4002-9999-CAFF0426F4C0}"/>
              </a:ext>
            </a:extLst>
          </p:cNvPr>
          <p:cNvPicPr>
            <a:picLocks noChangeAspect="1"/>
          </p:cNvPicPr>
          <p:nvPr/>
        </p:nvPicPr>
        <p:blipFill rotWithShape="1">
          <a:blip r:embed="rId5"/>
          <a:srcRect r="2864"/>
          <a:stretch/>
        </p:blipFill>
        <p:spPr>
          <a:xfrm>
            <a:off x="10298323" y="4218704"/>
            <a:ext cx="1685869" cy="2466092"/>
          </a:xfrm>
          <a:prstGeom prst="rect">
            <a:avLst/>
          </a:prstGeom>
        </p:spPr>
      </p:pic>
      <p:pic>
        <p:nvPicPr>
          <p:cNvPr id="16" name="Picture 15" descr="A person with collar shirt&#10;&#10;Description generated with high confidence">
            <a:extLst>
              <a:ext uri="{FF2B5EF4-FFF2-40B4-BE49-F238E27FC236}">
                <a16:creationId xmlns:a16="http://schemas.microsoft.com/office/drawing/2014/main" id="{6E283964-8CA4-4F2A-BB95-EA3389D1F985}"/>
              </a:ext>
            </a:extLst>
          </p:cNvPr>
          <p:cNvPicPr>
            <a:picLocks noChangeAspect="1"/>
          </p:cNvPicPr>
          <p:nvPr/>
        </p:nvPicPr>
        <p:blipFill rotWithShape="1">
          <a:blip r:embed="rId6"/>
          <a:srcRect l="38888" t="28956" r="30139"/>
          <a:stretch/>
        </p:blipFill>
        <p:spPr>
          <a:xfrm>
            <a:off x="6924058" y="5555278"/>
            <a:ext cx="1295385" cy="1129518"/>
          </a:xfrm>
          <a:prstGeom prst="rect">
            <a:avLst/>
          </a:prstGeom>
        </p:spPr>
      </p:pic>
    </p:spTree>
    <p:extLst>
      <p:ext uri="{BB962C8B-B14F-4D97-AF65-F5344CB8AC3E}">
        <p14:creationId xmlns:p14="http://schemas.microsoft.com/office/powerpoint/2010/main" val="33280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5EC51-E632-4B77-BAA6-B6AF34D94C65}"/>
              </a:ext>
            </a:extLst>
          </p:cNvPr>
          <p:cNvSpPr/>
          <p:nvPr/>
        </p:nvSpPr>
        <p:spPr>
          <a:xfrm>
            <a:off x="582524" y="1377470"/>
            <a:ext cx="8756709" cy="1631216"/>
          </a:xfrm>
          <a:prstGeom prst="rect">
            <a:avLst/>
          </a:prstGeom>
        </p:spPr>
        <p:txBody>
          <a:bodyPr wrap="square">
            <a:spAutoFit/>
          </a:bodyPr>
          <a:lstStyle/>
          <a:p>
            <a:r>
              <a:rPr lang="en-GB" sz="2000" dirty="0">
                <a:solidFill>
                  <a:schemeClr val="tx1">
                    <a:lumMod val="50000"/>
                  </a:schemeClr>
                </a:solidFill>
              </a:rPr>
              <a:t>It is also designed to support </a:t>
            </a:r>
            <a:r>
              <a:rPr lang="en-GB" sz="2000" b="1" dirty="0">
                <a:solidFill>
                  <a:schemeClr val="tx1">
                    <a:lumMod val="50000"/>
                  </a:schemeClr>
                </a:solidFill>
              </a:rPr>
              <a:t>you</a:t>
            </a:r>
            <a:r>
              <a:rPr lang="en-GB" sz="2000" dirty="0">
                <a:solidFill>
                  <a:schemeClr val="tx1">
                    <a:lumMod val="50000"/>
                  </a:schemeClr>
                </a:solidFill>
              </a:rPr>
              <a:t>, all front-line professionals in primary and secondary settings.</a:t>
            </a:r>
          </a:p>
          <a:p>
            <a:endParaRPr lang="en-GB" sz="2000" b="1" dirty="0">
              <a:solidFill>
                <a:schemeClr val="tx1">
                  <a:lumMod val="50000"/>
                </a:schemeClr>
              </a:solidFill>
            </a:endParaRPr>
          </a:p>
          <a:p>
            <a:r>
              <a:rPr lang="en-GB" sz="2000" dirty="0">
                <a:solidFill>
                  <a:schemeClr val="tx1">
                    <a:lumMod val="50000"/>
                  </a:schemeClr>
                </a:solidFill>
              </a:rPr>
              <a:t>It is acknowledged that dealing with classroom behaviour issues is a major contributor to stress, anxiety and workload. </a:t>
            </a:r>
          </a:p>
        </p:txBody>
      </p:sp>
      <p:pic>
        <p:nvPicPr>
          <p:cNvPr id="4" name="Picture 3">
            <a:extLst>
              <a:ext uri="{FF2B5EF4-FFF2-40B4-BE49-F238E27FC236}">
                <a16:creationId xmlns:a16="http://schemas.microsoft.com/office/drawing/2014/main" id="{A35606E5-8148-4A91-A937-6EF5E25DD131}"/>
              </a:ext>
            </a:extLst>
          </p:cNvPr>
          <p:cNvPicPr>
            <a:picLocks noChangeAspect="1"/>
          </p:cNvPicPr>
          <p:nvPr/>
        </p:nvPicPr>
        <p:blipFill>
          <a:blip r:embed="rId3"/>
          <a:stretch>
            <a:fillRect/>
          </a:stretch>
        </p:blipFill>
        <p:spPr>
          <a:xfrm>
            <a:off x="6601652" y="2931684"/>
            <a:ext cx="4782141" cy="3503626"/>
          </a:xfrm>
          <a:prstGeom prst="rect">
            <a:avLst/>
          </a:prstGeom>
        </p:spPr>
      </p:pic>
      <p:sp>
        <p:nvSpPr>
          <p:cNvPr id="14" name="Rectangle 13">
            <a:extLst>
              <a:ext uri="{FF2B5EF4-FFF2-40B4-BE49-F238E27FC236}">
                <a16:creationId xmlns:a16="http://schemas.microsoft.com/office/drawing/2014/main" id="{2B34BDE8-9117-42FF-A2E4-2625582F7B5C}"/>
              </a:ext>
            </a:extLst>
          </p:cNvPr>
          <p:cNvSpPr/>
          <p:nvPr/>
        </p:nvSpPr>
        <p:spPr>
          <a:xfrm>
            <a:off x="582524" y="3849315"/>
            <a:ext cx="4624744" cy="2246769"/>
          </a:xfrm>
          <a:prstGeom prst="rect">
            <a:avLst/>
          </a:prstGeom>
        </p:spPr>
        <p:txBody>
          <a:bodyPr wrap="square">
            <a:spAutoFit/>
          </a:bodyPr>
          <a:lstStyle/>
          <a:p>
            <a:r>
              <a:rPr lang="en-GB" sz="2000" dirty="0">
                <a:solidFill>
                  <a:schemeClr val="tx1">
                    <a:lumMod val="50000"/>
                  </a:schemeClr>
                </a:solidFill>
              </a:rPr>
              <a:t>By addressing the climate and culture of the classroom, developing professional understanding of the impact of childhood trauma and neglect, and building </a:t>
            </a:r>
            <a:r>
              <a:rPr lang="en-GB" sz="2000" b="1" dirty="0">
                <a:solidFill>
                  <a:schemeClr val="tx1">
                    <a:lumMod val="50000"/>
                  </a:schemeClr>
                </a:solidFill>
              </a:rPr>
              <a:t>core strength </a:t>
            </a:r>
            <a:r>
              <a:rPr lang="en-GB" sz="2000" dirty="0">
                <a:solidFill>
                  <a:schemeClr val="tx1">
                    <a:lumMod val="50000"/>
                  </a:schemeClr>
                </a:solidFill>
              </a:rPr>
              <a:t>within cohorts of identified learners, barriers to progress will be dismantled. </a:t>
            </a:r>
          </a:p>
        </p:txBody>
      </p:sp>
      <p:sp>
        <p:nvSpPr>
          <p:cNvPr id="8" name="Title 3">
            <a:extLst>
              <a:ext uri="{FF2B5EF4-FFF2-40B4-BE49-F238E27FC236}">
                <a16:creationId xmlns:a16="http://schemas.microsoft.com/office/drawing/2014/main" id="{239A51BD-10EF-4211-A6CF-851CFDD49B57}"/>
              </a:ext>
            </a:extLst>
          </p:cNvPr>
          <p:cNvSpPr txBox="1">
            <a:spLocks/>
          </p:cNvSpPr>
          <p:nvPr/>
        </p:nvSpPr>
        <p:spPr>
          <a:xfrm>
            <a:off x="495897" y="64975"/>
            <a:ext cx="6583679"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US" sz="2800" b="0" dirty="0">
                <a:solidFill>
                  <a:schemeClr val="tx1">
                    <a:lumMod val="75000"/>
                  </a:schemeClr>
                </a:solidFill>
                <a:ea typeface="+mn-ea"/>
                <a:cs typeface="+mn-cs"/>
              </a:rPr>
              <a:t>What can it do? 3/3</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Tree>
    <p:extLst>
      <p:ext uri="{BB962C8B-B14F-4D97-AF65-F5344CB8AC3E}">
        <p14:creationId xmlns:p14="http://schemas.microsoft.com/office/powerpoint/2010/main" val="253707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34BDE8-9117-42FF-A2E4-2625582F7B5C}"/>
              </a:ext>
            </a:extLst>
          </p:cNvPr>
          <p:cNvSpPr/>
          <p:nvPr/>
        </p:nvSpPr>
        <p:spPr>
          <a:xfrm>
            <a:off x="495897" y="1222657"/>
            <a:ext cx="3201200" cy="4647426"/>
          </a:xfrm>
          <a:prstGeom prst="rect">
            <a:avLst/>
          </a:prstGeom>
        </p:spPr>
        <p:txBody>
          <a:bodyPr wrap="square">
            <a:spAutoFit/>
          </a:bodyPr>
          <a:lstStyle/>
          <a:p>
            <a:r>
              <a:rPr lang="en-GB" dirty="0"/>
              <a:t>The Achieving Wellbeing (CLA) Programme coaches and supports Designated Teachers to promote a whole school culture where the personalised learning needs of looked after and previously looked after children and their personal, emotional and academic needs are prioritised in order to improve wellbeing and attainment.</a:t>
            </a:r>
          </a:p>
          <a:p>
            <a:endParaRPr lang="en-GB" sz="2000" dirty="0">
              <a:solidFill>
                <a:schemeClr val="tx1">
                  <a:lumMod val="50000"/>
                </a:schemeClr>
              </a:solidFill>
            </a:endParaRPr>
          </a:p>
          <a:p>
            <a:pPr marL="342900" indent="-342900">
              <a:buFont typeface="Arial" panose="020B0604020202020204" pitchFamily="34" charset="0"/>
              <a:buChar char="•"/>
            </a:pPr>
            <a:r>
              <a:rPr lang="en-GB" sz="2000" dirty="0">
                <a:solidFill>
                  <a:schemeClr val="tx1">
                    <a:lumMod val="50000"/>
                  </a:schemeClr>
                </a:solidFill>
              </a:rPr>
              <a:t>Quality of PEPs</a:t>
            </a:r>
          </a:p>
          <a:p>
            <a:pPr marL="342900" indent="-342900">
              <a:buFont typeface="Arial" panose="020B0604020202020204" pitchFamily="34" charset="0"/>
              <a:buChar char="•"/>
            </a:pPr>
            <a:r>
              <a:rPr lang="en-GB" sz="2000" dirty="0">
                <a:solidFill>
                  <a:schemeClr val="tx1">
                    <a:lumMod val="50000"/>
                  </a:schemeClr>
                </a:solidFill>
              </a:rPr>
              <a:t>SDQs</a:t>
            </a:r>
          </a:p>
          <a:p>
            <a:pPr marL="342900" indent="-342900">
              <a:buFont typeface="Arial" panose="020B0604020202020204" pitchFamily="34" charset="0"/>
              <a:buChar char="•"/>
            </a:pPr>
            <a:r>
              <a:rPr lang="en-GB" sz="2000" dirty="0">
                <a:solidFill>
                  <a:schemeClr val="tx1">
                    <a:lumMod val="50000"/>
                  </a:schemeClr>
                </a:solidFill>
              </a:rPr>
              <a:t>Measuring Progress</a:t>
            </a:r>
          </a:p>
        </p:txBody>
      </p:sp>
      <p:sp>
        <p:nvSpPr>
          <p:cNvPr id="8" name="Title 3">
            <a:extLst>
              <a:ext uri="{FF2B5EF4-FFF2-40B4-BE49-F238E27FC236}">
                <a16:creationId xmlns:a16="http://schemas.microsoft.com/office/drawing/2014/main" id="{239A51BD-10EF-4211-A6CF-851CFDD49B57}"/>
              </a:ext>
            </a:extLst>
          </p:cNvPr>
          <p:cNvSpPr txBox="1">
            <a:spLocks/>
          </p:cNvSpPr>
          <p:nvPr/>
        </p:nvSpPr>
        <p:spPr>
          <a:xfrm>
            <a:off x="495897" y="64975"/>
            <a:ext cx="7271248"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Wellbeing-CLA</a:t>
            </a:r>
          </a:p>
          <a:p>
            <a:r>
              <a:rPr lang="en-US" sz="2800" b="0" dirty="0">
                <a:solidFill>
                  <a:schemeClr val="tx1">
                    <a:lumMod val="75000"/>
                  </a:schemeClr>
                </a:solidFill>
                <a:ea typeface="+mn-ea"/>
                <a:cs typeface="+mn-cs"/>
              </a:rPr>
              <a:t>Improving outcomes for Children Looked After</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pic>
        <p:nvPicPr>
          <p:cNvPr id="5" name="Picture 4">
            <a:extLst>
              <a:ext uri="{FF2B5EF4-FFF2-40B4-BE49-F238E27FC236}">
                <a16:creationId xmlns:a16="http://schemas.microsoft.com/office/drawing/2014/main" id="{1A920A4B-EC74-480E-AE98-1EECED468733}"/>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356316" y="1492468"/>
            <a:ext cx="3016160" cy="44668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68745BA2-0DF3-4AD4-A3AA-B94D2291F15A}"/>
              </a:ext>
            </a:extLst>
          </p:cNvPr>
          <p:cNvSpPr txBox="1"/>
          <p:nvPr/>
        </p:nvSpPr>
        <p:spPr>
          <a:xfrm>
            <a:off x="4161996" y="2677316"/>
            <a:ext cx="1723697" cy="646331"/>
          </a:xfrm>
          <a:prstGeom prst="rect">
            <a:avLst/>
          </a:prstGeom>
          <a:noFill/>
        </p:spPr>
        <p:txBody>
          <a:bodyPr wrap="square" rtlCol="0">
            <a:spAutoFit/>
          </a:bodyPr>
          <a:lstStyle/>
          <a:p>
            <a:r>
              <a:rPr lang="en-GB" dirty="0"/>
              <a:t>Gloucestershire</a:t>
            </a:r>
          </a:p>
          <a:p>
            <a:r>
              <a:rPr lang="en-GB" dirty="0"/>
              <a:t>7 Schools</a:t>
            </a:r>
          </a:p>
        </p:txBody>
      </p:sp>
      <p:cxnSp>
        <p:nvCxnSpPr>
          <p:cNvPr id="11" name="Straight Connector 10">
            <a:extLst>
              <a:ext uri="{FF2B5EF4-FFF2-40B4-BE49-F238E27FC236}">
                <a16:creationId xmlns:a16="http://schemas.microsoft.com/office/drawing/2014/main" id="{77038F67-FEF9-40CC-B64F-03532E45D7F4}"/>
              </a:ext>
            </a:extLst>
          </p:cNvPr>
          <p:cNvCxnSpPr>
            <a:cxnSpLocks/>
            <a:stCxn id="9" idx="3"/>
          </p:cNvCxnSpPr>
          <p:nvPr/>
        </p:nvCxnSpPr>
        <p:spPr>
          <a:xfrm>
            <a:off x="5885693" y="3000482"/>
            <a:ext cx="1807879" cy="1714515"/>
          </a:xfrm>
          <a:prstGeom prst="line">
            <a:avLst/>
          </a:prstGeom>
          <a:ln>
            <a:solidFill>
              <a:srgbClr val="1A365E"/>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A73C0D3-254E-4411-93F9-5D65236FA151}"/>
              </a:ext>
            </a:extLst>
          </p:cNvPr>
          <p:cNvSpPr txBox="1"/>
          <p:nvPr/>
        </p:nvSpPr>
        <p:spPr>
          <a:xfrm>
            <a:off x="9758916" y="1904971"/>
            <a:ext cx="1937187" cy="646331"/>
          </a:xfrm>
          <a:prstGeom prst="rect">
            <a:avLst/>
          </a:prstGeom>
          <a:noFill/>
        </p:spPr>
        <p:txBody>
          <a:bodyPr wrap="square" rtlCol="0">
            <a:spAutoFit/>
          </a:bodyPr>
          <a:lstStyle/>
          <a:p>
            <a:r>
              <a:rPr lang="en-GB" dirty="0"/>
              <a:t>Northumberland 10 schools</a:t>
            </a:r>
          </a:p>
        </p:txBody>
      </p:sp>
      <p:sp>
        <p:nvSpPr>
          <p:cNvPr id="15" name="TextBox 14">
            <a:extLst>
              <a:ext uri="{FF2B5EF4-FFF2-40B4-BE49-F238E27FC236}">
                <a16:creationId xmlns:a16="http://schemas.microsoft.com/office/drawing/2014/main" id="{247EFEE1-4E3F-4E5A-B423-00666CE353BA}"/>
              </a:ext>
            </a:extLst>
          </p:cNvPr>
          <p:cNvSpPr txBox="1"/>
          <p:nvPr/>
        </p:nvSpPr>
        <p:spPr>
          <a:xfrm>
            <a:off x="9758916" y="5636199"/>
            <a:ext cx="1723697" cy="646331"/>
          </a:xfrm>
          <a:prstGeom prst="rect">
            <a:avLst/>
          </a:prstGeom>
          <a:noFill/>
        </p:spPr>
        <p:txBody>
          <a:bodyPr wrap="square" rtlCol="0">
            <a:spAutoFit/>
          </a:bodyPr>
          <a:lstStyle/>
          <a:p>
            <a:r>
              <a:rPr lang="en-GB" dirty="0"/>
              <a:t>Croydon </a:t>
            </a:r>
          </a:p>
          <a:p>
            <a:r>
              <a:rPr lang="en-GB" dirty="0"/>
              <a:t>4 schools</a:t>
            </a:r>
          </a:p>
        </p:txBody>
      </p:sp>
      <p:sp>
        <p:nvSpPr>
          <p:cNvPr id="16" name="TextBox 15">
            <a:extLst>
              <a:ext uri="{FF2B5EF4-FFF2-40B4-BE49-F238E27FC236}">
                <a16:creationId xmlns:a16="http://schemas.microsoft.com/office/drawing/2014/main" id="{D5530A34-821F-4C8B-9F24-0A55F5FB6C09}"/>
              </a:ext>
            </a:extLst>
          </p:cNvPr>
          <p:cNvSpPr txBox="1"/>
          <p:nvPr/>
        </p:nvSpPr>
        <p:spPr>
          <a:xfrm>
            <a:off x="9792891" y="3660368"/>
            <a:ext cx="1723697" cy="646331"/>
          </a:xfrm>
          <a:prstGeom prst="rect">
            <a:avLst/>
          </a:prstGeom>
          <a:noFill/>
        </p:spPr>
        <p:txBody>
          <a:bodyPr wrap="square" rtlCol="0">
            <a:spAutoFit/>
          </a:bodyPr>
          <a:lstStyle/>
          <a:p>
            <a:r>
              <a:rPr lang="en-GB" dirty="0"/>
              <a:t>Barnet – no. of schools TBC</a:t>
            </a:r>
          </a:p>
        </p:txBody>
      </p:sp>
      <p:sp>
        <p:nvSpPr>
          <p:cNvPr id="17" name="TextBox 16">
            <a:extLst>
              <a:ext uri="{FF2B5EF4-FFF2-40B4-BE49-F238E27FC236}">
                <a16:creationId xmlns:a16="http://schemas.microsoft.com/office/drawing/2014/main" id="{CF5857FD-7094-41B8-8772-9F7C8F159708}"/>
              </a:ext>
            </a:extLst>
          </p:cNvPr>
          <p:cNvSpPr txBox="1"/>
          <p:nvPr/>
        </p:nvSpPr>
        <p:spPr>
          <a:xfrm>
            <a:off x="4358078" y="4638977"/>
            <a:ext cx="1477607" cy="1754326"/>
          </a:xfrm>
          <a:prstGeom prst="rect">
            <a:avLst/>
          </a:prstGeom>
          <a:noFill/>
        </p:spPr>
        <p:txBody>
          <a:bodyPr wrap="square" rtlCol="0">
            <a:spAutoFit/>
          </a:bodyPr>
          <a:lstStyle/>
          <a:p>
            <a:r>
              <a:rPr lang="en-GB" dirty="0"/>
              <a:t>Kingston, Richmond, Windsor &amp; Maidenhead  8 schools </a:t>
            </a:r>
          </a:p>
          <a:p>
            <a:r>
              <a:rPr lang="en-GB" dirty="0"/>
              <a:t>2 colleges</a:t>
            </a:r>
          </a:p>
        </p:txBody>
      </p:sp>
      <p:cxnSp>
        <p:nvCxnSpPr>
          <p:cNvPr id="18" name="Straight Connector 17">
            <a:extLst>
              <a:ext uri="{FF2B5EF4-FFF2-40B4-BE49-F238E27FC236}">
                <a16:creationId xmlns:a16="http://schemas.microsoft.com/office/drawing/2014/main" id="{E405CA48-3FD6-4F82-BD80-A867CAFDD8A6}"/>
              </a:ext>
            </a:extLst>
          </p:cNvPr>
          <p:cNvCxnSpPr>
            <a:cxnSpLocks/>
          </p:cNvCxnSpPr>
          <p:nvPr/>
        </p:nvCxnSpPr>
        <p:spPr>
          <a:xfrm flipV="1">
            <a:off x="5583436" y="5244662"/>
            <a:ext cx="2351874" cy="120871"/>
          </a:xfrm>
          <a:prstGeom prst="line">
            <a:avLst/>
          </a:prstGeom>
          <a:ln>
            <a:solidFill>
              <a:srgbClr val="1A365E"/>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3AE7846-B583-46C5-872F-5AF53683C9AF}"/>
              </a:ext>
            </a:extLst>
          </p:cNvPr>
          <p:cNvCxnSpPr>
            <a:cxnSpLocks/>
          </p:cNvCxnSpPr>
          <p:nvPr/>
        </p:nvCxnSpPr>
        <p:spPr>
          <a:xfrm>
            <a:off x="8321750" y="5365533"/>
            <a:ext cx="1353022" cy="377730"/>
          </a:xfrm>
          <a:prstGeom prst="line">
            <a:avLst/>
          </a:prstGeom>
          <a:ln>
            <a:solidFill>
              <a:srgbClr val="1A36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8A82F4C-18D9-40AB-A55C-BDA3B3933B2C}"/>
              </a:ext>
            </a:extLst>
          </p:cNvPr>
          <p:cNvCxnSpPr>
            <a:cxnSpLocks/>
          </p:cNvCxnSpPr>
          <p:nvPr/>
        </p:nvCxnSpPr>
        <p:spPr>
          <a:xfrm flipV="1">
            <a:off x="8165470" y="4078014"/>
            <a:ext cx="1509302" cy="1038218"/>
          </a:xfrm>
          <a:prstGeom prst="line">
            <a:avLst/>
          </a:prstGeom>
          <a:ln>
            <a:solidFill>
              <a:srgbClr val="1A365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91C6369-1C79-4748-A755-A0B5EF6581BE}"/>
              </a:ext>
            </a:extLst>
          </p:cNvPr>
          <p:cNvCxnSpPr>
            <a:cxnSpLocks/>
          </p:cNvCxnSpPr>
          <p:nvPr/>
        </p:nvCxnSpPr>
        <p:spPr>
          <a:xfrm>
            <a:off x="7864396" y="2228136"/>
            <a:ext cx="1718288" cy="37996"/>
          </a:xfrm>
          <a:prstGeom prst="line">
            <a:avLst/>
          </a:prstGeom>
          <a:ln>
            <a:solidFill>
              <a:srgbClr val="1A365E"/>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1A9A0B8-B923-4169-9C7E-EF2038CAD0B2}"/>
              </a:ext>
            </a:extLst>
          </p:cNvPr>
          <p:cNvSpPr txBox="1"/>
          <p:nvPr/>
        </p:nvSpPr>
        <p:spPr>
          <a:xfrm>
            <a:off x="3674701" y="3711920"/>
            <a:ext cx="1723697" cy="646331"/>
          </a:xfrm>
          <a:prstGeom prst="rect">
            <a:avLst/>
          </a:prstGeom>
          <a:noFill/>
        </p:spPr>
        <p:txBody>
          <a:bodyPr wrap="square" rtlCol="0">
            <a:spAutoFit/>
          </a:bodyPr>
          <a:lstStyle/>
          <a:p>
            <a:r>
              <a:rPr lang="en-GB" dirty="0"/>
              <a:t>South Wales</a:t>
            </a:r>
          </a:p>
          <a:p>
            <a:r>
              <a:rPr lang="en-GB" dirty="0"/>
              <a:t>21 Schools</a:t>
            </a:r>
          </a:p>
        </p:txBody>
      </p:sp>
      <p:cxnSp>
        <p:nvCxnSpPr>
          <p:cNvPr id="21" name="Straight Connector 20">
            <a:extLst>
              <a:ext uri="{FF2B5EF4-FFF2-40B4-BE49-F238E27FC236}">
                <a16:creationId xmlns:a16="http://schemas.microsoft.com/office/drawing/2014/main" id="{6DD99F56-22DB-43F7-AED3-3C4A025BF018}"/>
              </a:ext>
            </a:extLst>
          </p:cNvPr>
          <p:cNvCxnSpPr>
            <a:cxnSpLocks/>
          </p:cNvCxnSpPr>
          <p:nvPr/>
        </p:nvCxnSpPr>
        <p:spPr>
          <a:xfrm>
            <a:off x="5023844" y="4035085"/>
            <a:ext cx="1735529" cy="696492"/>
          </a:xfrm>
          <a:prstGeom prst="line">
            <a:avLst/>
          </a:prstGeom>
          <a:ln>
            <a:solidFill>
              <a:srgbClr val="1A365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4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4EA34-4992-4ED3-BFD0-0653F875E5C5}"/>
              </a:ext>
            </a:extLst>
          </p:cNvPr>
          <p:cNvSpPr txBox="1">
            <a:spLocks/>
          </p:cNvSpPr>
          <p:nvPr/>
        </p:nvSpPr>
        <p:spPr>
          <a:xfrm>
            <a:off x="495897" y="64975"/>
            <a:ext cx="7916583" cy="112362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500" b="1" kern="1200">
                <a:solidFill>
                  <a:schemeClr val="bg1"/>
                </a:solidFill>
                <a:latin typeface="+mj-lt"/>
                <a:ea typeface="+mj-ea"/>
                <a:cs typeface="+mj-cs"/>
              </a:defRPr>
            </a:lvl1pPr>
          </a:lstStyle>
          <a:p>
            <a:r>
              <a:rPr lang="en-GB" sz="3200" dirty="0">
                <a:solidFill>
                  <a:schemeClr val="tx1">
                    <a:lumMod val="75000"/>
                  </a:schemeClr>
                </a:solidFill>
                <a:ea typeface="+mn-ea"/>
                <a:cs typeface="+mn-cs"/>
              </a:rPr>
              <a:t>Achieving Wellbeing</a:t>
            </a:r>
          </a:p>
          <a:p>
            <a:r>
              <a:rPr lang="en-GB" sz="2800" b="0" dirty="0">
                <a:solidFill>
                  <a:schemeClr val="tx1">
                    <a:lumMod val="75000"/>
                  </a:schemeClr>
                </a:solidFill>
                <a:ea typeface="+mn-ea"/>
                <a:cs typeface="+mn-cs"/>
              </a:rPr>
              <a:t>The explicit link between wellbeing, learning, and learner outcomes </a:t>
            </a:r>
          </a:p>
          <a:p>
            <a:br>
              <a:rPr lang="en-US" sz="1800" b="0" dirty="0">
                <a:solidFill>
                  <a:schemeClr val="tx1">
                    <a:lumMod val="75000"/>
                  </a:schemeClr>
                </a:solidFill>
                <a:ea typeface="+mn-ea"/>
                <a:cs typeface="+mn-cs"/>
              </a:rPr>
            </a:br>
            <a:endParaRPr lang="en-GB" sz="1800" b="0" dirty="0">
              <a:solidFill>
                <a:schemeClr val="tx1">
                  <a:lumMod val="75000"/>
                </a:schemeClr>
              </a:solidFill>
              <a:ea typeface="+mn-ea"/>
              <a:cs typeface="+mn-cs"/>
            </a:endParaRPr>
          </a:p>
        </p:txBody>
      </p:sp>
      <p:sp>
        <p:nvSpPr>
          <p:cNvPr id="35" name="TextBox 34">
            <a:extLst>
              <a:ext uri="{FF2B5EF4-FFF2-40B4-BE49-F238E27FC236}">
                <a16:creationId xmlns:a16="http://schemas.microsoft.com/office/drawing/2014/main" id="{DB4845F1-91BF-4B8E-984B-0B8DE293A605}"/>
              </a:ext>
            </a:extLst>
          </p:cNvPr>
          <p:cNvSpPr txBox="1"/>
          <p:nvPr/>
        </p:nvSpPr>
        <p:spPr>
          <a:xfrm>
            <a:off x="2454442" y="2644170"/>
            <a:ext cx="6525928" cy="2000548"/>
          </a:xfrm>
          <a:prstGeom prst="rect">
            <a:avLst/>
          </a:prstGeom>
          <a:noFill/>
        </p:spPr>
        <p:txBody>
          <a:bodyPr wrap="square" rtlCol="0">
            <a:spAutoFit/>
          </a:bodyPr>
          <a:lstStyle/>
          <a:p>
            <a:r>
              <a:rPr lang="en-GB" sz="4800" dirty="0"/>
              <a:t>An anxious, frightened or angry brain </a:t>
            </a:r>
            <a:r>
              <a:rPr lang="en-GB" sz="4800" b="1" dirty="0"/>
              <a:t>will not learn </a:t>
            </a:r>
            <a:r>
              <a:rPr lang="en-GB" sz="2800" dirty="0"/>
              <a:t>In the academic sense of the word</a:t>
            </a:r>
          </a:p>
        </p:txBody>
      </p:sp>
    </p:spTree>
    <p:extLst>
      <p:ext uri="{BB962C8B-B14F-4D97-AF65-F5344CB8AC3E}">
        <p14:creationId xmlns:p14="http://schemas.microsoft.com/office/powerpoint/2010/main" val="1546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8019B6E5-8973-4319-B8E6-DEBEEAB8709E}"/>
              </a:ext>
            </a:extLst>
          </p:cNvPr>
          <p:cNvPicPr>
            <a:picLocks noChangeAspect="1"/>
          </p:cNvPicPr>
          <p:nvPr/>
        </p:nvPicPr>
        <p:blipFill>
          <a:blip r:embed="rId2"/>
          <a:stretch>
            <a:fillRect/>
          </a:stretch>
        </p:blipFill>
        <p:spPr>
          <a:xfrm>
            <a:off x="10130711" y="-2962"/>
            <a:ext cx="2095500" cy="819150"/>
          </a:xfrm>
          <a:prstGeom prst="rect">
            <a:avLst/>
          </a:prstGeom>
        </p:spPr>
      </p:pic>
      <p:pic>
        <p:nvPicPr>
          <p:cNvPr id="32" name="Picture 31">
            <a:extLst>
              <a:ext uri="{FF2B5EF4-FFF2-40B4-BE49-F238E27FC236}">
                <a16:creationId xmlns:a16="http://schemas.microsoft.com/office/drawing/2014/main" id="{F90F48DB-28BE-49D1-86D7-EF804B81E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13" y="702993"/>
            <a:ext cx="6798070" cy="6022203"/>
          </a:xfrm>
          <a:prstGeom prst="rect">
            <a:avLst/>
          </a:prstGeom>
        </p:spPr>
      </p:pic>
      <p:sp>
        <p:nvSpPr>
          <p:cNvPr id="33" name="TextBox 32">
            <a:extLst>
              <a:ext uri="{FF2B5EF4-FFF2-40B4-BE49-F238E27FC236}">
                <a16:creationId xmlns:a16="http://schemas.microsoft.com/office/drawing/2014/main" id="{EAE6776C-98E2-4D2D-B09E-00E8F02464DF}"/>
              </a:ext>
            </a:extLst>
          </p:cNvPr>
          <p:cNvSpPr txBox="1"/>
          <p:nvPr/>
        </p:nvSpPr>
        <p:spPr>
          <a:xfrm>
            <a:off x="7471679" y="1427402"/>
            <a:ext cx="3245708" cy="523220"/>
          </a:xfrm>
          <a:prstGeom prst="rect">
            <a:avLst/>
          </a:prstGeom>
          <a:noFill/>
        </p:spPr>
        <p:txBody>
          <a:bodyPr wrap="square" rtlCol="0">
            <a:spAutoFit/>
          </a:bodyPr>
          <a:lstStyle/>
          <a:p>
            <a:r>
              <a:rPr lang="en-GB" sz="1400" b="1" dirty="0"/>
              <a:t>A stimulus is received</a:t>
            </a:r>
          </a:p>
          <a:p>
            <a:r>
              <a:rPr lang="en-GB" sz="1400" dirty="0"/>
              <a:t>(auditory visual, etc.)</a:t>
            </a:r>
          </a:p>
        </p:txBody>
      </p:sp>
      <p:sp>
        <p:nvSpPr>
          <p:cNvPr id="34" name="Explosion 2 6">
            <a:extLst>
              <a:ext uri="{FF2B5EF4-FFF2-40B4-BE49-F238E27FC236}">
                <a16:creationId xmlns:a16="http://schemas.microsoft.com/office/drawing/2014/main" id="{DDF574A8-43AE-4324-8B70-6C9AE26DB34C}"/>
              </a:ext>
            </a:extLst>
          </p:cNvPr>
          <p:cNvSpPr/>
          <p:nvPr/>
        </p:nvSpPr>
        <p:spPr>
          <a:xfrm>
            <a:off x="1025571" y="1353954"/>
            <a:ext cx="856735" cy="947352"/>
          </a:xfrm>
          <a:prstGeom prst="irregularSeal2">
            <a:avLst/>
          </a:prstGeom>
          <a:solidFill>
            <a:srgbClr val="FFC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xplosion 2 9">
            <a:extLst>
              <a:ext uri="{FF2B5EF4-FFF2-40B4-BE49-F238E27FC236}">
                <a16:creationId xmlns:a16="http://schemas.microsoft.com/office/drawing/2014/main" id="{0FF5CFCE-2F5C-4309-A20D-13094CD482DA}"/>
              </a:ext>
            </a:extLst>
          </p:cNvPr>
          <p:cNvSpPr/>
          <p:nvPr/>
        </p:nvSpPr>
        <p:spPr>
          <a:xfrm>
            <a:off x="200413" y="2766742"/>
            <a:ext cx="856735" cy="947352"/>
          </a:xfrm>
          <a:prstGeom prst="irregularSeal2">
            <a:avLst/>
          </a:prstGeom>
          <a:solidFill>
            <a:srgbClr val="FFC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xplosion 2 10">
            <a:extLst>
              <a:ext uri="{FF2B5EF4-FFF2-40B4-BE49-F238E27FC236}">
                <a16:creationId xmlns:a16="http://schemas.microsoft.com/office/drawing/2014/main" id="{067BBE3E-6F18-4F1F-99C7-532B1DBB400A}"/>
              </a:ext>
            </a:extLst>
          </p:cNvPr>
          <p:cNvSpPr/>
          <p:nvPr/>
        </p:nvSpPr>
        <p:spPr>
          <a:xfrm>
            <a:off x="457605" y="3565899"/>
            <a:ext cx="856735" cy="947352"/>
          </a:xfrm>
          <a:prstGeom prst="irregularSeal2">
            <a:avLst/>
          </a:prstGeom>
          <a:solidFill>
            <a:srgbClr val="FFC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xplosion 2 12">
            <a:extLst>
              <a:ext uri="{FF2B5EF4-FFF2-40B4-BE49-F238E27FC236}">
                <a16:creationId xmlns:a16="http://schemas.microsoft.com/office/drawing/2014/main" id="{0012B0AF-94DA-46D2-885F-38976C49A266}"/>
              </a:ext>
            </a:extLst>
          </p:cNvPr>
          <p:cNvSpPr/>
          <p:nvPr/>
        </p:nvSpPr>
        <p:spPr>
          <a:xfrm>
            <a:off x="10882143" y="1126381"/>
            <a:ext cx="856735" cy="947352"/>
          </a:xfrm>
          <a:prstGeom prst="irregularSeal2">
            <a:avLst/>
          </a:prstGeom>
          <a:solidFill>
            <a:srgbClr val="FFC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FF8944B-4AFF-4126-A325-5482615DE8B3}"/>
              </a:ext>
            </a:extLst>
          </p:cNvPr>
          <p:cNvSpPr txBox="1"/>
          <p:nvPr/>
        </p:nvSpPr>
        <p:spPr>
          <a:xfrm>
            <a:off x="7471679" y="2478757"/>
            <a:ext cx="2743199" cy="307777"/>
          </a:xfrm>
          <a:prstGeom prst="rect">
            <a:avLst/>
          </a:prstGeom>
          <a:noFill/>
        </p:spPr>
        <p:txBody>
          <a:bodyPr wrap="square" rtlCol="0">
            <a:spAutoFit/>
          </a:bodyPr>
          <a:lstStyle/>
          <a:p>
            <a:r>
              <a:rPr lang="en-GB" sz="1400" b="1" dirty="0"/>
              <a:t>The Thalamus detects a threat</a:t>
            </a:r>
          </a:p>
        </p:txBody>
      </p:sp>
      <p:sp>
        <p:nvSpPr>
          <p:cNvPr id="39" name="Explosion 2 27">
            <a:extLst>
              <a:ext uri="{FF2B5EF4-FFF2-40B4-BE49-F238E27FC236}">
                <a16:creationId xmlns:a16="http://schemas.microsoft.com/office/drawing/2014/main" id="{550C3918-D13F-4A5C-BDA7-121E6E5FE2E7}"/>
              </a:ext>
            </a:extLst>
          </p:cNvPr>
          <p:cNvSpPr/>
          <p:nvPr/>
        </p:nvSpPr>
        <p:spPr>
          <a:xfrm rot="2217341">
            <a:off x="10572745" y="2211457"/>
            <a:ext cx="1235675" cy="1273266"/>
          </a:xfrm>
          <a:prstGeom prst="irregularSeal2">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xplosion 2 28">
            <a:extLst>
              <a:ext uri="{FF2B5EF4-FFF2-40B4-BE49-F238E27FC236}">
                <a16:creationId xmlns:a16="http://schemas.microsoft.com/office/drawing/2014/main" id="{3453BEF0-4E88-46BB-85F5-EC71B8C81587}"/>
              </a:ext>
            </a:extLst>
          </p:cNvPr>
          <p:cNvSpPr/>
          <p:nvPr/>
        </p:nvSpPr>
        <p:spPr>
          <a:xfrm rot="2217341">
            <a:off x="2440963" y="3044915"/>
            <a:ext cx="1235675" cy="1286428"/>
          </a:xfrm>
          <a:prstGeom prst="irregularSeal2">
            <a:avLst/>
          </a:prstGeom>
          <a:solidFill>
            <a:srgbClr val="FF0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4D7DC26F-F506-4E80-AD6A-5A8FC42842A1}"/>
              </a:ext>
            </a:extLst>
          </p:cNvPr>
          <p:cNvCxnSpPr/>
          <p:nvPr/>
        </p:nvCxnSpPr>
        <p:spPr>
          <a:xfrm>
            <a:off x="1720990" y="2217853"/>
            <a:ext cx="815547" cy="109777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0E73B45-9410-4544-84B8-CF964FD4641C}"/>
              </a:ext>
            </a:extLst>
          </p:cNvPr>
          <p:cNvCxnSpPr/>
          <p:nvPr/>
        </p:nvCxnSpPr>
        <p:spPr>
          <a:xfrm>
            <a:off x="1061266" y="3263316"/>
            <a:ext cx="1286477" cy="23264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F1C9F8F-7A9A-46B5-B823-8B7FC8B27E86}"/>
              </a:ext>
            </a:extLst>
          </p:cNvPr>
          <p:cNvCxnSpPr/>
          <p:nvPr/>
        </p:nvCxnSpPr>
        <p:spPr>
          <a:xfrm flipV="1">
            <a:off x="1314340" y="3776252"/>
            <a:ext cx="936733" cy="33853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EA8A3D9-2D3E-4E1B-BC59-87B9EF625ED8}"/>
              </a:ext>
            </a:extLst>
          </p:cNvPr>
          <p:cNvSpPr txBox="1"/>
          <p:nvPr/>
        </p:nvSpPr>
        <p:spPr>
          <a:xfrm>
            <a:off x="7471679" y="3406920"/>
            <a:ext cx="2743199" cy="738664"/>
          </a:xfrm>
          <a:prstGeom prst="rect">
            <a:avLst/>
          </a:prstGeom>
          <a:noFill/>
        </p:spPr>
        <p:txBody>
          <a:bodyPr wrap="square" rtlCol="0">
            <a:spAutoFit/>
          </a:bodyPr>
          <a:lstStyle/>
          <a:p>
            <a:r>
              <a:rPr lang="en-GB" sz="1400" b="1" dirty="0"/>
              <a:t>Thalamus immediately triggers the primitive reactive “emotional” part of the brain (the Amygdala)…</a:t>
            </a:r>
          </a:p>
        </p:txBody>
      </p:sp>
      <p:sp>
        <p:nvSpPr>
          <p:cNvPr id="45" name="Explosion 2 43">
            <a:extLst>
              <a:ext uri="{FF2B5EF4-FFF2-40B4-BE49-F238E27FC236}">
                <a16:creationId xmlns:a16="http://schemas.microsoft.com/office/drawing/2014/main" id="{3793C542-CBB1-46FC-828A-C87BB6E1A24D}"/>
              </a:ext>
            </a:extLst>
          </p:cNvPr>
          <p:cNvSpPr/>
          <p:nvPr/>
        </p:nvSpPr>
        <p:spPr>
          <a:xfrm rot="2217341">
            <a:off x="10692426" y="3524991"/>
            <a:ext cx="891413" cy="841056"/>
          </a:xfrm>
          <a:prstGeom prst="irregularSeal2">
            <a:avLst/>
          </a:prstGeom>
          <a:solidFill>
            <a:srgbClr val="0070C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8FB3AEF7-5C12-4A77-908D-068861FB7966}"/>
              </a:ext>
            </a:extLst>
          </p:cNvPr>
          <p:cNvSpPr txBox="1"/>
          <p:nvPr/>
        </p:nvSpPr>
        <p:spPr>
          <a:xfrm>
            <a:off x="7496786" y="4573564"/>
            <a:ext cx="2743199" cy="523220"/>
          </a:xfrm>
          <a:prstGeom prst="rect">
            <a:avLst/>
          </a:prstGeom>
          <a:noFill/>
        </p:spPr>
        <p:txBody>
          <a:bodyPr wrap="square" rtlCol="0">
            <a:spAutoFit/>
          </a:bodyPr>
          <a:lstStyle/>
          <a:p>
            <a:r>
              <a:rPr lang="en-GB" sz="1400" b="1" dirty="0"/>
              <a:t>… before messages reach the “thinking” part of the brain…</a:t>
            </a:r>
          </a:p>
        </p:txBody>
      </p:sp>
      <p:sp>
        <p:nvSpPr>
          <p:cNvPr id="47" name="Explosion 2 45">
            <a:extLst>
              <a:ext uri="{FF2B5EF4-FFF2-40B4-BE49-F238E27FC236}">
                <a16:creationId xmlns:a16="http://schemas.microsoft.com/office/drawing/2014/main" id="{A82BECA2-790D-4236-873A-6AA376F962B4}"/>
              </a:ext>
            </a:extLst>
          </p:cNvPr>
          <p:cNvSpPr/>
          <p:nvPr/>
        </p:nvSpPr>
        <p:spPr>
          <a:xfrm>
            <a:off x="10381003" y="4299638"/>
            <a:ext cx="1686036" cy="1349155"/>
          </a:xfrm>
          <a:prstGeom prst="irregularSeal2">
            <a:avLst/>
          </a:prstGeom>
          <a:solidFill>
            <a:schemeClr val="accent1">
              <a:lumMod val="60000"/>
              <a:lumOff val="40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t>
            </a:r>
          </a:p>
        </p:txBody>
      </p:sp>
      <p:sp>
        <p:nvSpPr>
          <p:cNvPr id="48" name="TextBox 47">
            <a:extLst>
              <a:ext uri="{FF2B5EF4-FFF2-40B4-BE49-F238E27FC236}">
                <a16:creationId xmlns:a16="http://schemas.microsoft.com/office/drawing/2014/main" id="{10D9BCB0-9155-4070-875D-F37E5CF8F2F1}"/>
              </a:ext>
            </a:extLst>
          </p:cNvPr>
          <p:cNvSpPr txBox="1"/>
          <p:nvPr/>
        </p:nvSpPr>
        <p:spPr>
          <a:xfrm>
            <a:off x="7496786" y="5740208"/>
            <a:ext cx="3484212" cy="738664"/>
          </a:xfrm>
          <a:prstGeom prst="rect">
            <a:avLst/>
          </a:prstGeom>
          <a:noFill/>
        </p:spPr>
        <p:txBody>
          <a:bodyPr wrap="square" rtlCol="0">
            <a:spAutoFit/>
          </a:bodyPr>
          <a:lstStyle/>
          <a:p>
            <a:r>
              <a:rPr lang="en-GB" sz="1400" b="1" dirty="0"/>
              <a:t>….leading to fight, flight, freeze or flock reactive behaviours, fuelled by the release of hormones like adrenaline.  Learning is blocked.</a:t>
            </a:r>
          </a:p>
        </p:txBody>
      </p:sp>
      <p:sp>
        <p:nvSpPr>
          <p:cNvPr id="49" name="Down Arrow 47">
            <a:extLst>
              <a:ext uri="{FF2B5EF4-FFF2-40B4-BE49-F238E27FC236}">
                <a16:creationId xmlns:a16="http://schemas.microsoft.com/office/drawing/2014/main" id="{4CB84C18-15AD-4970-8BCD-2F41DB5354E6}"/>
              </a:ext>
            </a:extLst>
          </p:cNvPr>
          <p:cNvSpPr/>
          <p:nvPr/>
        </p:nvSpPr>
        <p:spPr>
          <a:xfrm>
            <a:off x="8517884" y="2073733"/>
            <a:ext cx="650789" cy="40502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0" name="Down Arrow 48">
            <a:extLst>
              <a:ext uri="{FF2B5EF4-FFF2-40B4-BE49-F238E27FC236}">
                <a16:creationId xmlns:a16="http://schemas.microsoft.com/office/drawing/2014/main" id="{A9AC300A-BC9C-497C-94C5-AF7A0A6643E4}"/>
              </a:ext>
            </a:extLst>
          </p:cNvPr>
          <p:cNvSpPr/>
          <p:nvPr/>
        </p:nvSpPr>
        <p:spPr>
          <a:xfrm>
            <a:off x="8517884" y="2981224"/>
            <a:ext cx="650789" cy="40502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1" name="Down Arrow 49">
            <a:extLst>
              <a:ext uri="{FF2B5EF4-FFF2-40B4-BE49-F238E27FC236}">
                <a16:creationId xmlns:a16="http://schemas.microsoft.com/office/drawing/2014/main" id="{E6914ECD-A1E9-44B7-8151-7344F40A05AF}"/>
              </a:ext>
            </a:extLst>
          </p:cNvPr>
          <p:cNvSpPr/>
          <p:nvPr/>
        </p:nvSpPr>
        <p:spPr>
          <a:xfrm>
            <a:off x="8517883" y="4250967"/>
            <a:ext cx="650789" cy="40502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2" name="Down Arrow 50">
            <a:extLst>
              <a:ext uri="{FF2B5EF4-FFF2-40B4-BE49-F238E27FC236}">
                <a16:creationId xmlns:a16="http://schemas.microsoft.com/office/drawing/2014/main" id="{3F7E3083-9657-4558-9EF5-52371AE21C02}"/>
              </a:ext>
            </a:extLst>
          </p:cNvPr>
          <p:cNvSpPr/>
          <p:nvPr/>
        </p:nvSpPr>
        <p:spPr>
          <a:xfrm>
            <a:off x="8517883" y="5243769"/>
            <a:ext cx="650789" cy="40502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3" name="TextBox 52">
            <a:extLst>
              <a:ext uri="{FF2B5EF4-FFF2-40B4-BE49-F238E27FC236}">
                <a16:creationId xmlns:a16="http://schemas.microsoft.com/office/drawing/2014/main" id="{D192A46E-4B46-414C-8481-CC271C6157F3}"/>
              </a:ext>
            </a:extLst>
          </p:cNvPr>
          <p:cNvSpPr txBox="1"/>
          <p:nvPr/>
        </p:nvSpPr>
        <p:spPr>
          <a:xfrm>
            <a:off x="176087" y="46890"/>
            <a:ext cx="3905351" cy="584775"/>
          </a:xfrm>
          <a:prstGeom prst="rect">
            <a:avLst/>
          </a:prstGeom>
          <a:noFill/>
        </p:spPr>
        <p:txBody>
          <a:bodyPr wrap="square" rtlCol="0">
            <a:spAutoFit/>
          </a:bodyPr>
          <a:lstStyle/>
          <a:p>
            <a:r>
              <a:rPr lang="en-GB" sz="3200" b="1" dirty="0">
                <a:latin typeface="+mj-lt"/>
              </a:rPr>
              <a:t>The Amygdala Hijack</a:t>
            </a:r>
          </a:p>
        </p:txBody>
      </p:sp>
      <p:sp>
        <p:nvSpPr>
          <p:cNvPr id="54" name="Explosion 2 52">
            <a:extLst>
              <a:ext uri="{FF2B5EF4-FFF2-40B4-BE49-F238E27FC236}">
                <a16:creationId xmlns:a16="http://schemas.microsoft.com/office/drawing/2014/main" id="{33B6348E-74B4-42A3-8C78-0DA591C3E937}"/>
              </a:ext>
            </a:extLst>
          </p:cNvPr>
          <p:cNvSpPr/>
          <p:nvPr/>
        </p:nvSpPr>
        <p:spPr>
          <a:xfrm rot="2217341">
            <a:off x="3746211" y="3784243"/>
            <a:ext cx="891413" cy="841056"/>
          </a:xfrm>
          <a:prstGeom prst="irregularSeal2">
            <a:avLst/>
          </a:prstGeom>
          <a:solidFill>
            <a:srgbClr val="0070C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xplosion 2 58">
            <a:extLst>
              <a:ext uri="{FF2B5EF4-FFF2-40B4-BE49-F238E27FC236}">
                <a16:creationId xmlns:a16="http://schemas.microsoft.com/office/drawing/2014/main" id="{9656B610-8DFE-4712-8E74-2AD40291836D}"/>
              </a:ext>
            </a:extLst>
          </p:cNvPr>
          <p:cNvSpPr/>
          <p:nvPr/>
        </p:nvSpPr>
        <p:spPr>
          <a:xfrm>
            <a:off x="4613222" y="1114326"/>
            <a:ext cx="1686036" cy="1349155"/>
          </a:xfrm>
          <a:prstGeom prst="irregularSeal2">
            <a:avLst/>
          </a:prstGeom>
          <a:solidFill>
            <a:schemeClr val="accent1">
              <a:lumMod val="60000"/>
              <a:lumOff val="40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t>
            </a:r>
          </a:p>
        </p:txBody>
      </p:sp>
      <p:cxnSp>
        <p:nvCxnSpPr>
          <p:cNvPr id="56" name="Straight Arrow Connector 55">
            <a:extLst>
              <a:ext uri="{FF2B5EF4-FFF2-40B4-BE49-F238E27FC236}">
                <a16:creationId xmlns:a16="http://schemas.microsoft.com/office/drawing/2014/main" id="{3C190F5B-24A0-4D0F-8ED5-541E05C88144}"/>
              </a:ext>
            </a:extLst>
          </p:cNvPr>
          <p:cNvCxnSpPr/>
          <p:nvPr/>
        </p:nvCxnSpPr>
        <p:spPr>
          <a:xfrm>
            <a:off x="4112376" y="4655991"/>
            <a:ext cx="0" cy="668774"/>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1676DB1-958B-4B65-A480-98C602330180}"/>
              </a:ext>
            </a:extLst>
          </p:cNvPr>
          <p:cNvSpPr txBox="1"/>
          <p:nvPr/>
        </p:nvSpPr>
        <p:spPr>
          <a:xfrm>
            <a:off x="4052975" y="5446281"/>
            <a:ext cx="2945508" cy="938719"/>
          </a:xfrm>
          <a:prstGeom prst="rect">
            <a:avLst/>
          </a:prstGeom>
          <a:noFill/>
        </p:spPr>
        <p:txBody>
          <a:bodyPr wrap="square" rtlCol="0">
            <a:spAutoFit/>
          </a:bodyPr>
          <a:lstStyle/>
          <a:p>
            <a:r>
              <a:rPr lang="en-GB" sz="1100" dirty="0">
                <a:solidFill>
                  <a:srgbClr val="FFFF00"/>
                </a:solidFill>
              </a:rPr>
              <a:t>Adrenal glands release </a:t>
            </a:r>
            <a:r>
              <a:rPr lang="en-GB" sz="1100" dirty="0" err="1">
                <a:solidFill>
                  <a:srgbClr val="FFFF00"/>
                </a:solidFill>
              </a:rPr>
              <a:t>catecholamines</a:t>
            </a:r>
            <a:endParaRPr lang="en-GB" sz="1100" dirty="0">
              <a:solidFill>
                <a:srgbClr val="FFFF00"/>
              </a:solidFill>
            </a:endParaRPr>
          </a:p>
          <a:p>
            <a:r>
              <a:rPr lang="en-GB" sz="1100" dirty="0">
                <a:solidFill>
                  <a:srgbClr val="FFFF00"/>
                </a:solidFill>
              </a:rPr>
              <a:t>Heartbeat quickens</a:t>
            </a:r>
          </a:p>
          <a:p>
            <a:r>
              <a:rPr lang="en-GB" sz="1100" dirty="0">
                <a:solidFill>
                  <a:srgbClr val="FFFF00"/>
                </a:solidFill>
              </a:rPr>
              <a:t>Breathing affected</a:t>
            </a:r>
          </a:p>
          <a:p>
            <a:r>
              <a:rPr lang="en-GB" sz="1100" dirty="0">
                <a:solidFill>
                  <a:srgbClr val="FFFF00"/>
                </a:solidFill>
              </a:rPr>
              <a:t>Bloodflow affected</a:t>
            </a:r>
          </a:p>
          <a:p>
            <a:r>
              <a:rPr lang="en-GB" sz="1100" dirty="0">
                <a:solidFill>
                  <a:srgbClr val="FFFF00"/>
                </a:solidFill>
              </a:rPr>
              <a:t>Fight flight freeze or flock behaviours triggered</a:t>
            </a:r>
          </a:p>
        </p:txBody>
      </p:sp>
      <p:cxnSp>
        <p:nvCxnSpPr>
          <p:cNvPr id="58" name="Straight Arrow Connector 57">
            <a:extLst>
              <a:ext uri="{FF2B5EF4-FFF2-40B4-BE49-F238E27FC236}">
                <a16:creationId xmlns:a16="http://schemas.microsoft.com/office/drawing/2014/main" id="{127776C6-7CDC-43D3-86DE-222C274445E9}"/>
              </a:ext>
            </a:extLst>
          </p:cNvPr>
          <p:cNvCxnSpPr/>
          <p:nvPr/>
        </p:nvCxnSpPr>
        <p:spPr>
          <a:xfrm>
            <a:off x="3443883" y="3868585"/>
            <a:ext cx="609092" cy="27699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05E814D-354B-44E4-95AF-75754374CC9F}"/>
              </a:ext>
            </a:extLst>
          </p:cNvPr>
          <p:cNvCxnSpPr/>
          <p:nvPr/>
        </p:nvCxnSpPr>
        <p:spPr>
          <a:xfrm flipV="1">
            <a:off x="3604051" y="2073733"/>
            <a:ext cx="1452284" cy="1084432"/>
          </a:xfrm>
          <a:prstGeom prst="straightConnector1">
            <a:avLst/>
          </a:prstGeom>
          <a:ln w="3810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300C5A-D87D-40FD-A3CF-FECA1A12F29E}"/>
              </a:ext>
            </a:extLst>
          </p:cNvPr>
          <p:cNvCxnSpPr/>
          <p:nvPr/>
        </p:nvCxnSpPr>
        <p:spPr>
          <a:xfrm>
            <a:off x="4474983" y="4655991"/>
            <a:ext cx="325920" cy="668774"/>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DC15B1F-B383-449D-8B0A-BB66B3307109}"/>
              </a:ext>
            </a:extLst>
          </p:cNvPr>
          <p:cNvCxnSpPr/>
          <p:nvPr/>
        </p:nvCxnSpPr>
        <p:spPr>
          <a:xfrm>
            <a:off x="4963992" y="4574995"/>
            <a:ext cx="643246" cy="668774"/>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11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up)">
                                      <p:cBhvr>
                                        <p:cTn id="24" dur="500"/>
                                        <p:tgtEl>
                                          <p:spTgt spid="4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par>
                                <p:cTn id="36" presetID="22" presetClass="entr" presetSubtype="8"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par>
                                <p:cTn id="39" presetID="22" presetClass="entr" presetSubtype="8"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up)">
                                      <p:cBhvr>
                                        <p:cTn id="52" dur="500"/>
                                        <p:tgtEl>
                                          <p:spTgt spid="5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1500"/>
                            </p:stCondLst>
                            <p:childTnLst>
                              <p:par>
                                <p:cTn id="65" presetID="53" presetClass="entr" presetSubtype="16"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wipe(left)">
                                      <p:cBhvr>
                                        <p:cTn id="85" dur="500"/>
                                        <p:tgtEl>
                                          <p:spTgt spid="59"/>
                                        </p:tgtEl>
                                      </p:cBhvr>
                                    </p:animEffect>
                                  </p:childTnLst>
                                </p:cTn>
                              </p:par>
                            </p:childTnLst>
                          </p:cTn>
                        </p:par>
                        <p:par>
                          <p:cTn id="86" fill="hold">
                            <p:stCondLst>
                              <p:cond delay="1500"/>
                            </p:stCondLst>
                            <p:childTnLst>
                              <p:par>
                                <p:cTn id="87" presetID="53" presetClass="entr" presetSubtype="16"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up)">
                                      <p:cBhvr>
                                        <p:cTn id="96" dur="500"/>
                                        <p:tgtEl>
                                          <p:spTgt spid="5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500"/>
                                        <p:tgtEl>
                                          <p:spTgt spid="48"/>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1500"/>
                            </p:stCondLst>
                            <p:childTnLst>
                              <p:par>
                                <p:cTn id="106" presetID="22" presetClass="entr" presetSubtype="1"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wipe(up)">
                                      <p:cBhvr>
                                        <p:cTn id="108" dur="500"/>
                                        <p:tgtEl>
                                          <p:spTgt spid="57"/>
                                        </p:tgtEl>
                                      </p:cBhvr>
                                    </p:animEffect>
                                  </p:childTnLst>
                                </p:cTn>
                              </p:par>
                            </p:childTnLst>
                          </p:cTn>
                        </p:par>
                        <p:par>
                          <p:cTn id="109" fill="hold">
                            <p:stCondLst>
                              <p:cond delay="2000"/>
                            </p:stCondLst>
                            <p:childTnLst>
                              <p:par>
                                <p:cTn id="110" presetID="22" presetClass="entr" presetSubtype="1" fill="hold" nodeType="after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wipe(up)">
                                      <p:cBhvr>
                                        <p:cTn id="112" dur="500"/>
                                        <p:tgtEl>
                                          <p:spTgt spid="60"/>
                                        </p:tgtEl>
                                      </p:cBhvr>
                                    </p:animEffect>
                                  </p:childTnLst>
                                </p:cTn>
                              </p:par>
                            </p:childTnLst>
                          </p:cTn>
                        </p:par>
                        <p:par>
                          <p:cTn id="113" fill="hold">
                            <p:stCondLst>
                              <p:cond delay="2500"/>
                            </p:stCondLst>
                            <p:childTnLst>
                              <p:par>
                                <p:cTn id="114" presetID="22" presetClass="entr" presetSubtype="1" fill="hold"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up)">
                                      <p:cBhvr>
                                        <p:cTn id="11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animBg="1"/>
      <p:bldP spid="37" grpId="0" animBg="1"/>
      <p:bldP spid="38" grpId="0"/>
      <p:bldP spid="39" grpId="0" animBg="1"/>
      <p:bldP spid="40" grpId="0" animBg="1"/>
      <p:bldP spid="44" grpId="0"/>
      <p:bldP spid="45" grpId="0" animBg="1"/>
      <p:bldP spid="46" grpId="0"/>
      <p:bldP spid="47" grpId="0" animBg="1"/>
      <p:bldP spid="48" grpId="0"/>
      <p:bldP spid="49" grpId="0" animBg="1"/>
      <p:bldP spid="50" grpId="0" animBg="1"/>
      <p:bldP spid="51" grpId="0" animBg="1"/>
      <p:bldP spid="52" grpId="0" animBg="1"/>
      <p:bldP spid="54" grpId="0" animBg="1"/>
      <p:bldP spid="55" grpId="0" animBg="1"/>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ED08491-2728-4116-ADE7-7C03C51748A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PRESENTATION_TITLE" val="CoreStrengthStaff"/>
  <p:tag name="ISPRING_RESOURCE_PATHS_HASH_PRESENTER" val="5b7150e12375e1d15ef69dd6dab6c3fbbd63daa"/>
</p:tagLst>
</file>

<file path=ppt/theme/theme1.xml><?xml version="1.0" encoding="utf-8"?>
<a:theme xmlns:a="http://schemas.openxmlformats.org/drawingml/2006/main" name="AfA Slides">
  <a:themeElements>
    <a:clrScheme name="AFA_2013">
      <a:dk1>
        <a:srgbClr val="3C3C3C"/>
      </a:dk1>
      <a:lt1>
        <a:sysClr val="window" lastClr="FFFFFF"/>
      </a:lt1>
      <a:dk2>
        <a:srgbClr val="004B87"/>
      </a:dk2>
      <a:lt2>
        <a:srgbClr val="009FDF"/>
      </a:lt2>
      <a:accent1>
        <a:srgbClr val="830065"/>
      </a:accent1>
      <a:accent2>
        <a:srgbClr val="BE4D00"/>
      </a:accent2>
      <a:accent3>
        <a:srgbClr val="0093B2"/>
      </a:accent3>
      <a:accent4>
        <a:srgbClr val="008578"/>
      </a:accent4>
      <a:accent5>
        <a:srgbClr val="48A23F"/>
      </a:accent5>
      <a:accent6>
        <a:srgbClr val="7566A0"/>
      </a:accent6>
      <a:hlink>
        <a:srgbClr val="009FDF"/>
      </a:hlink>
      <a:folHlink>
        <a:srgbClr val="004B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FA Contact Details">
  <a:themeElements>
    <a:clrScheme name="AFA Colourway">
      <a:dk1>
        <a:srgbClr val="09416B"/>
      </a:dk1>
      <a:lt1>
        <a:sysClr val="window" lastClr="FFFFFF"/>
      </a:lt1>
      <a:dk2>
        <a:srgbClr val="09416B"/>
      </a:dk2>
      <a:lt2>
        <a:srgbClr val="FFFFFE"/>
      </a:lt2>
      <a:accent1>
        <a:srgbClr val="0092D2"/>
      </a:accent1>
      <a:accent2>
        <a:srgbClr val="20A9C2"/>
      </a:accent2>
      <a:accent3>
        <a:srgbClr val="008F7B"/>
      </a:accent3>
      <a:accent4>
        <a:srgbClr val="5D9B40"/>
      </a:accent4>
      <a:accent5>
        <a:srgbClr val="DA5120"/>
      </a:accent5>
      <a:accent6>
        <a:srgbClr val="5E1349"/>
      </a:accent6>
      <a:hlink>
        <a:srgbClr val="0092D2"/>
      </a:hlink>
      <a:folHlink>
        <a:srgbClr val="0941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0CCB32396D16438ED374B8A5766EF7" ma:contentTypeVersion="7" ma:contentTypeDescription="Create a new document." ma:contentTypeScope="" ma:versionID="1a3e1b2c5e52ae886ab79f301dfe72cb">
  <xsd:schema xmlns:xsd="http://www.w3.org/2001/XMLSchema" xmlns:xs="http://www.w3.org/2001/XMLSchema" xmlns:p="http://schemas.microsoft.com/office/2006/metadata/properties" xmlns:ns2="85783f62-d2db-4f36-9f5a-cfdbd182e708" xmlns:ns3="759c1b33-9988-4e58-a793-b148e913e3e3" targetNamespace="http://schemas.microsoft.com/office/2006/metadata/properties" ma:root="true" ma:fieldsID="6706cae9caee3563532076b17d51e8ba" ns2:_="" ns3:_="">
    <xsd:import namespace="85783f62-d2db-4f36-9f5a-cfdbd182e708"/>
    <xsd:import namespace="759c1b33-9988-4e58-a793-b148e913e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783f62-d2db-4f36-9f5a-cfdbd182e7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c1b33-9988-4e58-a793-b148e913e3e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59c1b33-9988-4e58-a793-b148e913e3e3">
      <UserInfo>
        <DisplayName>Hilary Evans</DisplayName>
        <AccountId>24</AccountId>
        <AccountType/>
      </UserInfo>
      <UserInfo>
        <DisplayName>Nicole Ponsford</DisplayName>
        <AccountId>76</AccountId>
        <AccountType/>
      </UserInfo>
      <UserInfo>
        <DisplayName>Karen Iles</DisplayName>
        <AccountId>142</AccountId>
        <AccountType/>
      </UserInfo>
      <UserInfo>
        <DisplayName>Laura Bromberg</DisplayName>
        <AccountId>112</AccountId>
        <AccountType/>
      </UserInfo>
      <UserInfo>
        <DisplayName>Kris Wodehouse</DisplayName>
        <AccountId>82</AccountId>
        <AccountType/>
      </UserInfo>
      <UserInfo>
        <DisplayName>Amanda G Jones</DisplayName>
        <AccountId>115</AccountId>
        <AccountType/>
      </UserInfo>
      <UserInfo>
        <DisplayName>Anne Cameron</DisplayName>
        <AccountId>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CCAD85-4A4A-47DD-ACCE-769467DBD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783f62-d2db-4f36-9f5a-cfdbd182e708"/>
    <ds:schemaRef ds:uri="759c1b33-9988-4e58-a793-b148e913e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AFA3B4-5737-4963-94D5-DC8CDA4BA1B5}">
  <ds:schemaRef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59c1b33-9988-4e58-a793-b148e913e3e3"/>
    <ds:schemaRef ds:uri="http://purl.org/dc/terms/"/>
    <ds:schemaRef ds:uri="85783f62-d2db-4f36-9f5a-cfdbd182e70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297920E-B361-4455-9934-841FC7120D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AFA_3As_Master_Pres</Template>
  <TotalTime>12524</TotalTime>
  <Words>2501</Words>
  <Application>Microsoft Office PowerPoint</Application>
  <PresentationFormat>Widescreen</PresentationFormat>
  <Paragraphs>382</Paragraphs>
  <Slides>34</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Arial Black</vt:lpstr>
      <vt:lpstr>Calibri</vt:lpstr>
      <vt:lpstr>Calibri</vt:lpstr>
      <vt:lpstr>Calibri Light</vt:lpstr>
      <vt:lpstr>helvetica</vt:lpstr>
      <vt:lpstr>Roboto</vt:lpstr>
      <vt:lpstr>Segoe UI</vt:lpstr>
      <vt:lpstr>Segoe UI Light</vt:lpstr>
      <vt:lpstr>AfA Slides</vt:lpstr>
      <vt:lpstr>1_AFA Contact Details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CoreStrengthStaff</dc:title>
  <dc:creator>Jennifer Hunter</dc:creator>
  <cp:lastModifiedBy>Marius Frank</cp:lastModifiedBy>
  <cp:revision>344</cp:revision>
  <cp:lastPrinted>2016-05-23T13:26:26Z</cp:lastPrinted>
  <dcterms:created xsi:type="dcterms:W3CDTF">2013-09-12T11:34:59Z</dcterms:created>
  <dcterms:modified xsi:type="dcterms:W3CDTF">2018-10-08T09:14:50Z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0x010100DC0CCB32396D16438ED374B8A5766EF7</vt:lpwstr>
  </property>
</Properties>
</file>